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3"/>
  </p:notesMasterIdLst>
  <p:handoutMasterIdLst>
    <p:handoutMasterId r:id="rId44"/>
  </p:handoutMasterIdLst>
  <p:sldIdLst>
    <p:sldId id="945" r:id="rId2"/>
    <p:sldId id="899" r:id="rId3"/>
    <p:sldId id="900" r:id="rId4"/>
    <p:sldId id="903" r:id="rId5"/>
    <p:sldId id="947" r:id="rId6"/>
    <p:sldId id="905" r:id="rId7"/>
    <p:sldId id="906" r:id="rId8"/>
    <p:sldId id="907" r:id="rId9"/>
    <p:sldId id="908" r:id="rId10"/>
    <p:sldId id="909" r:id="rId11"/>
    <p:sldId id="948" r:id="rId12"/>
    <p:sldId id="949" r:id="rId13"/>
    <p:sldId id="940" r:id="rId14"/>
    <p:sldId id="941" r:id="rId15"/>
    <p:sldId id="942" r:id="rId16"/>
    <p:sldId id="950" r:id="rId17"/>
    <p:sldId id="951" r:id="rId18"/>
    <p:sldId id="939" r:id="rId19"/>
    <p:sldId id="952" r:id="rId20"/>
    <p:sldId id="937" r:id="rId21"/>
    <p:sldId id="938" r:id="rId22"/>
    <p:sldId id="911" r:id="rId23"/>
    <p:sldId id="919" r:id="rId24"/>
    <p:sldId id="918" r:id="rId25"/>
    <p:sldId id="957" r:id="rId26"/>
    <p:sldId id="924" r:id="rId27"/>
    <p:sldId id="925" r:id="rId28"/>
    <p:sldId id="953" r:id="rId29"/>
    <p:sldId id="926" r:id="rId30"/>
    <p:sldId id="927" r:id="rId31"/>
    <p:sldId id="914" r:id="rId32"/>
    <p:sldId id="928" r:id="rId33"/>
    <p:sldId id="929" r:id="rId34"/>
    <p:sldId id="930" r:id="rId35"/>
    <p:sldId id="954" r:id="rId36"/>
    <p:sldId id="955" r:id="rId37"/>
    <p:sldId id="931" r:id="rId38"/>
    <p:sldId id="932" r:id="rId39"/>
    <p:sldId id="933" r:id="rId40"/>
    <p:sldId id="956" r:id="rId41"/>
    <p:sldId id="774" r:id="rId42"/>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CC"/>
    <a:srgbClr val="FFFF66"/>
    <a:srgbClr val="9EC6D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403" autoAdjust="0"/>
  </p:normalViewPr>
  <p:slideViewPr>
    <p:cSldViewPr>
      <p:cViewPr>
        <p:scale>
          <a:sx n="55" d="100"/>
          <a:sy n="55" d="100"/>
        </p:scale>
        <p:origin x="-294" y="-282"/>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538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DEFENDIDOS</c:v>
                </c:pt>
              </c:strCache>
            </c:strRef>
          </c:tx>
          <c:invertIfNegative val="0"/>
          <c:cat>
            <c:strRef>
              <c:f>Hoja1!$A$2:$A$11</c:f>
              <c:strCache>
                <c:ptCount val="10"/>
                <c:pt idx="0">
                  <c:v>Songo - La Maya</c:v>
                </c:pt>
                <c:pt idx="1">
                  <c:v>Guamá</c:v>
                </c:pt>
                <c:pt idx="2">
                  <c:v>San Luis</c:v>
                </c:pt>
                <c:pt idx="3">
                  <c:v>Palma Soriano</c:v>
                </c:pt>
                <c:pt idx="4">
                  <c:v>Mella</c:v>
                </c:pt>
                <c:pt idx="5">
                  <c:v>Contramaestre</c:v>
                </c:pt>
                <c:pt idx="6">
                  <c:v>II Frente</c:v>
                </c:pt>
                <c:pt idx="7">
                  <c:v>III Frente</c:v>
                </c:pt>
                <c:pt idx="8">
                  <c:v>Santiago de Cuba</c:v>
                </c:pt>
                <c:pt idx="9">
                  <c:v>TOTAL</c:v>
                </c:pt>
              </c:strCache>
            </c:strRef>
          </c:cat>
          <c:val>
            <c:numRef>
              <c:f>Hoja1!$B$2:$B$11</c:f>
              <c:numCache>
                <c:formatCode>General</c:formatCode>
                <c:ptCount val="10"/>
                <c:pt idx="0">
                  <c:v>5</c:v>
                </c:pt>
                <c:pt idx="1">
                  <c:v>3</c:v>
                </c:pt>
                <c:pt idx="2">
                  <c:v>6</c:v>
                </c:pt>
                <c:pt idx="3">
                  <c:v>19</c:v>
                </c:pt>
                <c:pt idx="4">
                  <c:v>3</c:v>
                </c:pt>
                <c:pt idx="5">
                  <c:v>3</c:v>
                </c:pt>
                <c:pt idx="6">
                  <c:v>4</c:v>
                </c:pt>
                <c:pt idx="7">
                  <c:v>4</c:v>
                </c:pt>
                <c:pt idx="8">
                  <c:v>32</c:v>
                </c:pt>
                <c:pt idx="9">
                  <c:v>79</c:v>
                </c:pt>
              </c:numCache>
            </c:numRef>
          </c:val>
        </c:ser>
        <c:ser>
          <c:idx val="1"/>
          <c:order val="1"/>
          <c:tx>
            <c:strRef>
              <c:f>Hoja1!$C$1</c:f>
              <c:strCache>
                <c:ptCount val="1"/>
                <c:pt idx="0">
                  <c:v>% DEF/ MAT OFICIAL</c:v>
                </c:pt>
              </c:strCache>
            </c:strRef>
          </c:tx>
          <c:invertIfNegative val="0"/>
          <c:dLbls>
            <c:txPr>
              <a:bodyPr/>
              <a:lstStyle/>
              <a:p>
                <a:pPr>
                  <a:defRPr sz="1200"/>
                </a:pPr>
                <a:endParaRPr lang="es-ES"/>
              </a:p>
            </c:txPr>
            <c:showLegendKey val="0"/>
            <c:showVal val="1"/>
            <c:showCatName val="0"/>
            <c:showSerName val="0"/>
            <c:showPercent val="0"/>
            <c:showBubbleSize val="0"/>
            <c:showLeaderLines val="0"/>
          </c:dLbls>
          <c:cat>
            <c:strRef>
              <c:f>Hoja1!$A$2:$A$11</c:f>
              <c:strCache>
                <c:ptCount val="10"/>
                <c:pt idx="0">
                  <c:v>Songo - La Maya</c:v>
                </c:pt>
                <c:pt idx="1">
                  <c:v>Guamá</c:v>
                </c:pt>
                <c:pt idx="2">
                  <c:v>San Luis</c:v>
                </c:pt>
                <c:pt idx="3">
                  <c:v>Palma Soriano</c:v>
                </c:pt>
                <c:pt idx="4">
                  <c:v>Mella</c:v>
                </c:pt>
                <c:pt idx="5">
                  <c:v>Contramaestre</c:v>
                </c:pt>
                <c:pt idx="6">
                  <c:v>II Frente</c:v>
                </c:pt>
                <c:pt idx="7">
                  <c:v>III Frente</c:v>
                </c:pt>
                <c:pt idx="8">
                  <c:v>Santiago de Cuba</c:v>
                </c:pt>
                <c:pt idx="9">
                  <c:v>TOTAL</c:v>
                </c:pt>
              </c:strCache>
            </c:strRef>
          </c:cat>
          <c:val>
            <c:numRef>
              <c:f>Hoja1!$C$2:$C$11</c:f>
              <c:numCache>
                <c:formatCode>General</c:formatCode>
                <c:ptCount val="10"/>
                <c:pt idx="0">
                  <c:v>83</c:v>
                </c:pt>
                <c:pt idx="1">
                  <c:v>100</c:v>
                </c:pt>
                <c:pt idx="2">
                  <c:v>86</c:v>
                </c:pt>
                <c:pt idx="3">
                  <c:v>91</c:v>
                </c:pt>
                <c:pt idx="4">
                  <c:v>43</c:v>
                </c:pt>
                <c:pt idx="5">
                  <c:v>60</c:v>
                </c:pt>
                <c:pt idx="6">
                  <c:v>29</c:v>
                </c:pt>
                <c:pt idx="7">
                  <c:v>50</c:v>
                </c:pt>
                <c:pt idx="8">
                  <c:v>80</c:v>
                </c:pt>
                <c:pt idx="9" formatCode="0">
                  <c:v>72</c:v>
                </c:pt>
              </c:numCache>
            </c:numRef>
          </c:val>
        </c:ser>
        <c:dLbls>
          <c:showLegendKey val="0"/>
          <c:showVal val="1"/>
          <c:showCatName val="0"/>
          <c:showSerName val="0"/>
          <c:showPercent val="0"/>
          <c:showBubbleSize val="0"/>
        </c:dLbls>
        <c:gapWidth val="75"/>
        <c:shape val="cylinder"/>
        <c:axId val="26354432"/>
        <c:axId val="29081984"/>
        <c:axId val="0"/>
      </c:bar3DChart>
      <c:catAx>
        <c:axId val="26354432"/>
        <c:scaling>
          <c:orientation val="minMax"/>
        </c:scaling>
        <c:delete val="0"/>
        <c:axPos val="b"/>
        <c:majorTickMark val="none"/>
        <c:minorTickMark val="none"/>
        <c:tickLblPos val="nextTo"/>
        <c:txPr>
          <a:bodyPr/>
          <a:lstStyle/>
          <a:p>
            <a:pPr>
              <a:defRPr sz="1200"/>
            </a:pPr>
            <a:endParaRPr lang="es-ES"/>
          </a:p>
        </c:txPr>
        <c:crossAx val="29081984"/>
        <c:crosses val="autoZero"/>
        <c:auto val="1"/>
        <c:lblAlgn val="ctr"/>
        <c:lblOffset val="100"/>
        <c:noMultiLvlLbl val="0"/>
      </c:catAx>
      <c:valAx>
        <c:axId val="29081984"/>
        <c:scaling>
          <c:orientation val="minMax"/>
        </c:scaling>
        <c:delete val="0"/>
        <c:axPos val="l"/>
        <c:numFmt formatCode="General" sourceLinked="1"/>
        <c:majorTickMark val="none"/>
        <c:minorTickMark val="none"/>
        <c:tickLblPos val="nextTo"/>
        <c:crossAx val="26354432"/>
        <c:crosses val="autoZero"/>
        <c:crossBetween val="between"/>
      </c:valAx>
    </c:plotArea>
    <c:legend>
      <c:legendPos val="b"/>
      <c:layout/>
      <c:overlay val="0"/>
      <c:txPr>
        <a:bodyPr/>
        <a:lstStyle/>
        <a:p>
          <a:pPr>
            <a:defRPr sz="1600"/>
          </a:pPr>
          <a:endParaRPr lang="es-ES"/>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15</a:t>
            </a:fld>
            <a:endParaRPr lang="es-ES_tradnl"/>
          </a:p>
        </p:txBody>
      </p:sp>
    </p:spTree>
    <p:extLst>
      <p:ext uri="{BB962C8B-B14F-4D97-AF65-F5344CB8AC3E}">
        <p14:creationId xmlns:p14="http://schemas.microsoft.com/office/powerpoint/2010/main" val="1185671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18</a:t>
            </a:fld>
            <a:endParaRPr lang="es-ES_tradnl"/>
          </a:p>
        </p:txBody>
      </p:sp>
    </p:spTree>
    <p:extLst>
      <p:ext uri="{BB962C8B-B14F-4D97-AF65-F5344CB8AC3E}">
        <p14:creationId xmlns:p14="http://schemas.microsoft.com/office/powerpoint/2010/main" val="4202079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35</a:t>
            </a:fld>
            <a:endParaRPr lang="es-ES_tradnl"/>
          </a:p>
        </p:txBody>
      </p:sp>
    </p:spTree>
    <p:extLst>
      <p:ext uri="{BB962C8B-B14F-4D97-AF65-F5344CB8AC3E}">
        <p14:creationId xmlns:p14="http://schemas.microsoft.com/office/powerpoint/2010/main" val="1185671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package" Target="../embeddings/Documento_de_Microsoft_Word2.docx"/><Relationship Id="rId4"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871144" y="1700808"/>
            <a:ext cx="6842814" cy="304698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solidFill>
                  <a:srgbClr val="FF0000"/>
                </a:solidFill>
                <a:latin typeface="Georgia" pitchFamily="18" charset="0"/>
              </a:rPr>
              <a:t>BALANCE  DE POSTGRADO Y CIENCIA Y TÉCNICA DEL AÑO 2013</a:t>
            </a:r>
            <a:endParaRPr lang="es-ES" sz="4800" b="1" dirty="0" smtClean="0">
              <a:solidFill>
                <a:srgbClr val="FF0000"/>
              </a:solidFill>
              <a:latin typeface="Georgia" pitchFamily="18"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0512"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860032"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 calcmode="lin" valueType="num">
                                      <p:cBhvr>
                                        <p:cTn id="9" dur="500" fill="hold"/>
                                        <p:tgtEl>
                                          <p:spTgt spid="40"/>
                                        </p:tgtEl>
                                        <p:attrNameLst>
                                          <p:attrName>ppt_x</p:attrName>
                                        </p:attrNameLst>
                                      </p:cBhvr>
                                      <p:tavLst>
                                        <p:tav tm="0">
                                          <p:val>
                                            <p:fltVal val="0.5"/>
                                          </p:val>
                                        </p:tav>
                                        <p:tav tm="100000">
                                          <p:val>
                                            <p:strVal val="#ppt_x"/>
                                          </p:val>
                                        </p:tav>
                                      </p:tavLst>
                                    </p:anim>
                                    <p:anim calcmode="lin" valueType="num">
                                      <p:cBhvr>
                                        <p:cTn id="10" dur="500" fill="hold"/>
                                        <p:tgtEl>
                                          <p:spTgt spid="4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1323439"/>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p>
          <a:p>
            <a:pPr>
              <a:spcBef>
                <a:spcPct val="50000"/>
              </a:spcBef>
            </a:pP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268760"/>
            <a:ext cx="8496944" cy="523220"/>
          </a:xfrm>
          <a:prstGeom prst="rect">
            <a:avLst/>
          </a:prstGeom>
        </p:spPr>
        <p:txBody>
          <a:bodyPr wrap="square">
            <a:spAutoFit/>
          </a:bodyPr>
          <a:lstStyle/>
          <a:p>
            <a:r>
              <a:rPr lang="es-ES" sz="1400" b="1" dirty="0" smtClean="0">
                <a:latin typeface="Arial" pitchFamily="34" charset="0"/>
                <a:cs typeface="Arial" pitchFamily="34" charset="0"/>
              </a:rPr>
              <a:t>PARTICIPACIONES DE PROFESORES Y ADIESTRADOS EN ACTIVIDADES DE SUPERACIÓN PROFESIONAL</a:t>
            </a:r>
            <a:endParaRPr lang="es-ES" sz="14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868225289"/>
              </p:ext>
            </p:extLst>
          </p:nvPr>
        </p:nvGraphicFramePr>
        <p:xfrm>
          <a:off x="323518" y="2276873"/>
          <a:ext cx="8496953" cy="3478436"/>
        </p:xfrm>
        <a:graphic>
          <a:graphicData uri="http://schemas.openxmlformats.org/drawingml/2006/table">
            <a:tbl>
              <a:tblPr firstRow="1" firstCol="1">
                <a:tableStyleId>{BC89EF96-8CEA-46FF-86C4-4CE0E7609802}</a:tableStyleId>
              </a:tblPr>
              <a:tblGrid>
                <a:gridCol w="889817"/>
                <a:gridCol w="633928"/>
                <a:gridCol w="633928"/>
                <a:gridCol w="633928"/>
                <a:gridCol w="736801"/>
                <a:gridCol w="531055"/>
                <a:gridCol w="765089"/>
                <a:gridCol w="502767"/>
                <a:gridCol w="721369"/>
                <a:gridCol w="546487"/>
                <a:gridCol w="749657"/>
                <a:gridCol w="518199"/>
                <a:gridCol w="633928"/>
              </a:tblGrid>
              <a:tr h="1175354">
                <a:tc rowSpan="2">
                  <a:txBody>
                    <a:bodyPr/>
                    <a:lstStyle/>
                    <a:p>
                      <a:pPr algn="ctr">
                        <a:spcBef>
                          <a:spcPts val="600"/>
                        </a:spcBef>
                        <a:spcAft>
                          <a:spcPts val="0"/>
                        </a:spcAft>
                      </a:pPr>
                      <a:r>
                        <a:rPr lang="es-ES" sz="1400" dirty="0">
                          <a:effectLst/>
                        </a:rPr>
                        <a:t> </a:t>
                      </a:r>
                    </a:p>
                    <a:p>
                      <a:pPr marL="66675" algn="ctr">
                        <a:spcBef>
                          <a:spcPts val="600"/>
                        </a:spcBef>
                        <a:spcAft>
                          <a:spcPts val="0"/>
                        </a:spcAft>
                      </a:pPr>
                      <a:r>
                        <a:rPr lang="es-ES" sz="1400" spc="-10" dirty="0">
                          <a:effectLst/>
                        </a:rPr>
                        <a:t>ÁREAS</a:t>
                      </a:r>
                      <a:endParaRPr lang="es-ES" sz="1400" dirty="0">
                        <a:effectLst/>
                        <a:latin typeface="Times New Roman"/>
                        <a:ea typeface="Times New Roman"/>
                        <a:cs typeface="Times New Roman"/>
                      </a:endParaRPr>
                    </a:p>
                  </a:txBody>
                  <a:tcPr marL="17780" marR="17780" marT="17780" marB="17780"/>
                </a:tc>
                <a:tc gridSpan="2">
                  <a:txBody>
                    <a:bodyPr/>
                    <a:lstStyle/>
                    <a:p>
                      <a:pPr marL="17145" marR="99695" algn="ctr">
                        <a:spcBef>
                          <a:spcPts val="600"/>
                        </a:spcBef>
                        <a:spcAft>
                          <a:spcPts val="0"/>
                        </a:spcAft>
                      </a:pP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AC</a:t>
                      </a:r>
                      <a:r>
                        <a:rPr lang="es-ES" sz="1200" spc="-15" dirty="0">
                          <a:effectLst/>
                        </a:rPr>
                        <a:t>I</a:t>
                      </a:r>
                      <a:r>
                        <a:rPr lang="es-ES" sz="1200" spc="10" dirty="0">
                          <a:effectLst/>
                        </a:rPr>
                        <a:t>Ó</a:t>
                      </a:r>
                      <a:r>
                        <a:rPr lang="es-ES" sz="1200" dirty="0">
                          <a:effectLst/>
                        </a:rPr>
                        <a:t>N </a:t>
                      </a:r>
                      <a:r>
                        <a:rPr lang="es-ES" sz="1200" spc="10" dirty="0">
                          <a:effectLst/>
                        </a:rPr>
                        <a:t>I</a:t>
                      </a:r>
                      <a:r>
                        <a:rPr lang="es-ES" sz="1200" spc="-10" dirty="0">
                          <a:effectLst/>
                        </a:rPr>
                        <a:t>NVES</a:t>
                      </a:r>
                      <a:r>
                        <a:rPr lang="es-ES" sz="1200" spc="-5" dirty="0">
                          <a:effectLst/>
                        </a:rPr>
                        <a:t>T</a:t>
                      </a:r>
                      <a:r>
                        <a:rPr lang="es-ES" sz="1200" spc="-15" dirty="0">
                          <a:effectLst/>
                        </a:rPr>
                        <a:t>I</a:t>
                      </a:r>
                      <a:r>
                        <a:rPr lang="es-ES" sz="1200" spc="10" dirty="0">
                          <a:effectLst/>
                        </a:rPr>
                        <a:t>G</a:t>
                      </a:r>
                      <a:r>
                        <a:rPr lang="es-ES" sz="1200" spc="-10" dirty="0">
                          <a:effectLst/>
                        </a:rPr>
                        <a:t>AT</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7155" marR="67310" indent="39370" algn="ctr">
                        <a:spcBef>
                          <a:spcPts val="600"/>
                        </a:spcBef>
                        <a:spcAft>
                          <a:spcPts val="0"/>
                        </a:spcAft>
                      </a:pP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AC</a:t>
                      </a:r>
                      <a:r>
                        <a:rPr lang="es-ES" sz="1200" spc="-15" dirty="0">
                          <a:effectLst/>
                        </a:rPr>
                        <a:t>I</a:t>
                      </a:r>
                      <a:r>
                        <a:rPr lang="es-ES" sz="1200" spc="10" dirty="0">
                          <a:effectLst/>
                        </a:rPr>
                        <a:t>Ó</a:t>
                      </a:r>
                      <a:r>
                        <a:rPr lang="es-ES" sz="1200" dirty="0">
                          <a:effectLst/>
                        </a:rPr>
                        <a:t>N </a:t>
                      </a:r>
                      <a:r>
                        <a:rPr lang="es-ES" sz="1200" spc="-10" dirty="0">
                          <a:effectLst/>
                        </a:rPr>
                        <a:t>PEDA</a:t>
                      </a:r>
                      <a:r>
                        <a:rPr lang="es-ES" sz="1200" spc="-15" dirty="0">
                          <a:effectLst/>
                        </a:rPr>
                        <a:t>G</a:t>
                      </a:r>
                      <a:r>
                        <a:rPr lang="es-ES" sz="1200" spc="10" dirty="0">
                          <a:effectLst/>
                        </a:rPr>
                        <a:t>Ó</a:t>
                      </a:r>
                      <a:r>
                        <a:rPr lang="es-ES" sz="1200" spc="-15" dirty="0">
                          <a:effectLst/>
                        </a:rPr>
                        <a:t>G</a:t>
                      </a:r>
                      <a:r>
                        <a:rPr lang="es-ES" sz="1200" spc="10" dirty="0">
                          <a:effectLst/>
                        </a:rPr>
                        <a:t>I</a:t>
                      </a:r>
                      <a:r>
                        <a:rPr lang="es-ES" sz="1200" spc="-10" dirty="0">
                          <a:effectLst/>
                        </a:rPr>
                        <a:t>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0170" marR="104140" algn="ctr">
                        <a:spcBef>
                          <a:spcPts val="600"/>
                        </a:spcBef>
                        <a:spcAft>
                          <a:spcPts val="0"/>
                        </a:spcAft>
                      </a:pPr>
                      <a:r>
                        <a:rPr lang="es-ES" sz="1200" spc="-5" dirty="0">
                          <a:effectLst/>
                        </a:rPr>
                        <a:t>F</a:t>
                      </a:r>
                      <a:r>
                        <a:rPr lang="es-ES" sz="1200" dirty="0">
                          <a:effectLst/>
                        </a:rPr>
                        <a:t>.</a:t>
                      </a:r>
                      <a:r>
                        <a:rPr lang="es-ES" sz="1200" spc="35" dirty="0">
                          <a:effectLst/>
                        </a:rPr>
                        <a:t> </a:t>
                      </a:r>
                      <a:r>
                        <a:rPr lang="es-ES" sz="1200" spc="-30" dirty="0">
                          <a:effectLst/>
                        </a:rPr>
                        <a:t>POLÍTICO-IDEOLÓGICA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109220" marR="85725" indent="-19050" algn="ctr">
                        <a:spcBef>
                          <a:spcPts val="600"/>
                        </a:spcBef>
                        <a:spcAft>
                          <a:spcPts val="0"/>
                        </a:spcAft>
                      </a:pPr>
                      <a:r>
                        <a:rPr lang="es-ES" sz="1200" spc="-5" dirty="0">
                          <a:effectLst/>
                        </a:rPr>
                        <a:t>F</a:t>
                      </a:r>
                      <a:r>
                        <a:rPr lang="es-ES" sz="1200" dirty="0">
                          <a:effectLst/>
                        </a:rPr>
                        <a:t>.</a:t>
                      </a:r>
                      <a:r>
                        <a:rPr lang="es-ES" sz="1200" spc="35" dirty="0">
                          <a:effectLst/>
                        </a:rPr>
                        <a:t> </a:t>
                      </a:r>
                      <a:r>
                        <a:rPr lang="es-ES" sz="1200" spc="-10" dirty="0">
                          <a:effectLst/>
                        </a:rPr>
                        <a:t>E</a:t>
                      </a:r>
                      <a:r>
                        <a:rPr lang="es-ES" sz="1200" dirty="0">
                          <a:effectLst/>
                        </a:rPr>
                        <a:t>N </a:t>
                      </a:r>
                      <a:r>
                        <a:rPr lang="es-ES" sz="1200" spc="10" dirty="0">
                          <a:effectLst/>
                        </a:rPr>
                        <a:t>I</a:t>
                      </a:r>
                      <a:r>
                        <a:rPr lang="es-ES" sz="1200" spc="-10" dirty="0">
                          <a:effectLst/>
                        </a:rPr>
                        <a:t>N</a:t>
                      </a: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Á</a:t>
                      </a:r>
                      <a:r>
                        <a:rPr lang="es-ES" sz="1200" spc="-30" dirty="0">
                          <a:effectLst/>
                        </a:rPr>
                        <a:t>T</a:t>
                      </a:r>
                      <a:r>
                        <a:rPr lang="es-ES" sz="1200" spc="10" dirty="0">
                          <a:effectLst/>
                        </a:rPr>
                        <a:t>I</a:t>
                      </a:r>
                      <a:r>
                        <a:rPr lang="es-ES" sz="1200" spc="-10" dirty="0">
                          <a:effectLst/>
                        </a:rPr>
                        <a:t>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0170" marR="72390" algn="ctr">
                        <a:spcBef>
                          <a:spcPts val="600"/>
                        </a:spcBef>
                        <a:spcAft>
                          <a:spcPts val="0"/>
                        </a:spcAft>
                      </a:pPr>
                      <a:r>
                        <a:rPr lang="en-US" sz="1200" dirty="0">
                          <a:effectLst/>
                        </a:rPr>
                        <a:t>F. EN IDIOMA EXTRANJ.</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107950" algn="ctr">
                        <a:spcBef>
                          <a:spcPts val="600"/>
                        </a:spcBef>
                        <a:spcAft>
                          <a:spcPts val="0"/>
                        </a:spcAft>
                      </a:pPr>
                      <a:r>
                        <a:rPr lang="en-US" sz="1400" spc="-10" dirty="0">
                          <a:effectLst/>
                        </a:rPr>
                        <a:t>AC</a:t>
                      </a:r>
                      <a:r>
                        <a:rPr lang="en-US" sz="1400" spc="-5" dirty="0">
                          <a:effectLst/>
                        </a:rPr>
                        <a:t>T</a:t>
                      </a:r>
                      <a:r>
                        <a:rPr lang="en-US" sz="1400" spc="-10" dirty="0">
                          <a:effectLst/>
                        </a:rPr>
                        <a:t>UA</a:t>
                      </a:r>
                      <a:r>
                        <a:rPr lang="en-US" sz="1400" spc="-5" dirty="0">
                          <a:effectLst/>
                        </a:rPr>
                        <a:t>L</a:t>
                      </a:r>
                      <a:r>
                        <a:rPr lang="en-US" sz="1400" dirty="0">
                          <a:effectLst/>
                        </a:rPr>
                        <a:t>. </a:t>
                      </a:r>
                      <a:r>
                        <a:rPr lang="en-US" sz="1400" spc="-10" dirty="0">
                          <a:effectLst/>
                        </a:rPr>
                        <a:t>PR</a:t>
                      </a:r>
                      <a:r>
                        <a:rPr lang="en-US" sz="1400" spc="10" dirty="0">
                          <a:effectLst/>
                        </a:rPr>
                        <a:t>O</a:t>
                      </a:r>
                      <a:r>
                        <a:rPr lang="en-US" sz="1400" spc="-5" dirty="0">
                          <a:effectLst/>
                        </a:rPr>
                        <a:t>F</a:t>
                      </a:r>
                      <a:r>
                        <a:rPr lang="en-US" sz="1400" spc="-10" dirty="0">
                          <a:effectLst/>
                        </a:rPr>
                        <a:t>ES.</a:t>
                      </a:r>
                      <a:endParaRPr lang="es-ES" sz="1400" dirty="0">
                        <a:effectLst/>
                        <a:latin typeface="Times New Roman"/>
                        <a:ea typeface="Times New Roman"/>
                        <a:cs typeface="Times New Roman"/>
                      </a:endParaRPr>
                    </a:p>
                  </a:txBody>
                  <a:tcPr marL="17780" marR="17780" marT="17780" marB="17780"/>
                </a:tc>
                <a:tc hMerge="1">
                  <a:txBody>
                    <a:bodyPr/>
                    <a:lstStyle/>
                    <a:p>
                      <a:endParaRPr lang="es-ES"/>
                    </a:p>
                  </a:txBody>
                  <a:tcPr/>
                </a:tc>
              </a:tr>
              <a:tr h="668637">
                <a:tc vMerge="1">
                  <a:txBody>
                    <a:bodyPr/>
                    <a:lstStyle/>
                    <a:p>
                      <a:endParaRPr lang="es-ES"/>
                    </a:p>
                  </a:txBody>
                  <a:tcPr/>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PAR</a:t>
                      </a:r>
                      <a:r>
                        <a:rPr lang="en-US" sz="1400" dirty="0">
                          <a:effectLst/>
                        </a:rPr>
                        <a:t>T</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AC</a:t>
                      </a:r>
                      <a:r>
                        <a:rPr lang="en-US" sz="1400" dirty="0">
                          <a:effectLst/>
                        </a:rPr>
                        <a:t>T</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PAR</a:t>
                      </a:r>
                      <a:r>
                        <a:rPr lang="en-US" sz="1400" dirty="0">
                          <a:effectLst/>
                        </a:rPr>
                        <a:t>T</a:t>
                      </a:r>
                      <a:endParaRPr lang="es-ES" sz="1400" dirty="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n-US" sz="1400">
                          <a:effectLst/>
                        </a:rPr>
                        <a:t>CeeS (TE)</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36</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99</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a:effectLst/>
                        </a:rPr>
                        <a:t> </a:t>
                      </a:r>
                      <a:endParaRPr lang="es-ES" sz="120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n-US" sz="1400">
                          <a:effectLst/>
                        </a:rPr>
                        <a:t>CeeS</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10</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16</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2</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a:effectLst/>
                        </a:rPr>
                        <a:t> </a:t>
                      </a:r>
                      <a:endParaRPr lang="es-ES" sz="120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s-ES" sz="1400" dirty="0">
                          <a:effectLst/>
                        </a:rPr>
                        <a:t>TOTAL</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10</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19</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38</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99</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dirty="0">
                          <a:effectLst/>
                        </a:rPr>
                        <a:t> </a:t>
                      </a:r>
                      <a:endParaRPr lang="es-ES" sz="1200" dirty="0">
                        <a:effectLst/>
                        <a:latin typeface="Times New Roman"/>
                        <a:ea typeface="Times New Roman"/>
                        <a:cs typeface="Times New Roman"/>
                      </a:endParaRPr>
                    </a:p>
                  </a:txBody>
                  <a:tcPr marL="17780" marR="17780" marT="17780" marB="17780"/>
                </a:tc>
              </a:tr>
            </a:tbl>
          </a:graphicData>
        </a:graphic>
      </p:graphicFrame>
    </p:spTree>
    <p:extLst>
      <p:ext uri="{BB962C8B-B14F-4D97-AF65-F5344CB8AC3E}">
        <p14:creationId xmlns:p14="http://schemas.microsoft.com/office/powerpoint/2010/main" val="16044517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7772400" cy="1143000"/>
          </a:xfrm>
        </p:spPr>
        <p:txBody>
          <a:bodyPr/>
          <a:lstStyle/>
          <a:p>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FORMACIÓN </a:t>
            </a:r>
            <a:r>
              <a:rPr lang="es-ES" sz="3200" b="1" dirty="0">
                <a:solidFill>
                  <a:srgbClr val="FF0000"/>
                </a:solidFill>
              </a:rPr>
              <a:t>DE DOCTORES Y MÁSTERES</a:t>
            </a:r>
            <a:br>
              <a:rPr lang="es-ES" sz="3200" b="1" dirty="0">
                <a:solidFill>
                  <a:srgbClr val="FF0000"/>
                </a:solidFill>
              </a:rPr>
            </a:br>
            <a:endParaRPr lang="es-ES" sz="3200" b="1" dirty="0">
              <a:solidFill>
                <a:srgbClr val="FF0000"/>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478434421"/>
              </p:ext>
            </p:extLst>
          </p:nvPr>
        </p:nvGraphicFramePr>
        <p:xfrm>
          <a:off x="467544" y="2420888"/>
          <a:ext cx="8352927" cy="2880320"/>
        </p:xfrm>
        <a:graphic>
          <a:graphicData uri="http://schemas.openxmlformats.org/drawingml/2006/table">
            <a:tbl>
              <a:tblPr firstRow="1" firstCol="1">
                <a:tableStyleId>{3C2FFA5D-87B4-456A-9821-1D502468CF0F}</a:tableStyleId>
              </a:tblPr>
              <a:tblGrid>
                <a:gridCol w="1179434"/>
                <a:gridCol w="731716"/>
                <a:gridCol w="731716"/>
                <a:gridCol w="828610"/>
                <a:gridCol w="828610"/>
                <a:gridCol w="713340"/>
                <a:gridCol w="713340"/>
                <a:gridCol w="825962"/>
                <a:gridCol w="1800199"/>
              </a:tblGrid>
              <a:tr h="427365">
                <a:tc rowSpan="3">
                  <a:txBody>
                    <a:bodyPr/>
                    <a:lstStyle/>
                    <a:p>
                      <a:pPr marL="66675" marR="89535" algn="ctr">
                        <a:spcBef>
                          <a:spcPts val="600"/>
                        </a:spcBef>
                        <a:spcAft>
                          <a:spcPts val="0"/>
                        </a:spcAft>
                      </a:pPr>
                      <a:r>
                        <a:rPr lang="es-ES" sz="2000" spc="-10" dirty="0">
                          <a:effectLst/>
                        </a:rPr>
                        <a:t>ÁREAS</a:t>
                      </a:r>
                      <a:endParaRPr lang="es-ES" sz="2000" dirty="0">
                        <a:effectLst/>
                        <a:latin typeface="Times New Roman"/>
                        <a:ea typeface="Times New Roman"/>
                        <a:cs typeface="Times New Roman"/>
                      </a:endParaRPr>
                    </a:p>
                  </a:txBody>
                  <a:tcPr marL="0" marR="0" marT="0" marB="0"/>
                </a:tc>
                <a:tc gridSpan="4">
                  <a:txBody>
                    <a:bodyPr/>
                    <a:lstStyle/>
                    <a:p>
                      <a:pPr marL="142240" marR="89535" algn="ctr">
                        <a:spcBef>
                          <a:spcPts val="600"/>
                        </a:spcBef>
                        <a:spcAft>
                          <a:spcPts val="0"/>
                        </a:spcAft>
                      </a:pPr>
                      <a:r>
                        <a:rPr lang="es-ES" sz="2000" spc="-10" dirty="0">
                          <a:effectLst/>
                        </a:rPr>
                        <a:t>D</a:t>
                      </a:r>
                      <a:r>
                        <a:rPr lang="es-ES" sz="2000" spc="10" dirty="0">
                          <a:effectLst/>
                        </a:rPr>
                        <a:t>O</a:t>
                      </a:r>
                      <a:r>
                        <a:rPr lang="es-ES" sz="2000" spc="-10" dirty="0">
                          <a:effectLst/>
                        </a:rPr>
                        <a:t>C</a:t>
                      </a:r>
                      <a:r>
                        <a:rPr lang="es-ES" sz="2000" spc="-30" dirty="0">
                          <a:effectLst/>
                        </a:rPr>
                        <a:t>T</a:t>
                      </a:r>
                      <a:r>
                        <a:rPr lang="es-ES" sz="2000" spc="10" dirty="0">
                          <a:effectLst/>
                        </a:rPr>
                        <a:t>O</a:t>
                      </a:r>
                      <a:r>
                        <a:rPr lang="es-ES" sz="2000" spc="-10" dirty="0">
                          <a:effectLst/>
                        </a:rPr>
                        <a:t>RES</a:t>
                      </a:r>
                      <a:endParaRPr lang="es-ES" sz="2000" dirty="0">
                        <a:effectLst/>
                        <a:latin typeface="Times New Roman"/>
                        <a:ea typeface="Times New Roman"/>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marL="90170" marR="269875" algn="ctr">
                        <a:spcBef>
                          <a:spcPts val="600"/>
                        </a:spcBef>
                        <a:spcAft>
                          <a:spcPts val="0"/>
                        </a:spcAft>
                      </a:pPr>
                      <a:r>
                        <a:rPr lang="es-ES" sz="2000" spc="10">
                          <a:effectLst/>
                        </a:rPr>
                        <a:t>M</a:t>
                      </a:r>
                      <a:r>
                        <a:rPr lang="es-ES" sz="2000" spc="-10">
                          <a:effectLst/>
                        </a:rPr>
                        <a:t>ÁS</a:t>
                      </a:r>
                      <a:r>
                        <a:rPr lang="es-ES" sz="2000" spc="-5">
                          <a:effectLst/>
                        </a:rPr>
                        <a:t>T</a:t>
                      </a:r>
                      <a:r>
                        <a:rPr lang="es-ES" sz="2000" spc="-10">
                          <a:effectLst/>
                        </a:rPr>
                        <a:t>ERES Y ESPECIALISTAS</a:t>
                      </a:r>
                      <a:endParaRPr lang="es-ES" sz="2000">
                        <a:effectLst/>
                        <a:latin typeface="Times New Roman"/>
                        <a:ea typeface="Times New Roman"/>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r>
              <a:tr h="427365">
                <a:tc vMerge="1">
                  <a:txBody>
                    <a:bodyPr/>
                    <a:lstStyle/>
                    <a:p>
                      <a:endParaRPr lang="es-ES"/>
                    </a:p>
                  </a:txBody>
                  <a:tcPr/>
                </a:tc>
                <a:tc gridSpan="2">
                  <a:txBody>
                    <a:bodyPr/>
                    <a:lstStyle/>
                    <a:p>
                      <a:pPr marL="78740" algn="ctr">
                        <a:spcBef>
                          <a:spcPts val="600"/>
                        </a:spcBef>
                        <a:spcAft>
                          <a:spcPts val="0"/>
                        </a:spcAft>
                      </a:pPr>
                      <a:r>
                        <a:rPr lang="es-ES" sz="2000" spc="10">
                          <a:effectLst/>
                        </a:rPr>
                        <a:t>I</a:t>
                      </a:r>
                      <a:r>
                        <a:rPr lang="es-ES" sz="2000" spc="-10">
                          <a:effectLst/>
                        </a:rPr>
                        <a:t>N</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8740" algn="ctr">
                        <a:spcBef>
                          <a:spcPts val="600"/>
                        </a:spcBef>
                        <a:spcAft>
                          <a:spcPts val="0"/>
                        </a:spcAft>
                      </a:pPr>
                      <a:r>
                        <a:rPr lang="es-ES" sz="2000" spc="-10">
                          <a:effectLst/>
                        </a:rPr>
                        <a:t>EX</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8740" algn="ctr">
                        <a:spcBef>
                          <a:spcPts val="600"/>
                        </a:spcBef>
                        <a:spcAft>
                          <a:spcPts val="0"/>
                        </a:spcAft>
                      </a:pPr>
                      <a:r>
                        <a:rPr lang="es-ES" sz="2000" spc="10">
                          <a:effectLst/>
                        </a:rPr>
                        <a:t>I</a:t>
                      </a:r>
                      <a:r>
                        <a:rPr lang="es-ES" sz="2000" spc="-10">
                          <a:effectLst/>
                        </a:rPr>
                        <a:t>N</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5565" algn="ctr">
                        <a:spcBef>
                          <a:spcPts val="600"/>
                        </a:spcBef>
                        <a:spcAft>
                          <a:spcPts val="0"/>
                        </a:spcAft>
                      </a:pPr>
                      <a:r>
                        <a:rPr lang="es-ES" sz="2000" spc="-10">
                          <a:effectLst/>
                        </a:rPr>
                        <a:t>EX</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r>
              <a:tr h="500257">
                <a:tc vMerge="1">
                  <a:txBody>
                    <a:bodyPr/>
                    <a:lstStyle/>
                    <a:p>
                      <a:endParaRPr lang="es-ES"/>
                    </a:p>
                  </a:txBody>
                  <a:tcPr/>
                </a:tc>
                <a:tc>
                  <a:txBody>
                    <a:bodyPr/>
                    <a:lstStyle/>
                    <a:p>
                      <a:pPr marR="90170"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10350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46355"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7937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102870" algn="ctr">
                        <a:spcBef>
                          <a:spcPts val="600"/>
                        </a:spcBef>
                        <a:spcAft>
                          <a:spcPts val="0"/>
                        </a:spcAft>
                        <a:tabLst>
                          <a:tab pos="270510" algn="l"/>
                        </a:tabLs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11620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59690"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9334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r>
              <a:tr h="1525333">
                <a:tc>
                  <a:txBody>
                    <a:bodyPr/>
                    <a:lstStyle/>
                    <a:p>
                      <a:pPr marL="17780" marR="40005" algn="ctr">
                        <a:spcBef>
                          <a:spcPts val="600"/>
                        </a:spcBef>
                        <a:spcAft>
                          <a:spcPts val="0"/>
                        </a:spcAft>
                      </a:pPr>
                      <a:r>
                        <a:rPr lang="en-US" sz="2000">
                          <a:effectLst/>
                        </a:rPr>
                        <a:t>CeeS</a:t>
                      </a:r>
                      <a:endParaRPr lang="es-ES" sz="2000">
                        <a:effectLst/>
                        <a:latin typeface="Times New Roman"/>
                        <a:ea typeface="Times New Roman"/>
                        <a:cs typeface="Times New Roman"/>
                      </a:endParaRPr>
                    </a:p>
                  </a:txBody>
                  <a:tcPr marL="0" marR="0" marT="0" marB="0"/>
                </a:tc>
                <a:tc>
                  <a:txBody>
                    <a:bodyPr/>
                    <a:lstStyle/>
                    <a:p>
                      <a:pPr marR="90170" algn="ctr">
                        <a:spcBef>
                          <a:spcPts val="600"/>
                        </a:spcBef>
                        <a:spcAft>
                          <a:spcPts val="0"/>
                        </a:spcAft>
                      </a:pPr>
                      <a:r>
                        <a:rPr lang="es-ES" sz="2000">
                          <a:effectLst/>
                        </a:rPr>
                        <a:t>1</a:t>
                      </a:r>
                      <a:endParaRPr lang="es-ES" sz="2000">
                        <a:effectLst/>
                        <a:latin typeface="Times New Roman"/>
                        <a:ea typeface="Times New Roman"/>
                        <a:cs typeface="Times New Roman"/>
                      </a:endParaRPr>
                    </a:p>
                  </a:txBody>
                  <a:tcPr marL="0" marR="0" marT="0" marB="0"/>
                </a:tc>
                <a:tc>
                  <a:txBody>
                    <a:bodyPr/>
                    <a:lstStyle/>
                    <a:p>
                      <a:pPr marR="103505" algn="ctr">
                        <a:spcBef>
                          <a:spcPts val="600"/>
                        </a:spcBef>
                        <a:spcAft>
                          <a:spcPts val="0"/>
                        </a:spcAft>
                      </a:pPr>
                      <a:r>
                        <a:rPr lang="es-ES" sz="2000">
                          <a:effectLst/>
                        </a:rPr>
                        <a:t>1</a:t>
                      </a:r>
                      <a:endParaRPr lang="es-ES" sz="2000">
                        <a:effectLst/>
                        <a:latin typeface="Times New Roman"/>
                        <a:ea typeface="Times New Roman"/>
                        <a:cs typeface="Times New Roman"/>
                      </a:endParaRPr>
                    </a:p>
                  </a:txBody>
                  <a:tcPr marL="0" marR="0" marT="0" marB="0"/>
                </a:tc>
                <a:tc>
                  <a:txBody>
                    <a:bodyPr/>
                    <a:lstStyle/>
                    <a:p>
                      <a:pPr marR="46355" algn="ctr">
                        <a:spcBef>
                          <a:spcPts val="600"/>
                        </a:spcBef>
                        <a:spcAft>
                          <a:spcPts val="0"/>
                        </a:spcAft>
                      </a:pPr>
                      <a:r>
                        <a:rPr lang="es-ES" sz="2000">
                          <a:effectLst/>
                        </a:rPr>
                        <a:t>3</a:t>
                      </a:r>
                      <a:endParaRPr lang="es-ES" sz="2000">
                        <a:effectLst/>
                        <a:latin typeface="Times New Roman"/>
                        <a:ea typeface="Times New Roman"/>
                        <a:cs typeface="Times New Roman"/>
                      </a:endParaRPr>
                    </a:p>
                  </a:txBody>
                  <a:tcPr marL="0" marR="0" marT="0" marB="0"/>
                </a:tc>
                <a:tc>
                  <a:txBody>
                    <a:bodyPr/>
                    <a:lstStyle/>
                    <a:p>
                      <a:pPr marR="79375" algn="ctr">
                        <a:spcBef>
                          <a:spcPts val="600"/>
                        </a:spcBef>
                        <a:spcAft>
                          <a:spcPts val="0"/>
                        </a:spcAft>
                      </a:pPr>
                      <a:r>
                        <a:rPr lang="es-ES" sz="2000">
                          <a:effectLst/>
                        </a:rPr>
                        <a:t>5</a:t>
                      </a:r>
                      <a:endParaRPr lang="es-ES" sz="2000">
                        <a:effectLst/>
                        <a:latin typeface="Times New Roman"/>
                        <a:ea typeface="Times New Roman"/>
                        <a:cs typeface="Times New Roman"/>
                      </a:endParaRPr>
                    </a:p>
                  </a:txBody>
                  <a:tcPr marL="0" marR="0" marT="0" marB="0"/>
                </a:tc>
                <a:tc>
                  <a:txBody>
                    <a:bodyPr/>
                    <a:lstStyle/>
                    <a:p>
                      <a:pPr marR="102870" algn="ctr">
                        <a:spcBef>
                          <a:spcPts val="600"/>
                        </a:spcBef>
                        <a:spcAft>
                          <a:spcPts val="0"/>
                        </a:spcAft>
                        <a:tabLst>
                          <a:tab pos="270510" algn="l"/>
                        </a:tabLst>
                      </a:pPr>
                      <a:r>
                        <a:rPr lang="es-ES" sz="2000">
                          <a:effectLst/>
                        </a:rPr>
                        <a:t>16</a:t>
                      </a:r>
                      <a:endParaRPr lang="es-ES" sz="2000">
                        <a:effectLst/>
                        <a:latin typeface="Times New Roman"/>
                        <a:ea typeface="Times New Roman"/>
                        <a:cs typeface="Times New Roman"/>
                      </a:endParaRPr>
                    </a:p>
                  </a:txBody>
                  <a:tcPr marL="0" marR="0" marT="0" marB="0"/>
                </a:tc>
                <a:tc>
                  <a:txBody>
                    <a:bodyPr/>
                    <a:lstStyle/>
                    <a:p>
                      <a:pPr marR="116205" algn="ctr">
                        <a:spcBef>
                          <a:spcPts val="600"/>
                        </a:spcBef>
                        <a:spcAft>
                          <a:spcPts val="0"/>
                        </a:spcAft>
                      </a:pPr>
                      <a:r>
                        <a:rPr lang="es-ES" sz="2000">
                          <a:effectLst/>
                        </a:rPr>
                        <a:t>16</a:t>
                      </a:r>
                      <a:endParaRPr lang="es-ES" sz="2000">
                        <a:effectLst/>
                        <a:latin typeface="Times New Roman"/>
                        <a:ea typeface="Times New Roman"/>
                        <a:cs typeface="Times New Roman"/>
                      </a:endParaRPr>
                    </a:p>
                  </a:txBody>
                  <a:tcPr marL="0" marR="0" marT="0" marB="0"/>
                </a:tc>
                <a:tc>
                  <a:txBody>
                    <a:bodyPr/>
                    <a:lstStyle/>
                    <a:p>
                      <a:pPr marR="59690" algn="ctr">
                        <a:spcBef>
                          <a:spcPts val="600"/>
                        </a:spcBef>
                        <a:spcAft>
                          <a:spcPts val="0"/>
                        </a:spcAft>
                      </a:pPr>
                      <a:r>
                        <a:rPr lang="es-ES" sz="2000">
                          <a:effectLst/>
                        </a:rPr>
                        <a:t>95</a:t>
                      </a:r>
                      <a:endParaRPr lang="es-ES" sz="2000">
                        <a:effectLst/>
                        <a:latin typeface="Times New Roman"/>
                        <a:ea typeface="Times New Roman"/>
                        <a:cs typeface="Times New Roman"/>
                      </a:endParaRPr>
                    </a:p>
                  </a:txBody>
                  <a:tcPr marL="0" marR="0" marT="0" marB="0"/>
                </a:tc>
                <a:tc>
                  <a:txBody>
                    <a:bodyPr/>
                    <a:lstStyle/>
                    <a:p>
                      <a:pPr marL="0" marR="93345" indent="0" algn="ctr" defTabSz="914400" rtl="0" eaLnBrk="1" fontAlgn="auto" latinLnBrk="0" hangingPunct="1">
                        <a:lnSpc>
                          <a:spcPct val="100000"/>
                        </a:lnSpc>
                        <a:spcBef>
                          <a:spcPts val="600"/>
                        </a:spcBef>
                        <a:spcAft>
                          <a:spcPts val="0"/>
                        </a:spcAft>
                        <a:buClrTx/>
                        <a:buSzTx/>
                        <a:buFontTx/>
                        <a:buNone/>
                        <a:tabLst/>
                        <a:defRPr/>
                      </a:pPr>
                      <a:r>
                        <a:rPr lang="es-ES" sz="2000" dirty="0" smtClean="0">
                          <a:effectLst/>
                        </a:rPr>
                        <a:t>63(2012-2013)</a:t>
                      </a:r>
                      <a:endParaRPr lang="es-ES" sz="2000" dirty="0" smtClean="0">
                        <a:effectLst/>
                        <a:latin typeface="+mn-lt"/>
                        <a:ea typeface="Times New Roman"/>
                        <a:cs typeface="Times New Roman"/>
                      </a:endParaRPr>
                    </a:p>
                    <a:p>
                      <a:pPr marR="93345" algn="ctr">
                        <a:spcBef>
                          <a:spcPts val="600"/>
                        </a:spcBef>
                        <a:spcAft>
                          <a:spcPts val="0"/>
                        </a:spcAft>
                      </a:pPr>
                      <a:r>
                        <a:rPr lang="es-ES" sz="2000" dirty="0">
                          <a:effectLst/>
                        </a:rPr>
                        <a:t> </a:t>
                      </a:r>
                      <a:endParaRPr lang="es-ES" sz="2000" dirty="0">
                        <a:effectLst/>
                        <a:latin typeface="Times New Roman"/>
                        <a:ea typeface="Times New Roman"/>
                        <a:cs typeface="Times New Roman"/>
                      </a:endParaRPr>
                    </a:p>
                  </a:txBody>
                  <a:tcPr marL="0" marR="0" marT="0" marB="0"/>
                </a:tc>
              </a:tr>
            </a:tbl>
          </a:graphicData>
        </a:graphic>
      </p:graphicFrame>
    </p:spTree>
    <p:extLst>
      <p:ext uri="{BB962C8B-B14F-4D97-AF65-F5344CB8AC3E}">
        <p14:creationId xmlns:p14="http://schemas.microsoft.com/office/powerpoint/2010/main" val="179831263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0040" y="332656"/>
            <a:ext cx="7772400" cy="648072"/>
          </a:xfrm>
        </p:spPr>
        <p:txBody>
          <a:bodyPr/>
          <a:lstStyle/>
          <a:p>
            <a:r>
              <a:rPr lang="es-ES" sz="3200" b="1" dirty="0" smtClean="0">
                <a:solidFill>
                  <a:srgbClr val="FF0000"/>
                </a:solidFill>
                <a:latin typeface="Georgia" pitchFamily="18" charset="0"/>
              </a:rPr>
              <a:t>DOCTORES FORMADOS  </a:t>
            </a:r>
            <a:r>
              <a:rPr lang="es-ES" b="1" dirty="0" smtClean="0">
                <a:solidFill>
                  <a:srgbClr val="FF0000"/>
                </a:solidFill>
                <a:latin typeface="Georgia" pitchFamily="18" charset="0"/>
              </a:rPr>
              <a:t>2013 </a:t>
            </a:r>
            <a:endParaRPr lang="es-ES" b="1" dirty="0">
              <a:solidFill>
                <a:srgbClr val="FF0000"/>
              </a:solidFill>
              <a:latin typeface="Georgia" pitchFamily="18" charset="0"/>
            </a:endParaRPr>
          </a:p>
        </p:txBody>
      </p:sp>
      <p:sp>
        <p:nvSpPr>
          <p:cNvPr id="4" name="3 Rectángulo"/>
          <p:cNvSpPr/>
          <p:nvPr/>
        </p:nvSpPr>
        <p:spPr>
          <a:xfrm>
            <a:off x="251520" y="1052736"/>
            <a:ext cx="8640960" cy="5355312"/>
          </a:xfrm>
          <a:prstGeom prst="rect">
            <a:avLst/>
          </a:prstGeom>
          <a:ln>
            <a:solidFill>
              <a:schemeClr val="accent1">
                <a:lumMod val="20000"/>
                <a:lumOff val="80000"/>
              </a:schemeClr>
            </a:solidFill>
          </a:ln>
        </p:spPr>
        <p:txBody>
          <a:bodyPr wrap="square">
            <a:spAutoFit/>
          </a:bodyPr>
          <a:lstStyle/>
          <a:p>
            <a:pPr marL="342900" indent="-342900" algn="just">
              <a:buFont typeface="+mj-lt"/>
              <a:buAutoNum type="arabicPeriod"/>
            </a:pPr>
            <a:r>
              <a:rPr lang="es-ES" sz="1800" dirty="0"/>
              <a:t>Julio: </a:t>
            </a:r>
            <a:r>
              <a:rPr lang="es-ES" sz="1800" dirty="0" smtClean="0"/>
              <a:t>Ángel </a:t>
            </a:r>
            <a:r>
              <a:rPr lang="es-ES" sz="1800" dirty="0"/>
              <a:t>Cintra Lugones/Dr. </a:t>
            </a:r>
            <a:r>
              <a:rPr lang="es-ES" sz="1800" dirty="0" err="1"/>
              <a:t>C.Jorge</a:t>
            </a:r>
            <a:r>
              <a:rPr lang="es-ES" sz="1800" dirty="0"/>
              <a:t> Montoya </a:t>
            </a:r>
            <a:r>
              <a:rPr lang="es-ES" sz="1800" dirty="0" smtClean="0"/>
              <a:t>Rivera. Dinámica </a:t>
            </a:r>
            <a:r>
              <a:rPr lang="es-ES" sz="1800" dirty="0"/>
              <a:t>del proceso de formación interpretativa del pensamiento pedagógico cubano. </a:t>
            </a:r>
            <a:endParaRPr lang="es-ES" sz="1800" dirty="0" smtClean="0"/>
          </a:p>
          <a:p>
            <a:pPr marL="342900" indent="-342900" algn="just">
              <a:buFont typeface="+mj-lt"/>
              <a:buAutoNum type="arabicPeriod"/>
            </a:pPr>
            <a:endParaRPr lang="es-ES" sz="1800" dirty="0"/>
          </a:p>
          <a:p>
            <a:pPr marL="342900" lvl="0" indent="-342900" algn="just">
              <a:buFont typeface="+mj-lt"/>
              <a:buAutoNum type="arabicPeriod"/>
            </a:pPr>
            <a:r>
              <a:rPr lang="es-ES" sz="1800" dirty="0" smtClean="0">
                <a:solidFill>
                  <a:schemeClr val="accent1">
                    <a:lumMod val="50000"/>
                  </a:schemeClr>
                </a:solidFill>
              </a:rPr>
              <a:t>Dic: </a:t>
            </a:r>
            <a:r>
              <a:rPr lang="es-ES" sz="1800" dirty="0">
                <a:solidFill>
                  <a:schemeClr val="accent1">
                    <a:lumMod val="50000"/>
                  </a:schemeClr>
                </a:solidFill>
              </a:rPr>
              <a:t>A</a:t>
            </a:r>
            <a:r>
              <a:rPr lang="es-ES" sz="1800" dirty="0" smtClean="0">
                <a:solidFill>
                  <a:schemeClr val="accent1">
                    <a:lumMod val="50000"/>
                  </a:schemeClr>
                </a:solidFill>
              </a:rPr>
              <a:t>lberto </a:t>
            </a:r>
            <a:r>
              <a:rPr lang="es-ES" sz="1800" dirty="0">
                <a:solidFill>
                  <a:schemeClr val="accent1">
                    <a:lumMod val="50000"/>
                  </a:schemeClr>
                </a:solidFill>
              </a:rPr>
              <a:t>Pérez Martínez/ Dra. C. </a:t>
            </a:r>
            <a:r>
              <a:rPr lang="es-ES" sz="1800" dirty="0" err="1">
                <a:solidFill>
                  <a:schemeClr val="accent1">
                    <a:lumMod val="50000"/>
                  </a:schemeClr>
                </a:solidFill>
              </a:rPr>
              <a:t>Yaritza</a:t>
            </a:r>
            <a:r>
              <a:rPr lang="es-ES" sz="1800" dirty="0">
                <a:solidFill>
                  <a:schemeClr val="accent1">
                    <a:lumMod val="50000"/>
                  </a:schemeClr>
                </a:solidFill>
              </a:rPr>
              <a:t> Tardo </a:t>
            </a:r>
            <a:r>
              <a:rPr lang="es-ES" sz="1800" dirty="0" smtClean="0">
                <a:solidFill>
                  <a:schemeClr val="accent1">
                    <a:lumMod val="50000"/>
                  </a:schemeClr>
                </a:solidFill>
              </a:rPr>
              <a:t>Fernández. Estrategia </a:t>
            </a:r>
            <a:r>
              <a:rPr lang="es-ES" sz="1800" dirty="0">
                <a:solidFill>
                  <a:schemeClr val="accent1">
                    <a:lumMod val="50000"/>
                  </a:schemeClr>
                </a:solidFill>
              </a:rPr>
              <a:t>formativa sociocultural para la gestión de la cultura artística a través de la integración del proceso extensionista en las instituciones de educación superior.( </a:t>
            </a:r>
            <a:r>
              <a:rPr lang="es-ES" sz="1800" dirty="0" smtClean="0">
                <a:solidFill>
                  <a:schemeClr val="accent1">
                    <a:lumMod val="50000"/>
                  </a:schemeClr>
                </a:solidFill>
              </a:rPr>
              <a:t>UO).</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 Martha </a:t>
            </a:r>
            <a:r>
              <a:rPr lang="es-ES" sz="1800" dirty="0">
                <a:solidFill>
                  <a:schemeClr val="accent2">
                    <a:lumMod val="75000"/>
                  </a:schemeClr>
                </a:solidFill>
              </a:rPr>
              <a:t>Veneranda Fuentes </a:t>
            </a:r>
            <a:r>
              <a:rPr lang="es-ES" sz="1800" dirty="0" err="1">
                <a:solidFill>
                  <a:schemeClr val="accent2">
                    <a:lumMod val="75000"/>
                  </a:schemeClr>
                </a:solidFill>
              </a:rPr>
              <a:t>Lavaut</a:t>
            </a:r>
            <a:r>
              <a:rPr lang="es-ES" sz="1800" dirty="0">
                <a:solidFill>
                  <a:schemeClr val="accent2">
                    <a:lumMod val="75000"/>
                  </a:schemeClr>
                </a:solidFill>
              </a:rPr>
              <a:t>/ Dr. C. Homero C. Fuentes </a:t>
            </a:r>
            <a:r>
              <a:rPr lang="es-ES" sz="1800" dirty="0" smtClean="0">
                <a:solidFill>
                  <a:schemeClr val="accent2">
                    <a:lumMod val="75000"/>
                  </a:schemeClr>
                </a:solidFill>
              </a:rPr>
              <a:t>González. El </a:t>
            </a:r>
            <a:r>
              <a:rPr lang="es-ES" sz="1800" dirty="0">
                <a:solidFill>
                  <a:schemeClr val="accent2">
                    <a:lumMod val="75000"/>
                  </a:schemeClr>
                </a:solidFill>
              </a:rPr>
              <a:t>proceso formativo de los gestores universitarios desde la perspectiva </a:t>
            </a:r>
            <a:r>
              <a:rPr lang="es-ES" sz="1800" dirty="0" smtClean="0">
                <a:solidFill>
                  <a:schemeClr val="accent2">
                    <a:lumMod val="75000"/>
                  </a:schemeClr>
                </a:solidFill>
              </a:rPr>
              <a:t>martiana.</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a:t>
            </a:r>
            <a:r>
              <a:rPr lang="es-ES" sz="1800" dirty="0">
                <a:solidFill>
                  <a:schemeClr val="accent2">
                    <a:lumMod val="75000"/>
                  </a:schemeClr>
                </a:solidFill>
              </a:rPr>
              <a:t>. Olga Lidia Pereira </a:t>
            </a:r>
            <a:r>
              <a:rPr lang="es-ES" sz="1800" dirty="0" err="1">
                <a:solidFill>
                  <a:schemeClr val="accent2">
                    <a:lumMod val="75000"/>
                  </a:schemeClr>
                </a:solidFill>
              </a:rPr>
              <a:t>Despaigne</a:t>
            </a:r>
            <a:r>
              <a:rPr lang="es-ES" sz="1800" dirty="0">
                <a:solidFill>
                  <a:schemeClr val="accent2">
                    <a:lumMod val="75000"/>
                  </a:schemeClr>
                </a:solidFill>
              </a:rPr>
              <a:t>. Modelo de Educación </a:t>
            </a:r>
            <a:r>
              <a:rPr lang="es-ES" sz="1800" dirty="0" err="1">
                <a:solidFill>
                  <a:schemeClr val="accent2">
                    <a:lumMod val="75000"/>
                  </a:schemeClr>
                </a:solidFill>
              </a:rPr>
              <a:t>Diabetológicas</a:t>
            </a:r>
            <a:r>
              <a:rPr lang="es-ES" sz="1800" dirty="0">
                <a:solidFill>
                  <a:schemeClr val="accent2">
                    <a:lumMod val="75000"/>
                  </a:schemeClr>
                </a:solidFill>
              </a:rPr>
              <a:t> con fines preventivos. Tutores: Dr. C. Jorge Montoya Rivera y Dr. C. José Arturo de Dios Lorente</a:t>
            </a:r>
            <a:r>
              <a:rPr lang="es-ES" sz="1800" dirty="0" smtClean="0">
                <a:solidFill>
                  <a:schemeClr val="accent2">
                    <a:lumMod val="75000"/>
                  </a:schemeClr>
                </a:solidFill>
              </a:rPr>
              <a:t>.</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a:solidFill>
                  <a:schemeClr val="accent2">
                    <a:lumMod val="75000"/>
                  </a:schemeClr>
                </a:solidFill>
              </a:rPr>
              <a:t>Dic. Náyade Caridad Reyes </a:t>
            </a:r>
            <a:r>
              <a:rPr lang="es-ES" sz="1800" dirty="0" err="1">
                <a:solidFill>
                  <a:schemeClr val="accent2">
                    <a:lumMod val="75000"/>
                  </a:schemeClr>
                </a:solidFill>
              </a:rPr>
              <a:t>Palau</a:t>
            </a:r>
            <a:r>
              <a:rPr lang="es-ES" sz="1800" dirty="0">
                <a:solidFill>
                  <a:schemeClr val="accent2">
                    <a:lumMod val="75000"/>
                  </a:schemeClr>
                </a:solidFill>
              </a:rPr>
              <a:t>. La formación permanente pedagógica del docente de preuniversitario en educación familiar. Dra. C. María Caridad Novoa López y Dr. C. Juan Fernando </a:t>
            </a:r>
            <a:r>
              <a:rPr lang="es-ES" sz="1800" dirty="0" err="1" smtClean="0">
                <a:solidFill>
                  <a:schemeClr val="accent2">
                    <a:lumMod val="75000"/>
                  </a:schemeClr>
                </a:solidFill>
              </a:rPr>
              <a:t>Muradá</a:t>
            </a:r>
            <a:r>
              <a:rPr lang="es-ES" sz="1800" dirty="0" smtClean="0">
                <a:solidFill>
                  <a:schemeClr val="accent2">
                    <a:lumMod val="75000"/>
                  </a:schemeClr>
                </a:solidFill>
              </a:rPr>
              <a:t> </a:t>
            </a:r>
            <a:r>
              <a:rPr lang="es-ES" sz="1800" dirty="0">
                <a:solidFill>
                  <a:schemeClr val="accent2">
                    <a:lumMod val="75000"/>
                  </a:schemeClr>
                </a:solidFill>
              </a:rPr>
              <a:t>Gill</a:t>
            </a:r>
            <a:r>
              <a:rPr lang="es-ES" sz="1800" dirty="0" smtClean="0">
                <a:solidFill>
                  <a:schemeClr val="accent2">
                    <a:lumMod val="75000"/>
                  </a:schemeClr>
                </a:solidFill>
              </a:rPr>
              <a:t>.</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 Renán García Tamayo. Estrategia de Gestión para la formación socio humanista asistencial en salud. Dr. Cs. Homero Calixto Fuentes Glez.</a:t>
            </a:r>
            <a:endParaRPr lang="es-ES" sz="1800" dirty="0">
              <a:solidFill>
                <a:schemeClr val="accent2">
                  <a:lumMod val="75000"/>
                </a:schemeClr>
              </a:solidFill>
            </a:endParaRPr>
          </a:p>
        </p:txBody>
      </p:sp>
    </p:spTree>
    <p:extLst>
      <p:ext uri="{BB962C8B-B14F-4D97-AF65-F5344CB8AC3E}">
        <p14:creationId xmlns:p14="http://schemas.microsoft.com/office/powerpoint/2010/main" val="378855408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6" name="5 Rectángulo"/>
          <p:cNvSpPr/>
          <p:nvPr/>
        </p:nvSpPr>
        <p:spPr>
          <a:xfrm>
            <a:off x="323528" y="1196752"/>
            <a:ext cx="8496944" cy="400110"/>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PROGRAMA DE MAESTRÍA</a:t>
            </a:r>
            <a:endParaRPr lang="es-ES" sz="2000" dirty="0">
              <a:solidFill>
                <a:srgbClr val="FF0000"/>
              </a:solidFill>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44824"/>
            <a:ext cx="8640960" cy="3024336"/>
          </a:xfrm>
          <a:prstGeom prst="rect">
            <a:avLst/>
          </a:prstGeom>
          <a:ln>
            <a:solidFill>
              <a:schemeClr val="accent1"/>
            </a:solidFill>
          </a:ln>
        </p:spPr>
      </p:pic>
    </p:spTree>
    <p:extLst>
      <p:ext uri="{BB962C8B-B14F-4D97-AF65-F5344CB8AC3E}">
        <p14:creationId xmlns:p14="http://schemas.microsoft.com/office/powerpoint/2010/main" val="15557685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93442" y="858604"/>
            <a:ext cx="5832648" cy="307777"/>
          </a:xfrm>
          <a:prstGeom prst="rect">
            <a:avLst/>
          </a:prstGeom>
        </p:spPr>
        <p:txBody>
          <a:bodyPr wrap="square">
            <a:spAutoFit/>
          </a:bodyPr>
          <a:lstStyle/>
          <a:p>
            <a:r>
              <a:rPr lang="es-ES" sz="1400" b="1" dirty="0" smtClean="0">
                <a:latin typeface="Arial" pitchFamily="34" charset="0"/>
                <a:cs typeface="Arial" pitchFamily="34" charset="0"/>
              </a:rPr>
              <a:t>MAESTRÍA EN RED DE LA EDUCACIÓN SUPERIOR</a:t>
            </a:r>
            <a:endParaRPr lang="es-ES" sz="1400" b="1" dirty="0">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475146"/>
            <a:ext cx="7632848" cy="3834174"/>
          </a:xfrm>
          <a:prstGeom prst="rect">
            <a:avLst/>
          </a:prstGeom>
          <a:ln w="38100">
            <a:solidFill>
              <a:srgbClr val="FF0000"/>
            </a:solidFill>
          </a:ln>
        </p:spPr>
      </p:pic>
      <p:graphicFrame>
        <p:nvGraphicFramePr>
          <p:cNvPr id="9" name="8 Tabla"/>
          <p:cNvGraphicFramePr>
            <a:graphicFrameLocks noGrp="1"/>
          </p:cNvGraphicFramePr>
          <p:nvPr>
            <p:extLst>
              <p:ext uri="{D42A27DB-BD31-4B8C-83A1-F6EECF244321}">
                <p14:modId xmlns:p14="http://schemas.microsoft.com/office/powerpoint/2010/main" val="3070436486"/>
              </p:ext>
            </p:extLst>
          </p:nvPr>
        </p:nvGraphicFramePr>
        <p:xfrm>
          <a:off x="4211960" y="1412776"/>
          <a:ext cx="4464496" cy="1569720"/>
        </p:xfrm>
        <a:graphic>
          <a:graphicData uri="http://schemas.openxmlformats.org/drawingml/2006/table">
            <a:tbl>
              <a:tblPr firstRow="1" bandRow="1">
                <a:tableStyleId>{5940675A-B579-460E-94D1-54222C63F5DA}</a:tableStyleId>
              </a:tblPr>
              <a:tblGrid>
                <a:gridCol w="1170130"/>
                <a:gridCol w="1062118"/>
                <a:gridCol w="1264941"/>
                <a:gridCol w="967307"/>
              </a:tblGrid>
              <a:tr h="358368">
                <a:tc>
                  <a:txBody>
                    <a:bodyPr/>
                    <a:lstStyle/>
                    <a:p>
                      <a:pPr algn="ctr"/>
                      <a:r>
                        <a:rPr lang="es-ES" sz="1200" b="1" dirty="0" smtClean="0">
                          <a:latin typeface="Arial" pitchFamily="34" charset="0"/>
                          <a:cs typeface="Arial" pitchFamily="34" charset="0"/>
                        </a:rPr>
                        <a:t>EDICIÓN </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SANTIAGO DE CUBA </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OTROS MUNICIPIOS</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TOTAL</a:t>
                      </a:r>
                      <a:endParaRPr lang="es-ES" sz="1200" b="1" dirty="0">
                        <a:latin typeface="Arial" pitchFamily="34" charset="0"/>
                        <a:cs typeface="Arial" pitchFamily="34" charset="0"/>
                      </a:endParaRPr>
                    </a:p>
                  </a:txBody>
                  <a:tcPr>
                    <a:solidFill>
                      <a:srgbClr val="FFFFCC"/>
                    </a:solidFill>
                  </a:tcPr>
                </a:tc>
              </a:tr>
              <a:tr h="370840">
                <a:tc>
                  <a:txBody>
                    <a:bodyPr/>
                    <a:lstStyle/>
                    <a:p>
                      <a:pPr algn="ctr"/>
                      <a:r>
                        <a:rPr lang="es-ES" sz="1100" b="1" dirty="0" smtClean="0">
                          <a:latin typeface="Arial" pitchFamily="34" charset="0"/>
                          <a:cs typeface="Arial" pitchFamily="34" charset="0"/>
                        </a:rPr>
                        <a:t>U O</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2</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14</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16</a:t>
                      </a:r>
                      <a:endParaRPr lang="es-ES" sz="1400" b="1" dirty="0">
                        <a:latin typeface="Arial" pitchFamily="34" charset="0"/>
                        <a:cs typeface="Arial" pitchFamily="34" charset="0"/>
                      </a:endParaRPr>
                    </a:p>
                  </a:txBody>
                  <a:tcPr>
                    <a:solidFill>
                      <a:schemeClr val="bg1"/>
                    </a:solidFill>
                  </a:tcPr>
                </a:tc>
              </a:tr>
              <a:tr h="370840">
                <a:tc>
                  <a:txBody>
                    <a:bodyPr/>
                    <a:lstStyle/>
                    <a:p>
                      <a:pPr algn="ctr"/>
                      <a:r>
                        <a:rPr lang="es-ES" sz="1100" b="1" dirty="0" smtClean="0">
                          <a:latin typeface="Arial" pitchFamily="34" charset="0"/>
                          <a:cs typeface="Arial" pitchFamily="34" charset="0"/>
                        </a:rPr>
                        <a:t>ORGANISMOS</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36</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27</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63</a:t>
                      </a:r>
                      <a:endParaRPr lang="es-ES" sz="1400" b="1" dirty="0">
                        <a:latin typeface="Arial" pitchFamily="34" charset="0"/>
                        <a:cs typeface="Arial" pitchFamily="34" charset="0"/>
                      </a:endParaRPr>
                    </a:p>
                  </a:txBody>
                  <a:tcPr>
                    <a:solidFill>
                      <a:schemeClr val="bg1"/>
                    </a:solidFill>
                  </a:tcPr>
                </a:tc>
              </a:tr>
              <a:tr h="370840">
                <a:tc>
                  <a:txBody>
                    <a:bodyPr/>
                    <a:lstStyle/>
                    <a:p>
                      <a:pPr algn="ctr"/>
                      <a:r>
                        <a:rPr lang="es-ES" sz="1100" b="1" dirty="0" smtClean="0">
                          <a:latin typeface="Arial" pitchFamily="34" charset="0"/>
                          <a:cs typeface="Arial" pitchFamily="34" charset="0"/>
                        </a:rPr>
                        <a:t>TOTAL </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38</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41</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79</a:t>
                      </a:r>
                      <a:endParaRPr lang="es-ES" sz="1400" b="1" dirty="0">
                        <a:latin typeface="Arial" pitchFamily="34" charset="0"/>
                        <a:cs typeface="Arial" pitchFamily="34" charset="0"/>
                      </a:endParaRPr>
                    </a:p>
                  </a:txBody>
                  <a:tcPr>
                    <a:solidFill>
                      <a:schemeClr val="bg1"/>
                    </a:solidFill>
                  </a:tcPr>
                </a:tc>
              </a:tr>
            </a:tbl>
          </a:graphicData>
        </a:graphic>
      </p:graphicFrame>
      <p:sp>
        <p:nvSpPr>
          <p:cNvPr id="11" name="10 Rectángulo"/>
          <p:cNvSpPr/>
          <p:nvPr/>
        </p:nvSpPr>
        <p:spPr>
          <a:xfrm>
            <a:off x="683568" y="1619508"/>
            <a:ext cx="3600400" cy="369332"/>
          </a:xfrm>
          <a:prstGeom prst="rect">
            <a:avLst/>
          </a:prstGeom>
        </p:spPr>
        <p:txBody>
          <a:bodyPr wrap="square">
            <a:spAutoFit/>
          </a:bodyPr>
          <a:lstStyle/>
          <a:p>
            <a:r>
              <a:rPr lang="es-ES" sz="1800" b="1" dirty="0" smtClean="0">
                <a:latin typeface="Arial" pitchFamily="34" charset="0"/>
                <a:cs typeface="Arial" pitchFamily="34" charset="0"/>
              </a:rPr>
              <a:t>TOTAL DE GRADUADOS</a:t>
            </a:r>
            <a:endParaRPr lang="es-ES" sz="1800" b="1" dirty="0">
              <a:latin typeface="Arial" pitchFamily="34" charset="0"/>
              <a:cs typeface="Arial" pitchFamily="34" charset="0"/>
            </a:endParaRPr>
          </a:p>
        </p:txBody>
      </p:sp>
    </p:spTree>
    <p:extLst>
      <p:ext uri="{BB962C8B-B14F-4D97-AF65-F5344CB8AC3E}">
        <p14:creationId xmlns:p14="http://schemas.microsoft.com/office/powerpoint/2010/main" val="19614319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390" y="1916832"/>
            <a:ext cx="7364018" cy="4248472"/>
          </a:xfrm>
          <a:prstGeom prst="rect">
            <a:avLst/>
          </a:prstGeom>
          <a:ln w="28575">
            <a:solidFill>
              <a:srgbClr val="FF0000"/>
            </a:solidFill>
          </a:ln>
        </p:spPr>
      </p:pic>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369332"/>
          </a:xfrm>
          <a:prstGeom prst="rect">
            <a:avLst/>
          </a:prstGeom>
        </p:spPr>
        <p:txBody>
          <a:bodyPr wrap="square">
            <a:spAutoFit/>
          </a:bodyPr>
          <a:lstStyle/>
          <a:p>
            <a:r>
              <a:rPr lang="es-ES" sz="1800" b="1" dirty="0" smtClean="0">
                <a:latin typeface="Arial" pitchFamily="34" charset="0"/>
                <a:cs typeface="Arial" pitchFamily="34" charset="0"/>
              </a:rPr>
              <a:t>MAESTRÍA EN RED DE LA EDUCACIÓN SUPERIOR de la UO</a:t>
            </a:r>
            <a:endParaRPr lang="es-ES" sz="1800" b="1" dirty="0">
              <a:latin typeface="Arial" pitchFamily="34" charset="0"/>
              <a:cs typeface="Arial" pitchFamily="34" charset="0"/>
            </a:endParaRPr>
          </a:p>
        </p:txBody>
      </p:sp>
    </p:spTree>
    <p:extLst>
      <p:ext uri="{BB962C8B-B14F-4D97-AF65-F5344CB8AC3E}">
        <p14:creationId xmlns:p14="http://schemas.microsoft.com/office/powerpoint/2010/main" val="5216029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72400" cy="1143000"/>
          </a:xfrm>
        </p:spPr>
        <p:txBody>
          <a:bodyPr/>
          <a:lstStyle/>
          <a:p>
            <a:r>
              <a:rPr lang="es-ES" sz="3200" b="1" dirty="0" smtClean="0">
                <a:solidFill>
                  <a:srgbClr val="FF0000"/>
                </a:solidFill>
                <a:latin typeface="Georgia" pitchFamily="18" charset="0"/>
              </a:rPr>
              <a:t>GRADUADOS D ELA MAESTRÍA EN RED , MUNICIPIOS</a:t>
            </a:r>
            <a:endParaRPr lang="es-ES" sz="3200" b="1" dirty="0">
              <a:solidFill>
                <a:srgbClr val="FF0000"/>
              </a:solidFill>
              <a:latin typeface="Georgia" pitchFamily="18" charset="0"/>
            </a:endParaRPr>
          </a:p>
        </p:txBody>
      </p:sp>
      <p:graphicFrame>
        <p:nvGraphicFramePr>
          <p:cNvPr id="3" name="1 Gráfico"/>
          <p:cNvGraphicFramePr>
            <a:graphicFrameLocks/>
          </p:cNvGraphicFramePr>
          <p:nvPr>
            <p:extLst>
              <p:ext uri="{D42A27DB-BD31-4B8C-83A1-F6EECF244321}">
                <p14:modId xmlns:p14="http://schemas.microsoft.com/office/powerpoint/2010/main" val="3794985612"/>
              </p:ext>
            </p:extLst>
          </p:nvPr>
        </p:nvGraphicFramePr>
        <p:xfrm>
          <a:off x="755576" y="1772816"/>
          <a:ext cx="7560840"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192381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52600"/>
            <a:ext cx="7920880" cy="4700736"/>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1 Título"/>
          <p:cNvSpPr>
            <a:spLocks noGrp="1"/>
          </p:cNvSpPr>
          <p:nvPr>
            <p:ph type="title"/>
          </p:nvPr>
        </p:nvSpPr>
        <p:spPr>
          <a:xfrm>
            <a:off x="685800" y="476672"/>
            <a:ext cx="7772400" cy="1143000"/>
          </a:xfrm>
        </p:spPr>
        <p:txBody>
          <a:bodyPr/>
          <a:lstStyle/>
          <a:p>
            <a:r>
              <a:rPr lang="es-ES" sz="3200" b="1" dirty="0" smtClean="0">
                <a:solidFill>
                  <a:srgbClr val="FF0000"/>
                </a:solidFill>
                <a:latin typeface="Georgia" pitchFamily="18" charset="0"/>
              </a:rPr>
              <a:t>GRADUADOS DE LA MAESTRÍA EN RED , MUNICIPIOS</a:t>
            </a:r>
            <a:endParaRPr lang="es-ES" sz="3200" b="1" dirty="0">
              <a:solidFill>
                <a:srgbClr val="FF0000"/>
              </a:solidFill>
              <a:latin typeface="Georgia" pitchFamily="18" charset="0"/>
            </a:endParaRPr>
          </a:p>
        </p:txBody>
      </p:sp>
    </p:spTree>
    <p:extLst>
      <p:ext uri="{BB962C8B-B14F-4D97-AF65-F5344CB8AC3E}">
        <p14:creationId xmlns:p14="http://schemas.microsoft.com/office/powerpoint/2010/main" val="243274538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72465" y="1671771"/>
            <a:ext cx="8496944" cy="307777"/>
          </a:xfrm>
          <a:prstGeom prst="rect">
            <a:avLst/>
          </a:prstGeom>
        </p:spPr>
        <p:txBody>
          <a:bodyPr wrap="square">
            <a:spAutoFit/>
          </a:bodyPr>
          <a:lstStyle/>
          <a:p>
            <a:r>
              <a:rPr lang="es-ES" sz="1400" b="1" dirty="0" smtClean="0">
                <a:latin typeface="Arial" pitchFamily="34" charset="0"/>
                <a:cs typeface="Arial" pitchFamily="34" charset="0"/>
              </a:rPr>
              <a:t>CRECIMIENTO ESTIMADO DE LA CANTIDAD DE DOCTORES EN LOS PRÓXIMOS 5 AÑOS</a:t>
            </a:r>
            <a:endParaRPr lang="es-ES" sz="1400" dirty="0">
              <a:latin typeface="Arial" pitchFamily="34" charset="0"/>
              <a:cs typeface="Arial" pitchFamily="34" charset="0"/>
            </a:endParaRPr>
          </a:p>
        </p:txBody>
      </p:sp>
      <p:sp>
        <p:nvSpPr>
          <p:cNvPr id="6" name="5 Rectángulo"/>
          <p:cNvSpPr/>
          <p:nvPr/>
        </p:nvSpPr>
        <p:spPr>
          <a:xfrm>
            <a:off x="323528" y="3917761"/>
            <a:ext cx="8496944" cy="307777"/>
          </a:xfrm>
          <a:prstGeom prst="rect">
            <a:avLst/>
          </a:prstGeom>
        </p:spPr>
        <p:txBody>
          <a:bodyPr wrap="square">
            <a:spAutoFit/>
          </a:bodyPr>
          <a:lstStyle/>
          <a:p>
            <a:r>
              <a:rPr lang="es-ES" sz="1400" b="1" dirty="0" smtClean="0">
                <a:latin typeface="Arial" pitchFamily="34" charset="0"/>
                <a:cs typeface="Arial" pitchFamily="34" charset="0"/>
              </a:rPr>
              <a:t>PROYECCIÓN DEL PLAN DE DEFENSAS DEL CEES 2014</a:t>
            </a:r>
            <a:endParaRPr lang="es-ES" sz="1400" dirty="0">
              <a:effectLst/>
              <a:latin typeface="Arial" pitchFamily="34" charset="0"/>
              <a:cs typeface="Arial" pitchFamily="34" charset="0"/>
            </a:endParaRPr>
          </a:p>
        </p:txBody>
      </p:sp>
      <p:pic>
        <p:nvPicPr>
          <p:cNvPr id="10" name="9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979548"/>
            <a:ext cx="8640960" cy="1800200"/>
          </a:xfrm>
          <a:prstGeom prst="rect">
            <a:avLst/>
          </a:prstGeom>
        </p:spPr>
      </p:pic>
      <p:sp>
        <p:nvSpPr>
          <p:cNvPr id="2" name="1 Rectángulo"/>
          <p:cNvSpPr/>
          <p:nvPr/>
        </p:nvSpPr>
        <p:spPr>
          <a:xfrm>
            <a:off x="1083380" y="861506"/>
            <a:ext cx="6768752" cy="461665"/>
          </a:xfrm>
          <a:prstGeom prst="rect">
            <a:avLst/>
          </a:prstGeom>
        </p:spPr>
        <p:txBody>
          <a:bodyPr wrap="square">
            <a:spAutoFit/>
          </a:bodyPr>
          <a:lstStyle/>
          <a:p>
            <a:r>
              <a:rPr lang="es-ES" b="1" dirty="0"/>
              <a:t>Proyección del Plan de Defensas del </a:t>
            </a:r>
            <a:r>
              <a:rPr lang="es-ES" b="1" dirty="0" err="1"/>
              <a:t>CeeS</a:t>
            </a:r>
            <a:r>
              <a:rPr lang="es-ES" b="1" dirty="0"/>
              <a:t> 2014</a:t>
            </a:r>
            <a:endParaRPr lang="es-ES" dirty="0"/>
          </a:p>
        </p:txBody>
      </p:sp>
      <p:graphicFrame>
        <p:nvGraphicFramePr>
          <p:cNvPr id="7" name="6 Objeto"/>
          <p:cNvGraphicFramePr>
            <a:graphicFrameLocks noChangeAspect="1"/>
          </p:cNvGraphicFramePr>
          <p:nvPr>
            <p:extLst>
              <p:ext uri="{D42A27DB-BD31-4B8C-83A1-F6EECF244321}">
                <p14:modId xmlns:p14="http://schemas.microsoft.com/office/powerpoint/2010/main" val="608837448"/>
              </p:ext>
            </p:extLst>
          </p:nvPr>
        </p:nvGraphicFramePr>
        <p:xfrm>
          <a:off x="251521" y="4225538"/>
          <a:ext cx="8892480" cy="2443822"/>
        </p:xfrm>
        <a:graphic>
          <a:graphicData uri="http://schemas.openxmlformats.org/presentationml/2006/ole">
            <mc:AlternateContent xmlns:mc="http://schemas.openxmlformats.org/markup-compatibility/2006">
              <mc:Choice xmlns:v="urn:schemas-microsoft-com:vml" Requires="v">
                <p:oleObj spid="_x0000_s7207" name="Documento" r:id="rId5" imgW="5800736" imgH="1040075" progId="Word.Document.12">
                  <p:embed/>
                </p:oleObj>
              </mc:Choice>
              <mc:Fallback>
                <p:oleObj name="Documento" r:id="rId5" imgW="5800736" imgH="1040075" progId="Word.Document.12">
                  <p:embed/>
                  <p:pic>
                    <p:nvPicPr>
                      <p:cNvPr id="0" name=""/>
                      <p:cNvPicPr/>
                      <p:nvPr/>
                    </p:nvPicPr>
                    <p:blipFill>
                      <a:blip r:embed="rId6"/>
                      <a:stretch>
                        <a:fillRect/>
                      </a:stretch>
                    </p:blipFill>
                    <p:spPr>
                      <a:xfrm>
                        <a:off x="251521" y="4225538"/>
                        <a:ext cx="8892480" cy="2443822"/>
                      </a:xfrm>
                      <a:prstGeom prst="rect">
                        <a:avLst/>
                      </a:prstGeom>
                    </p:spPr>
                  </p:pic>
                </p:oleObj>
              </mc:Fallback>
            </mc:AlternateContent>
          </a:graphicData>
        </a:graphic>
      </p:graphicFrame>
    </p:spTree>
    <p:extLst>
      <p:ext uri="{BB962C8B-B14F-4D97-AF65-F5344CB8AC3E}">
        <p14:creationId xmlns:p14="http://schemas.microsoft.com/office/powerpoint/2010/main" val="36182032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1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8440" y="260648"/>
            <a:ext cx="7772400" cy="803176"/>
          </a:xfrm>
        </p:spPr>
        <p:txBody>
          <a:bodyPr/>
          <a:lstStyle/>
          <a:p>
            <a:r>
              <a:rPr lang="es-ES" sz="3200" b="1" dirty="0" smtClean="0">
                <a:solidFill>
                  <a:srgbClr val="FF0000"/>
                </a:solidFill>
                <a:latin typeface="Georgia" pitchFamily="18" charset="0"/>
              </a:rPr>
              <a:t>PROYECCIÓN DOCTORES 2014</a:t>
            </a:r>
            <a:endParaRPr lang="es-ES" sz="3200" b="1" dirty="0">
              <a:solidFill>
                <a:srgbClr val="FF0000"/>
              </a:solidFill>
              <a:latin typeface="Georgia" pitchFamily="18" charset="0"/>
            </a:endParaRPr>
          </a:p>
        </p:txBody>
      </p:sp>
      <p:sp>
        <p:nvSpPr>
          <p:cNvPr id="3" name="2 Rectángulo"/>
          <p:cNvSpPr/>
          <p:nvPr/>
        </p:nvSpPr>
        <p:spPr>
          <a:xfrm>
            <a:off x="529283" y="1052736"/>
            <a:ext cx="8064896" cy="5755422"/>
          </a:xfrm>
          <a:prstGeom prst="rect">
            <a:avLst/>
          </a:prstGeom>
        </p:spPr>
        <p:txBody>
          <a:bodyPr wrap="square">
            <a:spAutoFit/>
          </a:bodyPr>
          <a:lstStyle/>
          <a:p>
            <a:pPr marL="342900" lvl="0" indent="-342900" algn="just">
              <a:buFont typeface="+mj-lt"/>
              <a:buAutoNum type="arabicPeriod"/>
            </a:pPr>
            <a:r>
              <a:rPr lang="es-ES" sz="1600" dirty="0"/>
              <a:t>María Eugenia García Céspedes. Dinámico científico profesional de la formación biomédico-axiológica del investigador clínico. Dr. C. Jorge Montoya </a:t>
            </a:r>
            <a:r>
              <a:rPr lang="es-ES" sz="1600" dirty="0" smtClean="0"/>
              <a:t>Rivera, Dr</a:t>
            </a:r>
            <a:r>
              <a:rPr lang="es-ES" sz="1600" dirty="0"/>
              <a:t>. C Miguel E. </a:t>
            </a:r>
            <a:r>
              <a:rPr lang="es-ES" sz="1600" dirty="0" err="1"/>
              <a:t>Verdecia</a:t>
            </a:r>
            <a:r>
              <a:rPr lang="es-ES" sz="1600" dirty="0"/>
              <a:t> Roce</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err="1"/>
              <a:t>Liván</a:t>
            </a:r>
            <a:r>
              <a:rPr lang="es-ES" sz="1600" dirty="0"/>
              <a:t> Álvarez Arzuaga. Dinámica de la formación axiológica de los futuros profesionales de la cultura física. Dr. C. Melquiades Mendoza Pérez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err="1"/>
              <a:t>Yisney</a:t>
            </a:r>
            <a:r>
              <a:rPr lang="es-ES" sz="1600" dirty="0"/>
              <a:t> Zabala García. Dinámica discursiva Interlinguística de la formación del profesional. Dr. C. Melquiades Mendoza Pérez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Vicente Eloy </a:t>
            </a:r>
            <a:r>
              <a:rPr lang="es-ES" sz="1600" dirty="0" err="1"/>
              <a:t>Fardales</a:t>
            </a:r>
            <a:r>
              <a:rPr lang="es-ES" sz="1600" dirty="0"/>
              <a:t> Macías. Dinámica de la formación estadística del profesional de Medicina. Dr. C. Raquel Diéguez Batista Y Dr. C. Arturo Puga García</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Juan Ruperto Oliver Ventura. : Estrategia didáctica del proceso de formación matemática para el desarrollo técnico profesional del tecnólogo de la salud. Dr. C. Alejandro </a:t>
            </a:r>
            <a:r>
              <a:rPr lang="es-ES" sz="1600" dirty="0" err="1"/>
              <a:t>Estrabao</a:t>
            </a:r>
            <a:r>
              <a:rPr lang="es-ES" sz="1600" dirty="0"/>
              <a:t> Pérez Y Dr. C. José Raúl Díaz López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Jorge Manuel Río Obregón. Estrategia de formación en cálculo infinitesimal para las carreras de ingeniería. Dr. Cs Alejandro </a:t>
            </a:r>
            <a:r>
              <a:rPr lang="es-ES" sz="1600" dirty="0" err="1"/>
              <a:t>Estrabao</a:t>
            </a:r>
            <a:r>
              <a:rPr lang="es-ES" sz="1600" dirty="0"/>
              <a:t> Pérez Y Dr. C. José Raúl Díaz López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pt-BR" sz="1600" dirty="0"/>
              <a:t>Mustafa Mussa. Los diferentes </a:t>
            </a:r>
            <a:r>
              <a:rPr lang="pt-BR" sz="1600" dirty="0" err="1"/>
              <a:t>factores</a:t>
            </a:r>
            <a:r>
              <a:rPr lang="pt-BR" sz="1600" dirty="0"/>
              <a:t> que </a:t>
            </a:r>
            <a:r>
              <a:rPr lang="pt-BR" sz="1600" dirty="0" err="1"/>
              <a:t>inciden</a:t>
            </a:r>
            <a:r>
              <a:rPr lang="pt-BR" sz="1600" dirty="0"/>
              <a:t> em </a:t>
            </a:r>
            <a:r>
              <a:rPr lang="pt-BR" sz="1600" dirty="0" err="1"/>
              <a:t>el</a:t>
            </a:r>
            <a:r>
              <a:rPr lang="pt-BR" sz="1600" dirty="0"/>
              <a:t> impacto social de </a:t>
            </a:r>
            <a:r>
              <a:rPr lang="pt-BR" sz="1600" dirty="0" err="1"/>
              <a:t>las</a:t>
            </a:r>
            <a:r>
              <a:rPr lang="pt-BR" sz="1600" dirty="0"/>
              <a:t> universidades em sus contextos. Caso de </a:t>
            </a:r>
            <a:r>
              <a:rPr lang="pt-BR" sz="1600" dirty="0" err="1"/>
              <a:t>la</a:t>
            </a:r>
            <a:r>
              <a:rPr lang="pt-BR" sz="1600" dirty="0"/>
              <a:t> República de Niger. Dr. C. Homero Fuentes y </a:t>
            </a:r>
            <a:r>
              <a:rPr lang="pt-BR" sz="1600" dirty="0" err="1"/>
              <a:t>Dr.C</a:t>
            </a:r>
            <a:r>
              <a:rPr lang="pt-BR" sz="1600" dirty="0"/>
              <a:t>. Jorge Montoya Rivera</a:t>
            </a:r>
            <a:r>
              <a:rPr lang="pt-BR" sz="1600" dirty="0" smtClean="0"/>
              <a:t>.</a:t>
            </a:r>
            <a:endParaRPr lang="es-ES" sz="1600" dirty="0"/>
          </a:p>
        </p:txBody>
      </p:sp>
    </p:spTree>
    <p:extLst>
      <p:ext uri="{BB962C8B-B14F-4D97-AF65-F5344CB8AC3E}">
        <p14:creationId xmlns:p14="http://schemas.microsoft.com/office/powerpoint/2010/main" val="335739972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471138" y="2204536"/>
            <a:ext cx="7200800" cy="3539430"/>
          </a:xfrm>
          <a:prstGeom prst="rect">
            <a:avLst/>
          </a:prstGeom>
        </p:spPr>
        <p:txBody>
          <a:bodyPr wrap="square">
            <a:spAutoFit/>
          </a:bodyPr>
          <a:lstStyle/>
          <a:p>
            <a:r>
              <a:rPr lang="es-ES_tradnl" sz="2800" b="1" dirty="0" smtClean="0">
                <a:solidFill>
                  <a:srgbClr val="FF0000"/>
                </a:solidFill>
                <a:latin typeface="Georgia" pitchFamily="18"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desde la región oriental del país.</a:t>
            </a:r>
            <a:endParaRPr lang="es-ES" sz="2800" dirty="0">
              <a:latin typeface="Arial" pitchFamily="34" charset="0"/>
              <a:cs typeface="Arial" pitchFamily="34" charset="0"/>
            </a:endParaRPr>
          </a:p>
        </p:txBody>
      </p:sp>
      <p:grpSp>
        <p:nvGrpSpPr>
          <p:cNvPr id="3" name="2 Grupo"/>
          <p:cNvGrpSpPr/>
          <p:nvPr/>
        </p:nvGrpSpPr>
        <p:grpSpPr>
          <a:xfrm>
            <a:off x="395469" y="2764"/>
            <a:ext cx="8424936" cy="5973000"/>
            <a:chOff x="467544" y="188640"/>
            <a:chExt cx="12826543" cy="5973000"/>
          </a:xfrm>
        </p:grpSpPr>
        <p:sp>
          <p:nvSpPr>
            <p:cNvPr id="4" name="8 Rectángulo"/>
            <p:cNvSpPr/>
            <p:nvPr/>
          </p:nvSpPr>
          <p:spPr>
            <a:xfrm flipH="1">
              <a:off x="1259632" y="2204864"/>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2152043"/>
              <a:ext cx="37785"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67544" y="908720"/>
              <a:ext cx="12826543" cy="1249548"/>
            </a:xfrm>
            <a:prstGeom prst="roundRect">
              <a:avLst/>
            </a:prstGeom>
            <a:solidFill>
              <a:srgbClr val="3072C2"/>
            </a:solidFill>
            <a:ln w="25400" cap="flat" cmpd="sng" algn="ctr">
              <a:noFill/>
              <a:prstDash val="solid"/>
            </a:ln>
            <a:effectLst/>
          </p:spPr>
          <p:txBody>
            <a:bodyPr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s-ES" sz="4800" b="1" i="0" u="none" strike="noStrike" kern="1200" cap="none" spc="0" normalizeH="0" baseline="0" noProof="0" dirty="0">
                  <a:ln>
                    <a:noFill/>
                  </a:ln>
                  <a:solidFill>
                    <a:srgbClr val="FFFFFF"/>
                  </a:solidFill>
                  <a:effectLst/>
                  <a:uLnTx/>
                  <a:uFillTx/>
                  <a:latin typeface="Arial Black"/>
                  <a:ea typeface="Times New Roman"/>
                  <a:cs typeface="+mn-cs"/>
                </a:rPr>
                <a:t>       </a:t>
              </a:r>
              <a:r>
                <a:rPr kumimoji="0" lang="es-ES" sz="1800" b="1" i="0" u="none" strike="noStrike" kern="1200" cap="none" spc="0" normalizeH="0" baseline="0" noProof="0" dirty="0">
                  <a:ln>
                    <a:noFill/>
                  </a:ln>
                  <a:solidFill>
                    <a:srgbClr val="FFFFFF"/>
                  </a:solidFill>
                  <a:effectLst/>
                  <a:uLnTx/>
                  <a:uFillTx/>
                  <a:latin typeface="Arial"/>
                  <a:ea typeface="Times New Roman"/>
                  <a:cs typeface="+mn-cs"/>
                </a:rPr>
                <a:t>CENTRO DE ESTUDIO DE EDUCACIÓN SUPERIOR</a:t>
              </a:r>
              <a:endParaRPr kumimoji="0" lang="es-ES" sz="1200" b="1" i="0" u="none" strike="noStrike" kern="0" cap="none" spc="0" normalizeH="0" baseline="0" noProof="0" dirty="0">
                <a:ln>
                  <a:noFill/>
                </a:ln>
                <a:solidFill>
                  <a:sysClr val="window" lastClr="FFFFFF"/>
                </a:solidFill>
                <a:effectLst/>
                <a:uLnTx/>
                <a:uFillTx/>
                <a:latin typeface="Times New Roman"/>
                <a:ea typeface="Times New Roman"/>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0" name="13 Elipse"/>
            <p:cNvSpPr/>
            <p:nvPr/>
          </p:nvSpPr>
          <p:spPr>
            <a:xfrm rot="20701634">
              <a:off x="605138" y="893660"/>
              <a:ext cx="1460415" cy="1257047"/>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683567" y="959265"/>
              <a:ext cx="1428405" cy="125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2158614"/>
              <a:ext cx="45720"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4293096"/>
            <a:ext cx="2829376" cy="1200329"/>
          </a:xfrm>
          <a:prstGeom prst="rect">
            <a:avLst/>
          </a:prstGeom>
        </p:spPr>
        <p:txBody>
          <a:bodyPr wrap="square">
            <a:spAutoFit/>
          </a:bodyPr>
          <a:lstStyle/>
          <a:p>
            <a:r>
              <a:rPr lang="es-ES" sz="1800" b="1" dirty="0" smtClean="0">
                <a:latin typeface="Arial" pitchFamily="34" charset="0"/>
                <a:cs typeface="Arial" pitchFamily="34" charset="0"/>
              </a:rPr>
              <a:t>TESIS DE DOCTORADO POR LÍNEAS DE INVESTIGACIÓN DEL CeeS</a:t>
            </a:r>
            <a:endParaRPr lang="es-ES" sz="1800" dirty="0">
              <a:latin typeface="Arial" pitchFamily="34" charset="0"/>
              <a:cs typeface="Arial" pitchFamily="34"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734132892"/>
              </p:ext>
            </p:extLst>
          </p:nvPr>
        </p:nvGraphicFramePr>
        <p:xfrm>
          <a:off x="148248" y="1284491"/>
          <a:ext cx="8528207" cy="2804160"/>
        </p:xfrm>
        <a:graphic>
          <a:graphicData uri="http://schemas.openxmlformats.org/drawingml/2006/table">
            <a:tbl>
              <a:tblPr firstRow="1" bandRow="1">
                <a:tableStyleId>{5940675A-B579-460E-94D1-54222C63F5DA}</a:tableStyleId>
              </a:tblPr>
              <a:tblGrid>
                <a:gridCol w="1827478"/>
                <a:gridCol w="670496"/>
                <a:gridCol w="670496"/>
                <a:gridCol w="670496"/>
                <a:gridCol w="670496"/>
                <a:gridCol w="803749"/>
                <a:gridCol w="803749"/>
                <a:gridCol w="803749"/>
                <a:gridCol w="803749"/>
                <a:gridCol w="803749"/>
              </a:tblGrid>
              <a:tr h="260437">
                <a:tc rowSpan="2">
                  <a:txBody>
                    <a:bodyPr/>
                    <a:lstStyle/>
                    <a:p>
                      <a:pPr algn="ctr"/>
                      <a:r>
                        <a:rPr lang="es-ES" sz="1400" b="1" dirty="0" smtClean="0"/>
                        <a:t>LINEAS </a:t>
                      </a:r>
                    </a:p>
                    <a:p>
                      <a:pPr algn="ctr"/>
                      <a:r>
                        <a:rPr lang="es-ES" sz="1400" b="1" dirty="0" smtClean="0"/>
                        <a:t>INVESTIGACIÓN  </a:t>
                      </a:r>
                      <a:endParaRPr lang="es-ES" sz="1400" b="1" dirty="0">
                        <a:latin typeface="Arial Narrow" pitchFamily="34" charset="0"/>
                      </a:endParaRPr>
                    </a:p>
                  </a:txBody>
                  <a:tcPr>
                    <a:solidFill>
                      <a:srgbClr val="FFFF66"/>
                    </a:solidFill>
                  </a:tcPr>
                </a:tc>
                <a:tc gridSpan="2">
                  <a:txBody>
                    <a:bodyPr/>
                    <a:lstStyle/>
                    <a:p>
                      <a:pPr algn="ctr"/>
                      <a:r>
                        <a:rPr lang="es-ES" sz="1400" b="1" dirty="0" smtClean="0"/>
                        <a:t>UO</a:t>
                      </a:r>
                      <a:endParaRPr lang="es-ES" sz="1400" b="1" dirty="0">
                        <a:latin typeface="Arial Narrow" pitchFamily="34" charset="0"/>
                      </a:endParaRPr>
                    </a:p>
                  </a:txBody>
                  <a:tcPr>
                    <a:solidFill>
                      <a:srgbClr val="FFFF66"/>
                    </a:solidFill>
                  </a:tcPr>
                </a:tc>
                <a:tc hMerge="1">
                  <a:txBody>
                    <a:bodyPr/>
                    <a:lstStyle/>
                    <a:p>
                      <a:endParaRPr lang="es-ES" dirty="0"/>
                    </a:p>
                  </a:txBody>
                  <a:tcPr>
                    <a:lnB w="12700" cap="flat" cmpd="sng" algn="ctr">
                      <a:solidFill>
                        <a:schemeClr val="tx1"/>
                      </a:solidFill>
                      <a:prstDash val="solid"/>
                      <a:round/>
                      <a:headEnd type="none" w="med" len="med"/>
                      <a:tailEnd type="none" w="med" len="med"/>
                    </a:lnB>
                  </a:tcPr>
                </a:tc>
                <a:tc gridSpan="2">
                  <a:txBody>
                    <a:bodyPr/>
                    <a:lstStyle/>
                    <a:p>
                      <a:pPr algn="ctr"/>
                      <a:r>
                        <a:rPr lang="es-ES" sz="1400" b="1" dirty="0" smtClean="0"/>
                        <a:t>OTROS</a:t>
                      </a:r>
                      <a:endParaRPr lang="es-ES" sz="1400" b="1" dirty="0">
                        <a:latin typeface="Arial Narrow" pitchFamily="34" charset="0"/>
                      </a:endParaRPr>
                    </a:p>
                  </a:txBody>
                  <a:tcPr>
                    <a:solidFill>
                      <a:srgbClr val="FFFF66"/>
                    </a:solidFill>
                  </a:tcPr>
                </a:tc>
                <a:tc hMerge="1">
                  <a:txBody>
                    <a:bodyPr/>
                    <a:lstStyle/>
                    <a:p>
                      <a:endParaRPr lang="es-ES" dirty="0"/>
                    </a:p>
                  </a:txBody>
                  <a:tcPr>
                    <a:lnB w="12700" cap="flat" cmpd="sng" algn="ctr">
                      <a:solidFill>
                        <a:schemeClr val="tx1"/>
                      </a:solidFill>
                      <a:prstDash val="solid"/>
                      <a:round/>
                      <a:headEnd type="none" w="med" len="med"/>
                      <a:tailEnd type="none" w="med" len="med"/>
                    </a:lnB>
                  </a:tcPr>
                </a:tc>
                <a:tc rowSpan="2">
                  <a:txBody>
                    <a:bodyPr/>
                    <a:lstStyle/>
                    <a:p>
                      <a:pPr algn="ctr"/>
                      <a:r>
                        <a:rPr lang="es-ES" sz="1400" b="1" dirty="0" smtClean="0"/>
                        <a:t>ECU</a:t>
                      </a:r>
                      <a:endParaRPr lang="es-ES" sz="1400" b="1" dirty="0">
                        <a:latin typeface="Arial Narrow" pitchFamily="34" charset="0"/>
                      </a:endParaRPr>
                    </a:p>
                  </a:txBody>
                  <a:tcPr>
                    <a:solidFill>
                      <a:srgbClr val="FFFF66"/>
                    </a:solidFill>
                  </a:tcPr>
                </a:tc>
                <a:tc rowSpan="2">
                  <a:txBody>
                    <a:bodyPr/>
                    <a:lstStyle/>
                    <a:p>
                      <a:pPr algn="ctr"/>
                      <a:r>
                        <a:rPr lang="es-ES" sz="1400" b="1" dirty="0" smtClean="0"/>
                        <a:t>VENZ</a:t>
                      </a:r>
                      <a:endParaRPr lang="es-ES" sz="1400" b="1" dirty="0">
                        <a:latin typeface="Arial Narrow" pitchFamily="34" charset="0"/>
                      </a:endParaRPr>
                    </a:p>
                  </a:txBody>
                  <a:tcPr>
                    <a:solidFill>
                      <a:srgbClr val="FFFF66"/>
                    </a:solidFill>
                  </a:tcPr>
                </a:tc>
                <a:tc rowSpan="2">
                  <a:txBody>
                    <a:bodyPr/>
                    <a:lstStyle/>
                    <a:p>
                      <a:pPr algn="ctr"/>
                      <a:r>
                        <a:rPr lang="es-ES" sz="1400" b="1" dirty="0" smtClean="0"/>
                        <a:t>ANG</a:t>
                      </a:r>
                      <a:endParaRPr lang="es-ES" sz="1400" b="1" dirty="0">
                        <a:latin typeface="Arial Narrow" pitchFamily="34" charset="0"/>
                      </a:endParaRPr>
                    </a:p>
                  </a:txBody>
                  <a:tcPr>
                    <a:solidFill>
                      <a:srgbClr val="FFFF66"/>
                    </a:solidFill>
                  </a:tcPr>
                </a:tc>
                <a:tc rowSpan="2">
                  <a:txBody>
                    <a:bodyPr/>
                    <a:lstStyle/>
                    <a:p>
                      <a:pPr algn="ctr"/>
                      <a:r>
                        <a:rPr lang="es-ES" sz="1400" b="1" dirty="0" smtClean="0"/>
                        <a:t>NING</a:t>
                      </a:r>
                      <a:endParaRPr lang="es-ES" sz="1400" b="1" dirty="0">
                        <a:latin typeface="Arial Narrow" pitchFamily="34" charset="0"/>
                      </a:endParaRPr>
                    </a:p>
                  </a:txBody>
                  <a:tcPr>
                    <a:solidFill>
                      <a:srgbClr val="FFFF66"/>
                    </a:solidFill>
                  </a:tcPr>
                </a:tc>
                <a:tc rowSpan="2">
                  <a:txBody>
                    <a:bodyPr/>
                    <a:lstStyle/>
                    <a:p>
                      <a:pPr algn="ctr"/>
                      <a:r>
                        <a:rPr lang="es-ES" sz="1400" b="1" dirty="0" smtClean="0"/>
                        <a:t>TOTAL</a:t>
                      </a:r>
                      <a:endParaRPr lang="es-ES" sz="1400" b="1" dirty="0">
                        <a:latin typeface="Arial Narrow" pitchFamily="34" charset="0"/>
                      </a:endParaRPr>
                    </a:p>
                  </a:txBody>
                  <a:tcPr>
                    <a:solidFill>
                      <a:srgbClr val="FFFF66"/>
                    </a:solidFill>
                  </a:tcPr>
                </a:tc>
              </a:tr>
              <a:tr h="260437">
                <a:tc vMerge="1">
                  <a:txBody>
                    <a:bodyPr/>
                    <a:lstStyle/>
                    <a:p>
                      <a:endParaRPr lang="es-ES"/>
                    </a:p>
                  </a:txBody>
                  <a:tcPr/>
                </a:tc>
                <a:tc>
                  <a:txBody>
                    <a:bodyPr/>
                    <a:lstStyle/>
                    <a:p>
                      <a:pPr algn="ctr"/>
                      <a:r>
                        <a:rPr lang="es-ES" sz="1400" b="1" dirty="0" smtClean="0"/>
                        <a:t>STG</a:t>
                      </a:r>
                      <a:endParaRPr lang="es-ES" sz="1400" b="1" dirty="0">
                        <a:latin typeface="Arial Narrow" pitchFamily="34" charset="0"/>
                      </a:endParaRPr>
                    </a:p>
                  </a:txBody>
                  <a:tcPr>
                    <a:solidFill>
                      <a:srgbClr val="FFFF66"/>
                    </a:solidFill>
                  </a:tcPr>
                </a:tc>
                <a:tc>
                  <a:txBody>
                    <a:bodyPr/>
                    <a:lstStyle/>
                    <a:p>
                      <a:pPr algn="ctr"/>
                      <a:r>
                        <a:rPr lang="es-ES" sz="1400" b="1" dirty="0" smtClean="0"/>
                        <a:t>MUN</a:t>
                      </a:r>
                      <a:endParaRPr lang="es-ES" sz="1400" b="1" dirty="0">
                        <a:latin typeface="Arial Narrow" pitchFamily="34" charset="0"/>
                      </a:endParaRPr>
                    </a:p>
                  </a:txBody>
                  <a:tcPr>
                    <a:solidFill>
                      <a:srgbClr val="FFFF66"/>
                    </a:solidFill>
                  </a:tcPr>
                </a:tc>
                <a:tc>
                  <a:txBody>
                    <a:bodyPr/>
                    <a:lstStyle/>
                    <a:p>
                      <a:pPr algn="ctr"/>
                      <a:r>
                        <a:rPr lang="es-ES" sz="1400" b="1" dirty="0" smtClean="0"/>
                        <a:t>STG</a:t>
                      </a:r>
                      <a:endParaRPr lang="es-ES" sz="1400" b="1" dirty="0">
                        <a:latin typeface="Arial Narrow" pitchFamily="34" charset="0"/>
                      </a:endParaRPr>
                    </a:p>
                  </a:txBody>
                  <a:tcPr>
                    <a:solidFill>
                      <a:srgbClr val="FFFF66"/>
                    </a:solidFill>
                  </a:tcPr>
                </a:tc>
                <a:tc>
                  <a:txBody>
                    <a:bodyPr/>
                    <a:lstStyle/>
                    <a:p>
                      <a:pPr algn="ctr"/>
                      <a:r>
                        <a:rPr lang="es-ES" sz="1400" b="1" dirty="0" smtClean="0"/>
                        <a:t>OTR</a:t>
                      </a:r>
                      <a:endParaRPr lang="es-ES" sz="1400" b="1" dirty="0">
                        <a:latin typeface="Arial Narrow" pitchFamily="34" charset="0"/>
                      </a:endParaRPr>
                    </a:p>
                  </a:txBody>
                  <a:tcPr>
                    <a:solidFill>
                      <a:srgbClr val="FFFF66"/>
                    </a:solid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343589">
                <a:tc>
                  <a:txBody>
                    <a:bodyPr/>
                    <a:lstStyle/>
                    <a:p>
                      <a:pPr>
                        <a:spcBef>
                          <a:spcPts val="2400"/>
                        </a:spcBef>
                      </a:pPr>
                      <a:r>
                        <a:rPr lang="es-ES" sz="1800" kern="1200" dirty="0" smtClean="0">
                          <a:effectLst/>
                        </a:rPr>
                        <a:t>1.-</a:t>
                      </a:r>
                      <a:r>
                        <a:rPr lang="es-ES" sz="1800" kern="1200" baseline="0" dirty="0" smtClean="0">
                          <a:effectLst/>
                        </a:rPr>
                        <a:t> </a:t>
                      </a:r>
                      <a:r>
                        <a:rPr lang="es-ES" sz="1800" kern="1200" dirty="0" smtClean="0">
                          <a:effectLst/>
                        </a:rPr>
                        <a:t>P V A U</a:t>
                      </a:r>
                      <a:endParaRPr lang="es-ES" sz="1800" kern="1200" dirty="0">
                        <a:solidFill>
                          <a:schemeClr val="tx1"/>
                        </a:solidFill>
                        <a:effectLst/>
                        <a:latin typeface="Arial Narrow" pitchFamily="34" charset="0"/>
                        <a:ea typeface="+mn-ea"/>
                        <a:cs typeface="+mn-cs"/>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4</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7</a:t>
                      </a:r>
                      <a:endParaRPr lang="es-ES" b="1" dirty="0">
                        <a:latin typeface="Arial Narrow" pitchFamily="34" charset="0"/>
                      </a:endParaRPr>
                    </a:p>
                  </a:txBody>
                  <a:tcPr/>
                </a:tc>
              </a:tr>
              <a:tr h="343589">
                <a:tc>
                  <a:txBody>
                    <a:bodyPr/>
                    <a:lstStyle/>
                    <a:p>
                      <a:pPr>
                        <a:spcBef>
                          <a:spcPts val="2400"/>
                        </a:spcBef>
                      </a:pPr>
                      <a:r>
                        <a:rPr lang="es-ES" dirty="0" smtClean="0"/>
                        <a:t>2.- F  U </a:t>
                      </a:r>
                      <a:r>
                        <a:rPr lang="es-ES" baseline="0" dirty="0" smtClean="0"/>
                        <a:t> I </a:t>
                      </a:r>
                      <a:r>
                        <a:rPr lang="es-ES" dirty="0" smtClean="0"/>
                        <a:t> S</a:t>
                      </a:r>
                      <a:endParaRPr lang="es-ES" b="1" dirty="0">
                        <a:latin typeface="Arial Narrow" pitchFamily="34" charset="0"/>
                      </a:endParaRPr>
                    </a:p>
                  </a:txBody>
                  <a:tcPr/>
                </a:tc>
                <a:tc>
                  <a:txBody>
                    <a:bodyPr/>
                    <a:lstStyle/>
                    <a:p>
                      <a:pPr algn="ctr">
                        <a:spcBef>
                          <a:spcPts val="2400"/>
                        </a:spcBef>
                      </a:pPr>
                      <a:r>
                        <a:rPr lang="es-ES" dirty="0" smtClean="0"/>
                        <a:t>5</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16</a:t>
                      </a:r>
                      <a:endParaRPr lang="es-ES" b="1" dirty="0">
                        <a:latin typeface="Arial Narrow" pitchFamily="34" charset="0"/>
                      </a:endParaRPr>
                    </a:p>
                  </a:txBody>
                  <a:tcPr/>
                </a:tc>
                <a:tc>
                  <a:txBody>
                    <a:bodyPr/>
                    <a:lstStyle/>
                    <a:p>
                      <a:pPr algn="ctr">
                        <a:spcBef>
                          <a:spcPts val="2400"/>
                        </a:spcBef>
                      </a:pPr>
                      <a:r>
                        <a:rPr lang="es-ES" dirty="0" smtClean="0"/>
                        <a:t>4</a:t>
                      </a:r>
                      <a:endParaRPr lang="es-ES" b="1" dirty="0">
                        <a:latin typeface="Arial Narrow" pitchFamily="34" charset="0"/>
                      </a:endParaRPr>
                    </a:p>
                  </a:txBody>
                  <a:tcPr/>
                </a:tc>
                <a:tc>
                  <a:txBody>
                    <a:bodyPr/>
                    <a:lstStyle/>
                    <a:p>
                      <a:pPr algn="ctr">
                        <a:spcBef>
                          <a:spcPts val="2400"/>
                        </a:spcBef>
                      </a:pPr>
                      <a:r>
                        <a:rPr lang="es-ES" dirty="0" smtClean="0"/>
                        <a:t>9</a:t>
                      </a:r>
                      <a:endParaRPr lang="es-ES" b="1" dirty="0">
                        <a:latin typeface="Arial Narrow" pitchFamily="34" charset="0"/>
                      </a:endParaRPr>
                    </a:p>
                  </a:txBody>
                  <a:tcPr/>
                </a:tc>
                <a:tc>
                  <a:txBody>
                    <a:bodyPr/>
                    <a:lstStyle/>
                    <a:p>
                      <a:pPr algn="ctr">
                        <a:spcBef>
                          <a:spcPts val="2400"/>
                        </a:spcBef>
                      </a:pPr>
                      <a:r>
                        <a:rPr lang="es-ES" dirty="0" smtClean="0"/>
                        <a:t>22</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59</a:t>
                      </a:r>
                      <a:endParaRPr lang="es-ES" b="1" dirty="0">
                        <a:latin typeface="Arial Narrow" pitchFamily="34" charset="0"/>
                      </a:endParaRPr>
                    </a:p>
                  </a:txBody>
                  <a:tcPr/>
                </a:tc>
              </a:tr>
              <a:tr h="343589">
                <a:tc>
                  <a:txBody>
                    <a:bodyPr/>
                    <a:lstStyle/>
                    <a:p>
                      <a:pPr>
                        <a:spcBef>
                          <a:spcPts val="2400"/>
                        </a:spcBef>
                      </a:pPr>
                      <a:r>
                        <a:rPr lang="es-ES" dirty="0" smtClean="0"/>
                        <a:t>3.-</a:t>
                      </a:r>
                      <a:r>
                        <a:rPr lang="es-ES" baseline="0" dirty="0" smtClean="0"/>
                        <a:t> F P C I  </a:t>
                      </a:r>
                      <a:endParaRPr lang="es-ES" b="1" dirty="0">
                        <a:latin typeface="Arial Narrow" pitchFamily="34" charset="0"/>
                      </a:endParaRPr>
                    </a:p>
                  </a:txBody>
                  <a:tcPr/>
                </a:tc>
                <a:tc>
                  <a:txBody>
                    <a:bodyPr/>
                    <a:lstStyle/>
                    <a:p>
                      <a:pPr algn="ctr">
                        <a:spcBef>
                          <a:spcPts val="2400"/>
                        </a:spcBef>
                      </a:pPr>
                      <a:r>
                        <a:rPr lang="es-ES" dirty="0" smtClean="0"/>
                        <a:t>6</a:t>
                      </a:r>
                      <a:endParaRPr lang="es-ES" b="1" dirty="0">
                        <a:latin typeface="Arial Narrow" pitchFamily="34" charset="0"/>
                      </a:endParaRPr>
                    </a:p>
                  </a:txBody>
                  <a:tcPr/>
                </a:tc>
                <a:tc>
                  <a:txBody>
                    <a:bodyPr/>
                    <a:lstStyle/>
                    <a:p>
                      <a:pPr algn="ctr">
                        <a:spcBef>
                          <a:spcPts val="2400"/>
                        </a:spcBef>
                      </a:pPr>
                      <a:endParaRPr lang="es-ES" b="1">
                        <a:latin typeface="Arial Narrow" pitchFamily="34" charset="0"/>
                      </a:endParaRPr>
                    </a:p>
                  </a:txBody>
                  <a:tcPr/>
                </a:tc>
                <a:tc>
                  <a:txBody>
                    <a:bodyPr/>
                    <a:lstStyle/>
                    <a:p>
                      <a:pPr algn="ctr">
                        <a:spcBef>
                          <a:spcPts val="2400"/>
                        </a:spcBef>
                      </a:pPr>
                      <a:r>
                        <a:rPr lang="es-ES" dirty="0" smtClean="0"/>
                        <a:t>7</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r>
                        <a:rPr lang="es-ES" dirty="0" smtClean="0"/>
                        <a:t>14</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endParaRPr lang="es-ES" b="1">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31</a:t>
                      </a:r>
                      <a:endParaRPr lang="es-ES" b="1" dirty="0">
                        <a:latin typeface="Arial Narrow" pitchFamily="34" charset="0"/>
                      </a:endParaRPr>
                    </a:p>
                  </a:txBody>
                  <a:tcPr/>
                </a:tc>
              </a:tr>
              <a:tr h="312524">
                <a:tc rowSpan="2">
                  <a:txBody>
                    <a:bodyPr/>
                    <a:lstStyle/>
                    <a:p>
                      <a:pPr>
                        <a:spcBef>
                          <a:spcPts val="2400"/>
                        </a:spcBef>
                      </a:pPr>
                      <a:r>
                        <a:rPr lang="es-ES" dirty="0" smtClean="0"/>
                        <a:t>TOTALES </a:t>
                      </a:r>
                      <a:endParaRPr lang="es-ES" b="1" dirty="0">
                        <a:latin typeface="Arial Narrow" pitchFamily="34" charset="0"/>
                      </a:endParaRPr>
                    </a:p>
                  </a:txBody>
                  <a:tcPr/>
                </a:tc>
                <a:tc>
                  <a:txBody>
                    <a:bodyPr/>
                    <a:lstStyle/>
                    <a:p>
                      <a:pPr algn="ctr">
                        <a:spcBef>
                          <a:spcPts val="2400"/>
                        </a:spcBef>
                      </a:pPr>
                      <a:r>
                        <a:rPr lang="es-ES" dirty="0" smtClean="0"/>
                        <a:t>11</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24</a:t>
                      </a:r>
                      <a:endParaRPr lang="es-ES" b="1" dirty="0">
                        <a:latin typeface="Arial Narrow" pitchFamily="34" charset="0"/>
                      </a:endParaRPr>
                    </a:p>
                  </a:txBody>
                  <a:tcPr/>
                </a:tc>
                <a:tc>
                  <a:txBody>
                    <a:bodyPr/>
                    <a:lstStyle/>
                    <a:p>
                      <a:pPr algn="ctr">
                        <a:spcBef>
                          <a:spcPts val="2400"/>
                        </a:spcBef>
                      </a:pPr>
                      <a:r>
                        <a:rPr lang="es-ES" dirty="0" smtClean="0"/>
                        <a:t>6</a:t>
                      </a:r>
                      <a:endParaRPr lang="es-ES" b="1" dirty="0">
                        <a:latin typeface="Arial Narrow" pitchFamily="34" charset="0"/>
                      </a:endParaRPr>
                    </a:p>
                  </a:txBody>
                  <a:tcPr/>
                </a:tc>
                <a:tc rowSpan="2">
                  <a:txBody>
                    <a:bodyPr/>
                    <a:lstStyle/>
                    <a:p>
                      <a:pPr algn="ctr">
                        <a:spcBef>
                          <a:spcPts val="2400"/>
                        </a:spcBef>
                      </a:pPr>
                      <a:r>
                        <a:rPr lang="es-ES" dirty="0" smtClean="0"/>
                        <a:t>27</a:t>
                      </a:r>
                      <a:endParaRPr lang="es-ES" b="1" dirty="0">
                        <a:latin typeface="Arial Narrow" pitchFamily="34" charset="0"/>
                      </a:endParaRPr>
                    </a:p>
                  </a:txBody>
                  <a:tcPr/>
                </a:tc>
                <a:tc rowSpan="2">
                  <a:txBody>
                    <a:bodyPr/>
                    <a:lstStyle/>
                    <a:p>
                      <a:pPr algn="ctr">
                        <a:spcBef>
                          <a:spcPts val="2400"/>
                        </a:spcBef>
                      </a:pPr>
                      <a:r>
                        <a:rPr lang="es-ES" dirty="0" smtClean="0"/>
                        <a:t>25</a:t>
                      </a:r>
                      <a:endParaRPr lang="es-ES" b="1" dirty="0">
                        <a:latin typeface="Arial Narrow" pitchFamily="34" charset="0"/>
                      </a:endParaRPr>
                    </a:p>
                  </a:txBody>
                  <a:tcPr/>
                </a:tc>
                <a:tc rowSpan="2">
                  <a:txBody>
                    <a:bodyPr/>
                    <a:lstStyle/>
                    <a:p>
                      <a:pPr algn="ctr">
                        <a:spcBef>
                          <a:spcPts val="2400"/>
                        </a:spcBef>
                      </a:pPr>
                      <a:r>
                        <a:rPr lang="es-ES" dirty="0" smtClean="0"/>
                        <a:t>2</a:t>
                      </a:r>
                      <a:endParaRPr lang="es-ES" b="1" dirty="0">
                        <a:latin typeface="Arial Narrow" pitchFamily="34" charset="0"/>
                      </a:endParaRPr>
                    </a:p>
                  </a:txBody>
                  <a:tcPr/>
                </a:tc>
                <a:tc rowSpan="2">
                  <a:txBody>
                    <a:bodyPr/>
                    <a:lstStyle/>
                    <a:p>
                      <a:pPr algn="ctr">
                        <a:spcBef>
                          <a:spcPts val="2400"/>
                        </a:spcBef>
                      </a:pPr>
                      <a:r>
                        <a:rPr lang="es-ES" dirty="0" smtClean="0"/>
                        <a:t>1</a:t>
                      </a:r>
                      <a:endParaRPr lang="es-ES" b="1" dirty="0">
                        <a:latin typeface="Arial Narrow" pitchFamily="34" charset="0"/>
                      </a:endParaRPr>
                    </a:p>
                  </a:txBody>
                  <a:tcPr/>
                </a:tc>
                <a:tc rowSpan="2">
                  <a:txBody>
                    <a:bodyPr/>
                    <a:lstStyle/>
                    <a:p>
                      <a:pPr algn="ctr">
                        <a:spcBef>
                          <a:spcPts val="2400"/>
                        </a:spcBef>
                      </a:pPr>
                      <a:r>
                        <a:rPr lang="es-ES" dirty="0" smtClean="0"/>
                        <a:t>97</a:t>
                      </a:r>
                      <a:endParaRPr lang="es-ES" b="1" dirty="0">
                        <a:latin typeface="Arial Narrow" pitchFamily="34" charset="0"/>
                      </a:endParaRPr>
                    </a:p>
                  </a:txBody>
                  <a:tcPr/>
                </a:tc>
              </a:tr>
              <a:tr h="312524">
                <a:tc vMerge="1">
                  <a:txBody>
                    <a:bodyPr/>
                    <a:lstStyle/>
                    <a:p>
                      <a:endParaRPr lang="es-ES"/>
                    </a:p>
                  </a:txBody>
                  <a:tcPr/>
                </a:tc>
                <a:tc gridSpan="2">
                  <a:txBody>
                    <a:bodyPr/>
                    <a:lstStyle/>
                    <a:p>
                      <a:pPr algn="ctr">
                        <a:spcBef>
                          <a:spcPts val="2400"/>
                        </a:spcBef>
                      </a:pPr>
                      <a:r>
                        <a:rPr lang="es-ES" dirty="0" smtClean="0"/>
                        <a:t>12</a:t>
                      </a:r>
                      <a:endParaRPr lang="es-ES" b="1" dirty="0">
                        <a:latin typeface="Arial Narrow" pitchFamily="34" charset="0"/>
                      </a:endParaRPr>
                    </a:p>
                  </a:txBody>
                  <a:tcPr/>
                </a:tc>
                <a:tc hMerge="1">
                  <a:txBody>
                    <a:bodyPr/>
                    <a:lstStyle/>
                    <a:p>
                      <a:pPr algn="ctr"/>
                      <a:endParaRPr lang="es-ES" b="1" dirty="0">
                        <a:latin typeface="Arial Narrow" pitchFamily="34" charset="0"/>
                      </a:endParaRPr>
                    </a:p>
                  </a:txBody>
                  <a:tcPr>
                    <a:lnT w="12700" cap="flat" cmpd="sng" algn="ctr">
                      <a:solidFill>
                        <a:schemeClr val="tx1"/>
                      </a:solidFill>
                      <a:prstDash val="solid"/>
                      <a:round/>
                      <a:headEnd type="none" w="med" len="med"/>
                      <a:tailEnd type="none" w="med" len="med"/>
                    </a:lnT>
                  </a:tcPr>
                </a:tc>
                <a:tc gridSpan="2">
                  <a:txBody>
                    <a:bodyPr/>
                    <a:lstStyle/>
                    <a:p>
                      <a:pPr algn="ctr">
                        <a:spcBef>
                          <a:spcPts val="2400"/>
                        </a:spcBef>
                      </a:pPr>
                      <a:r>
                        <a:rPr lang="es-ES" dirty="0" smtClean="0"/>
                        <a:t>30</a:t>
                      </a:r>
                      <a:endParaRPr lang="es-ES" b="1" dirty="0">
                        <a:latin typeface="Arial Narrow" pitchFamily="34" charset="0"/>
                      </a:endParaRPr>
                    </a:p>
                  </a:txBody>
                  <a:tcPr/>
                </a:tc>
                <a:tc hMerge="1">
                  <a:txBody>
                    <a:bodyPr/>
                    <a:lstStyle/>
                    <a:p>
                      <a:pPr algn="ctr"/>
                      <a:endParaRPr lang="es-ES" b="1" dirty="0">
                        <a:latin typeface="Arial Narrow" pitchFamily="34" charset="0"/>
                      </a:endParaRPr>
                    </a:p>
                  </a:txBody>
                  <a:tcPr>
                    <a:lnT w="12700" cap="flat" cmpd="sng" algn="ctr">
                      <a:solidFill>
                        <a:schemeClr val="tx1"/>
                      </a:solidFill>
                      <a:prstDash val="solid"/>
                      <a:round/>
                      <a:headEnd type="none" w="med" len="med"/>
                      <a:tailEnd type="none" w="med" len="med"/>
                    </a:lnT>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343589">
                <a:tc>
                  <a:txBody>
                    <a:bodyPr/>
                    <a:lstStyle/>
                    <a:p>
                      <a:pPr>
                        <a:spcBef>
                          <a:spcPts val="2400"/>
                        </a:spcBef>
                      </a:pPr>
                      <a:endParaRPr lang="es-ES" dirty="0">
                        <a:latin typeface="Arial Narrow" pitchFamily="34" charset="0"/>
                      </a:endParaRPr>
                    </a:p>
                  </a:txBody>
                  <a:tcPr/>
                </a:tc>
                <a:tc gridSpan="4">
                  <a:txBody>
                    <a:bodyPr/>
                    <a:lstStyle/>
                    <a:p>
                      <a:pPr algn="ctr">
                        <a:spcBef>
                          <a:spcPts val="2400"/>
                        </a:spcBef>
                      </a:pPr>
                      <a:r>
                        <a:rPr lang="es-ES" dirty="0" smtClean="0"/>
                        <a:t>42</a:t>
                      </a:r>
                      <a:endParaRPr lang="es-ES" dirty="0">
                        <a:latin typeface="Arial Narrow" pitchFamily="34" charset="0"/>
                      </a:endParaRPr>
                    </a:p>
                  </a:txBody>
                  <a:tcPr/>
                </a:tc>
                <a:tc hMerge="1">
                  <a:txBody>
                    <a:bodyPr/>
                    <a:lstStyle/>
                    <a:p>
                      <a:endParaRPr lang="es-ES">
                        <a:latin typeface="Arial Narrow" pitchFamily="34" charset="0"/>
                      </a:endParaRPr>
                    </a:p>
                  </a:txBody>
                  <a:tcPr/>
                </a:tc>
                <a:tc hMerge="1">
                  <a:txBody>
                    <a:bodyPr/>
                    <a:lstStyle/>
                    <a:p>
                      <a:endParaRPr lang="es-ES">
                        <a:latin typeface="Arial Narrow" pitchFamily="34" charset="0"/>
                      </a:endParaRPr>
                    </a:p>
                  </a:txBody>
                  <a:tcPr/>
                </a:tc>
                <a:tc hMerge="1">
                  <a:txBody>
                    <a:bodyPr/>
                    <a:lstStyle/>
                    <a:p>
                      <a:endParaRPr lang="es-ES" dirty="0">
                        <a:latin typeface="Arial Narrow" pitchFamily="34" charset="0"/>
                      </a:endParaRPr>
                    </a:p>
                  </a:txBody>
                  <a:tcPr/>
                </a:tc>
                <a:tc>
                  <a:txBody>
                    <a:bodyPr/>
                    <a:lstStyle/>
                    <a:p>
                      <a:pPr algn="ctr">
                        <a:spcBef>
                          <a:spcPts val="2400"/>
                        </a:spcBef>
                      </a:pPr>
                      <a:r>
                        <a:rPr lang="es-ES" dirty="0" smtClean="0"/>
                        <a:t>27</a:t>
                      </a:r>
                      <a:endParaRPr lang="es-ES" dirty="0">
                        <a:latin typeface="Arial Narrow" pitchFamily="34" charset="0"/>
                      </a:endParaRPr>
                    </a:p>
                  </a:txBody>
                  <a:tcPr/>
                </a:tc>
                <a:tc>
                  <a:txBody>
                    <a:bodyPr/>
                    <a:lstStyle/>
                    <a:p>
                      <a:pPr algn="ctr">
                        <a:spcBef>
                          <a:spcPts val="2400"/>
                        </a:spcBef>
                      </a:pPr>
                      <a:r>
                        <a:rPr lang="es-ES" dirty="0" smtClean="0"/>
                        <a:t>25</a:t>
                      </a:r>
                      <a:endParaRPr lang="es-ES" dirty="0">
                        <a:latin typeface="Arial Narrow" pitchFamily="34" charset="0"/>
                      </a:endParaRPr>
                    </a:p>
                  </a:txBody>
                  <a:tcPr/>
                </a:tc>
                <a:tc>
                  <a:txBody>
                    <a:bodyPr/>
                    <a:lstStyle/>
                    <a:p>
                      <a:pPr algn="ctr">
                        <a:spcBef>
                          <a:spcPts val="2400"/>
                        </a:spcBef>
                      </a:pPr>
                      <a:r>
                        <a:rPr lang="es-ES" dirty="0" smtClean="0"/>
                        <a:t>2</a:t>
                      </a:r>
                      <a:endParaRPr lang="es-ES" dirty="0">
                        <a:latin typeface="Arial Narrow" pitchFamily="34" charset="0"/>
                      </a:endParaRPr>
                    </a:p>
                  </a:txBody>
                  <a:tcPr/>
                </a:tc>
                <a:tc>
                  <a:txBody>
                    <a:bodyPr/>
                    <a:lstStyle/>
                    <a:p>
                      <a:pPr algn="ctr">
                        <a:spcBef>
                          <a:spcPts val="2400"/>
                        </a:spcBef>
                      </a:pPr>
                      <a:r>
                        <a:rPr lang="es-ES" dirty="0" smtClean="0"/>
                        <a:t>1</a:t>
                      </a:r>
                      <a:endParaRPr lang="es-ES" dirty="0">
                        <a:latin typeface="Arial Narrow" pitchFamily="34" charset="0"/>
                      </a:endParaRPr>
                    </a:p>
                  </a:txBody>
                  <a:tcPr/>
                </a:tc>
                <a:tc>
                  <a:txBody>
                    <a:bodyPr/>
                    <a:lstStyle/>
                    <a:p>
                      <a:pPr algn="ctr">
                        <a:spcBef>
                          <a:spcPts val="2400"/>
                        </a:spcBef>
                      </a:pPr>
                      <a:r>
                        <a:rPr lang="es-ES" dirty="0" smtClean="0"/>
                        <a:t>97</a:t>
                      </a:r>
                      <a:endParaRPr lang="es-ES" dirty="0">
                        <a:latin typeface="Arial Narrow" pitchFamily="34" charset="0"/>
                      </a:endParaRPr>
                    </a:p>
                  </a:txBody>
                  <a:tcPr/>
                </a:tc>
              </a:tr>
            </a:tbl>
          </a:graphicData>
        </a:graphic>
      </p:graphicFrame>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4105263"/>
            <a:ext cx="4968552" cy="2564098"/>
          </a:xfrm>
          <a:prstGeom prst="rect">
            <a:avLst/>
          </a:prstGeom>
          <a:ln w="28575">
            <a:solidFill>
              <a:srgbClr val="FF0000"/>
            </a:solidFill>
          </a:ln>
        </p:spPr>
      </p:pic>
      <p:sp>
        <p:nvSpPr>
          <p:cNvPr id="6" name="Text Box 2"/>
          <p:cNvSpPr txBox="1">
            <a:spLocks noChangeArrowheads="1"/>
          </p:cNvSpPr>
          <p:nvPr/>
        </p:nvSpPr>
        <p:spPr bwMode="auto">
          <a:xfrm>
            <a:off x="1259632" y="188640"/>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7" name="6 Rectángulo"/>
          <p:cNvSpPr/>
          <p:nvPr/>
        </p:nvSpPr>
        <p:spPr>
          <a:xfrm>
            <a:off x="2411760" y="764704"/>
            <a:ext cx="3672408" cy="369332"/>
          </a:xfrm>
          <a:prstGeom prst="rect">
            <a:avLst/>
          </a:prstGeom>
        </p:spPr>
        <p:txBody>
          <a:bodyPr wrap="square">
            <a:spAutoFit/>
          </a:bodyPr>
          <a:lstStyle/>
          <a:p>
            <a:r>
              <a:rPr lang="es-ES" sz="1800" b="1" dirty="0" smtClean="0">
                <a:solidFill>
                  <a:srgbClr val="FF0000"/>
                </a:solidFill>
                <a:latin typeface="Arial" pitchFamily="34" charset="0"/>
                <a:cs typeface="Arial" pitchFamily="34" charset="0"/>
              </a:rPr>
              <a:t>PROGRAMA  DE DOCTORADO</a:t>
            </a:r>
            <a:endParaRPr lang="es-ES" sz="18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456018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500"/>
                                        <p:tgtEl>
                                          <p:spTgt spid="4"/>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250" fill="hold"/>
                                        <p:tgtEl>
                                          <p:spTgt spid="5"/>
                                        </p:tgtEl>
                                        <p:attrNameLst>
                                          <p:attrName>ppt_w</p:attrName>
                                        </p:attrNameLst>
                                      </p:cBhvr>
                                      <p:tavLst>
                                        <p:tav tm="0">
                                          <p:val>
                                            <p:fltVal val="0"/>
                                          </p:val>
                                        </p:tav>
                                        <p:tav tm="100000">
                                          <p:val>
                                            <p:strVal val="#ppt_w"/>
                                          </p:val>
                                        </p:tav>
                                      </p:tavLst>
                                    </p:anim>
                                    <p:anim calcmode="lin" valueType="num">
                                      <p:cBhvr>
                                        <p:cTn id="15" dur="1250" fill="hold"/>
                                        <p:tgtEl>
                                          <p:spTgt spid="5"/>
                                        </p:tgtEl>
                                        <p:attrNameLst>
                                          <p:attrName>ppt_h</p:attrName>
                                        </p:attrNameLst>
                                      </p:cBhvr>
                                      <p:tavLst>
                                        <p:tav tm="0">
                                          <p:val>
                                            <p:fltVal val="0"/>
                                          </p:val>
                                        </p:tav>
                                        <p:tav tm="100000">
                                          <p:val>
                                            <p:strVal val="#ppt_h"/>
                                          </p:val>
                                        </p:tav>
                                      </p:tavLst>
                                    </p:anim>
                                    <p:animEffect transition="in" filter="fade">
                                      <p:cBhvr>
                                        <p:cTn id="1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331640" y="1700808"/>
            <a:ext cx="6755418" cy="4896544"/>
            <a:chOff x="1418316" y="1484784"/>
            <a:chExt cx="6755418" cy="4896544"/>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8316" y="1484784"/>
              <a:ext cx="6755418" cy="4896544"/>
            </a:xfrm>
            <a:prstGeom prst="rect">
              <a:avLst/>
            </a:prstGeom>
            <a:solidFill>
              <a:schemeClr val="accent5">
                <a:lumMod val="20000"/>
                <a:lumOff val="80000"/>
              </a:schemeClr>
            </a:solidFill>
            <a:ln>
              <a:solidFill>
                <a:schemeClr val="accent2"/>
              </a:solidFill>
            </a:ln>
          </p:spPr>
        </p:pic>
        <p:sp>
          <p:nvSpPr>
            <p:cNvPr id="4" name="3 CuadroTexto"/>
            <p:cNvSpPr txBox="1"/>
            <p:nvPr/>
          </p:nvSpPr>
          <p:spPr>
            <a:xfrm>
              <a:off x="1619672" y="1599183"/>
              <a:ext cx="6264696" cy="461665"/>
            </a:xfrm>
            <a:prstGeom prst="rect">
              <a:avLst/>
            </a:prstGeom>
            <a:solidFill>
              <a:schemeClr val="accent5">
                <a:lumMod val="20000"/>
                <a:lumOff val="80000"/>
              </a:schemeClr>
            </a:solidFill>
            <a:ln>
              <a:solidFill>
                <a:srgbClr val="FF0000"/>
              </a:solidFill>
            </a:ln>
          </p:spPr>
          <p:txBody>
            <a:bodyPr wrap="square" rtlCol="0">
              <a:spAutoFit/>
            </a:bodyPr>
            <a:lstStyle/>
            <a:p>
              <a:r>
                <a:rPr lang="es-ES" b="1" dirty="0" smtClean="0">
                  <a:solidFill>
                    <a:srgbClr val="FF0000"/>
                  </a:solidFill>
                  <a:latin typeface="Arial" pitchFamily="34" charset="0"/>
                  <a:cs typeface="Arial" pitchFamily="34" charset="0"/>
                </a:rPr>
                <a:t>MATRICULA POR PAÍSES </a:t>
              </a:r>
              <a:endParaRPr lang="es-ES" b="1" dirty="0">
                <a:solidFill>
                  <a:srgbClr val="FF0000"/>
                </a:solidFill>
                <a:latin typeface="Arial" pitchFamily="34" charset="0"/>
                <a:cs typeface="Arial" pitchFamily="34" charset="0"/>
              </a:endParaRPr>
            </a:p>
          </p:txBody>
        </p:sp>
      </p:grpSp>
      <p:sp>
        <p:nvSpPr>
          <p:cNvPr id="6" name="5 Rectángulo"/>
          <p:cNvSpPr/>
          <p:nvPr/>
        </p:nvSpPr>
        <p:spPr>
          <a:xfrm>
            <a:off x="323528" y="1115452"/>
            <a:ext cx="8496944" cy="369332"/>
          </a:xfrm>
          <a:prstGeom prst="rect">
            <a:avLst/>
          </a:prstGeom>
        </p:spPr>
        <p:txBody>
          <a:bodyPr wrap="square">
            <a:spAutoFit/>
          </a:bodyPr>
          <a:lstStyle/>
          <a:p>
            <a:r>
              <a:rPr lang="es-ES" sz="1800" b="1" dirty="0" smtClean="0">
                <a:latin typeface="Arial" pitchFamily="34" charset="0"/>
                <a:cs typeface="Arial" pitchFamily="34" charset="0"/>
              </a:rPr>
              <a:t>PROCEDENCIA POR PAÍSES DE LOS ASPIRANTES DEL  CeeS</a:t>
            </a:r>
            <a:endParaRPr lang="es-ES" sz="1800" dirty="0">
              <a:latin typeface="Arial" pitchFamily="34" charset="0"/>
              <a:cs typeface="Arial" pitchFamily="34" charset="0"/>
            </a:endParaRPr>
          </a:p>
        </p:txBody>
      </p:sp>
      <p:sp>
        <p:nvSpPr>
          <p:cNvPr id="7" name="Text Box 2"/>
          <p:cNvSpPr txBox="1">
            <a:spLocks noChangeArrowheads="1"/>
          </p:cNvSpPr>
          <p:nvPr/>
        </p:nvSpPr>
        <p:spPr bwMode="auto">
          <a:xfrm>
            <a:off x="1259632" y="188640"/>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31549624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6" name="5 Rectángulo"/>
          <p:cNvSpPr/>
          <p:nvPr/>
        </p:nvSpPr>
        <p:spPr>
          <a:xfrm>
            <a:off x="323528" y="1412776"/>
            <a:ext cx="8496944" cy="307777"/>
          </a:xfrm>
          <a:prstGeom prst="rect">
            <a:avLst/>
          </a:prstGeom>
        </p:spPr>
        <p:txBody>
          <a:bodyPr wrap="square">
            <a:spAutoFit/>
          </a:bodyPr>
          <a:lstStyle/>
          <a:p>
            <a:r>
              <a:rPr lang="es-ES" sz="1400" b="1" dirty="0" smtClean="0">
                <a:latin typeface="Arial" pitchFamily="34" charset="0"/>
                <a:cs typeface="Arial" pitchFamily="34" charset="0"/>
              </a:rPr>
              <a:t>DOCTORES QUE SON TUTORES</a:t>
            </a:r>
            <a:endParaRPr lang="es-ES" sz="1400" dirty="0">
              <a:latin typeface="Arial" pitchFamily="34" charset="0"/>
              <a:cs typeface="Arial"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132856"/>
            <a:ext cx="8640960" cy="2232248"/>
          </a:xfrm>
          <a:prstGeom prst="rect">
            <a:avLst/>
          </a:prstGeom>
        </p:spPr>
      </p:pic>
    </p:spTree>
    <p:extLst>
      <p:ext uri="{BB962C8B-B14F-4D97-AF65-F5344CB8AC3E}">
        <p14:creationId xmlns:p14="http://schemas.microsoft.com/office/powerpoint/2010/main" val="10541968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646331"/>
          </a:xfrm>
          <a:prstGeom prst="rect">
            <a:avLst/>
          </a:prstGeom>
        </p:spPr>
        <p:txBody>
          <a:bodyPr wrap="square">
            <a:spAutoFit/>
          </a:bodyPr>
          <a:lstStyle/>
          <a:p>
            <a:r>
              <a:rPr lang="es-ES" sz="1400" b="1" dirty="0" smtClean="0">
                <a:latin typeface="Arial" pitchFamily="34" charset="0"/>
                <a:cs typeface="Arial" pitchFamily="34" charset="0"/>
              </a:rPr>
              <a:t>RESPUESTAS</a:t>
            </a:r>
            <a:r>
              <a:rPr lang="es-ES" sz="1800" b="1" dirty="0" smtClean="0">
                <a:latin typeface="Arial" pitchFamily="34" charset="0"/>
                <a:cs typeface="Arial" pitchFamily="34" charset="0"/>
              </a:rPr>
              <a:t> DE LAS EDICIONES DEL 2013/2014 A NECESIDADES DEL TERRITORIO.</a:t>
            </a:r>
            <a:endParaRPr lang="es-ES" sz="1800" dirty="0">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916832"/>
            <a:ext cx="8640960" cy="4032448"/>
          </a:xfrm>
          <a:prstGeom prst="rect">
            <a:avLst/>
          </a:prstGeom>
        </p:spPr>
      </p:pic>
    </p:spTree>
    <p:extLst>
      <p:ext uri="{BB962C8B-B14F-4D97-AF65-F5344CB8AC3E}">
        <p14:creationId xmlns:p14="http://schemas.microsoft.com/office/powerpoint/2010/main" val="20859904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1261884"/>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8: </a:t>
            </a:r>
            <a:r>
              <a:rPr lang="es-ES" sz="2000" b="1" dirty="0">
                <a:latin typeface="Arial" pitchFamily="34" charset="0"/>
                <a:cs typeface="Arial" pitchFamily="34" charset="0"/>
              </a:rPr>
              <a:t>“Incrementar  el impacto de la investigación, desarrollo, innovación (</a:t>
            </a:r>
            <a:r>
              <a:rPr lang="es-ES" sz="2000" b="1" dirty="0" err="1">
                <a:latin typeface="Arial" pitchFamily="34" charset="0"/>
                <a:cs typeface="Arial" pitchFamily="34" charset="0"/>
              </a:rPr>
              <a:t>IDi</a:t>
            </a:r>
            <a:r>
              <a:rPr lang="es-ES" sz="2000" b="1" dirty="0">
                <a:latin typeface="Arial" pitchFamily="34" charset="0"/>
                <a:cs typeface="Arial" pitchFamily="34" charset="0"/>
              </a:rPr>
              <a:t>) y extensión universitarias.</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31896221"/>
              </p:ext>
            </p:extLst>
          </p:nvPr>
        </p:nvGraphicFramePr>
        <p:xfrm>
          <a:off x="179512" y="2564904"/>
          <a:ext cx="8640959" cy="4023360"/>
        </p:xfrm>
        <a:graphic>
          <a:graphicData uri="http://schemas.openxmlformats.org/drawingml/2006/table">
            <a:tbl>
              <a:tblPr firstRow="1" bandRow="1">
                <a:tableStyleId>{5940675A-B579-460E-94D1-54222C63F5DA}</a:tableStyleId>
              </a:tblPr>
              <a:tblGrid>
                <a:gridCol w="8640959"/>
              </a:tblGrid>
              <a:tr h="370840">
                <a:tc>
                  <a:txBody>
                    <a:bodyPr/>
                    <a:lstStyle/>
                    <a:p>
                      <a:pPr algn="just"/>
                      <a:r>
                        <a:rPr lang="es-ES" sz="2000" kern="1200" dirty="0" smtClean="0">
                          <a:effectLst/>
                          <a:latin typeface="Arial" pitchFamily="34" charset="0"/>
                          <a:cs typeface="Arial" pitchFamily="34" charset="0"/>
                        </a:rPr>
                        <a:t>1 premio </a:t>
                      </a:r>
                      <a:r>
                        <a:rPr lang="es-ES" sz="2000" kern="1200" dirty="0" err="1" smtClean="0">
                          <a:effectLst/>
                          <a:latin typeface="Arial" pitchFamily="34" charset="0"/>
                          <a:cs typeface="Arial" pitchFamily="34" charset="0"/>
                        </a:rPr>
                        <a:t>CITMA</a:t>
                      </a:r>
                      <a:r>
                        <a:rPr lang="es-ES" sz="2000" kern="1200" dirty="0" smtClean="0">
                          <a:effectLst/>
                          <a:latin typeface="Arial" pitchFamily="34" charset="0"/>
                          <a:cs typeface="Arial" pitchFamily="34" charset="0"/>
                        </a:rPr>
                        <a:t> provincial: </a:t>
                      </a:r>
                      <a:r>
                        <a:rPr lang="es-ES" sz="2000" b="1" kern="1200" dirty="0" smtClean="0">
                          <a:effectLst/>
                          <a:latin typeface="Arial" pitchFamily="34" charset="0"/>
                          <a:cs typeface="Arial" pitchFamily="34" charset="0"/>
                        </a:rPr>
                        <a:t>Estudios de la identidad en la obra martiana</a:t>
                      </a:r>
                      <a:r>
                        <a:rPr lang="es-ES" sz="2000" kern="1200" dirty="0" smtClean="0">
                          <a:effectLst/>
                          <a:latin typeface="Arial" pitchFamily="34" charset="0"/>
                          <a:cs typeface="Arial" pitchFamily="34" charset="0"/>
                        </a:rPr>
                        <a:t>, 2012</a:t>
                      </a:r>
                      <a:endParaRPr lang="es-ES" sz="2000" dirty="0">
                        <a:latin typeface="Arial" pitchFamily="34" charset="0"/>
                        <a:cs typeface="Arial" pitchFamily="34" charset="0"/>
                      </a:endParaRPr>
                    </a:p>
                  </a:txBody>
                  <a:tcPr/>
                </a:tc>
              </a:tr>
              <a:tr h="370840">
                <a:tc>
                  <a:txBody>
                    <a:bodyPr/>
                    <a:lstStyle/>
                    <a:p>
                      <a:pPr algn="just"/>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de la Academia de Ciencia</a:t>
                      </a:r>
                      <a:r>
                        <a:rPr lang="es-ES" sz="2000" kern="1200" dirty="0" smtClean="0">
                          <a:solidFill>
                            <a:schemeClr val="dk1"/>
                          </a:solidFill>
                          <a:effectLst/>
                          <a:latin typeface="Arial" pitchFamily="34" charset="0"/>
                          <a:ea typeface="+mn-ea"/>
                          <a:cs typeface="Arial" pitchFamily="34" charset="0"/>
                        </a:rPr>
                        <a:t> el resultado: “</a:t>
                      </a:r>
                      <a:r>
                        <a:rPr lang="es-MX" sz="2000" b="1" kern="1200" dirty="0" smtClean="0">
                          <a:solidFill>
                            <a:schemeClr val="dk1"/>
                          </a:solidFill>
                          <a:effectLst/>
                          <a:latin typeface="Arial" pitchFamily="34" charset="0"/>
                          <a:ea typeface="+mn-ea"/>
                          <a:cs typeface="Arial" pitchFamily="34" charset="0"/>
                        </a:rPr>
                        <a:t>La gestión de los procesos formativos en la educación superior desde la concepción de lo holístico, complejo y dialéctico de la construcción del conocimiento científico</a:t>
                      </a:r>
                      <a:r>
                        <a:rPr lang="es-MX" sz="2000" kern="1200" dirty="0" smtClean="0">
                          <a:solidFill>
                            <a:schemeClr val="dk1"/>
                          </a:solidFill>
                          <a:effectLst/>
                          <a:latin typeface="Arial" pitchFamily="34" charset="0"/>
                          <a:ea typeface="+mn-ea"/>
                          <a:cs typeface="Arial" pitchFamily="34" charset="0"/>
                        </a:rPr>
                        <a:t>.” 2013.</a:t>
                      </a:r>
                    </a:p>
                  </a:txBody>
                  <a:tcPr/>
                </a:tc>
              </a:tr>
              <a:tr h="370840">
                <a:tc>
                  <a:txBody>
                    <a:bodyPr/>
                    <a:lstStyle/>
                    <a:p>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a:t>
                      </a:r>
                      <a:r>
                        <a:rPr lang="es-ES" sz="2000" b="1" kern="1200" dirty="0" err="1" smtClean="0">
                          <a:solidFill>
                            <a:schemeClr val="dk1"/>
                          </a:solidFill>
                          <a:effectLst/>
                          <a:latin typeface="Arial" pitchFamily="34" charset="0"/>
                          <a:ea typeface="+mn-ea"/>
                          <a:cs typeface="Arial" pitchFamily="34" charset="0"/>
                        </a:rPr>
                        <a:t>CITMA</a:t>
                      </a:r>
                      <a:r>
                        <a:rPr lang="es-ES" sz="2000" b="1" kern="1200" dirty="0" smtClean="0">
                          <a:solidFill>
                            <a:schemeClr val="dk1"/>
                          </a:solidFill>
                          <a:effectLst/>
                          <a:latin typeface="Arial" pitchFamily="34" charset="0"/>
                          <a:ea typeface="+mn-ea"/>
                          <a:cs typeface="Arial" pitchFamily="34" charset="0"/>
                        </a:rPr>
                        <a:t> </a:t>
                      </a:r>
                      <a:r>
                        <a:rPr lang="es-ES" sz="2000" kern="1200" dirty="0" smtClean="0">
                          <a:solidFill>
                            <a:schemeClr val="dk1"/>
                          </a:solidFill>
                          <a:effectLst/>
                          <a:latin typeface="Arial" pitchFamily="34" charset="0"/>
                          <a:ea typeface="+mn-ea"/>
                          <a:cs typeface="Arial" pitchFamily="34" charset="0"/>
                        </a:rPr>
                        <a:t>el resultado: </a:t>
                      </a:r>
                      <a:r>
                        <a:rPr lang="es-ES" sz="2000" b="1" dirty="0" smtClean="0">
                          <a:latin typeface="Arial" pitchFamily="34" charset="0"/>
                          <a:cs typeface="Arial" pitchFamily="34" charset="0"/>
                        </a:rPr>
                        <a:t>Estrategia de gestión de la calidad del proceso de posgrado en la </a:t>
                      </a:r>
                      <a:r>
                        <a:rPr lang="es-ES" sz="2000" b="1" dirty="0" err="1" smtClean="0">
                          <a:latin typeface="Arial" pitchFamily="34" charset="0"/>
                          <a:cs typeface="Arial" pitchFamily="34" charset="0"/>
                        </a:rPr>
                        <a:t>UO</a:t>
                      </a:r>
                      <a:r>
                        <a:rPr lang="es-ES" sz="2000" b="1" dirty="0" smtClean="0">
                          <a:latin typeface="Arial" pitchFamily="34" charset="0"/>
                          <a:cs typeface="Arial" pitchFamily="34" charset="0"/>
                        </a:rPr>
                        <a:t>: sistematización de una propuesta basada en el enfoque de aprendizaje organizacional.” 2013.</a:t>
                      </a:r>
                      <a:endParaRPr lang="es-ES" sz="2000" b="1" dirty="0">
                        <a:latin typeface="Arial" pitchFamily="34" charset="0"/>
                        <a:cs typeface="Arial" pitchFamily="34" charset="0"/>
                      </a:endParaRPr>
                    </a:p>
                  </a:txBody>
                  <a:tcPr/>
                </a:tc>
              </a:tr>
              <a:tr h="370840">
                <a:tc>
                  <a:txBody>
                    <a:bodyPr/>
                    <a:lstStyle/>
                    <a:p>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a:t>
                      </a:r>
                      <a:r>
                        <a:rPr lang="es-ES" sz="2000" b="1" kern="1200" dirty="0" err="1" smtClean="0">
                          <a:solidFill>
                            <a:schemeClr val="dk1"/>
                          </a:solidFill>
                          <a:effectLst/>
                          <a:latin typeface="Arial" pitchFamily="34" charset="0"/>
                          <a:ea typeface="+mn-ea"/>
                          <a:cs typeface="Arial" pitchFamily="34" charset="0"/>
                        </a:rPr>
                        <a:t>CITMA</a:t>
                      </a:r>
                      <a:r>
                        <a:rPr lang="es-ES" sz="2000" b="1" kern="1200" dirty="0" smtClean="0">
                          <a:solidFill>
                            <a:schemeClr val="dk1"/>
                          </a:solidFill>
                          <a:effectLst/>
                          <a:latin typeface="Arial" pitchFamily="34" charset="0"/>
                          <a:ea typeface="+mn-ea"/>
                          <a:cs typeface="Arial" pitchFamily="34" charset="0"/>
                        </a:rPr>
                        <a:t> </a:t>
                      </a:r>
                      <a:r>
                        <a:rPr lang="es-ES" sz="2000" kern="1200" dirty="0" smtClean="0">
                          <a:solidFill>
                            <a:schemeClr val="dk1"/>
                          </a:solidFill>
                          <a:effectLst/>
                          <a:latin typeface="Arial" pitchFamily="34" charset="0"/>
                          <a:ea typeface="+mn-ea"/>
                          <a:cs typeface="Arial" pitchFamily="34" charset="0"/>
                        </a:rPr>
                        <a:t>el resultado: </a:t>
                      </a:r>
                      <a:r>
                        <a:rPr lang="es-ES" sz="2000" kern="1200" dirty="0" smtClean="0">
                          <a:solidFill>
                            <a:schemeClr val="tx1"/>
                          </a:solidFill>
                          <a:effectLst/>
                          <a:latin typeface="Arial" pitchFamily="34" charset="0"/>
                          <a:ea typeface="+mn-ea"/>
                          <a:cs typeface="Arial" pitchFamily="34" charset="0"/>
                        </a:rPr>
                        <a:t>“</a:t>
                      </a:r>
                      <a:r>
                        <a:rPr lang="es-ES" sz="2000" b="1" kern="1200" dirty="0" smtClean="0">
                          <a:solidFill>
                            <a:schemeClr val="tx1"/>
                          </a:solidFill>
                          <a:effectLst/>
                          <a:latin typeface="Arial" pitchFamily="34" charset="0"/>
                          <a:ea typeface="+mn-ea"/>
                          <a:cs typeface="Arial" pitchFamily="34" charset="0"/>
                        </a:rPr>
                        <a:t>Gestión académica para la virtualización de procesos formativos </a:t>
                      </a:r>
                      <a:r>
                        <a:rPr lang="es-ES" sz="2000" b="1" kern="1200" dirty="0" err="1" smtClean="0">
                          <a:solidFill>
                            <a:schemeClr val="tx1"/>
                          </a:solidFill>
                          <a:effectLst/>
                          <a:latin typeface="Arial" pitchFamily="34" charset="0"/>
                          <a:ea typeface="+mn-ea"/>
                          <a:cs typeface="Arial" pitchFamily="34" charset="0"/>
                        </a:rPr>
                        <a:t>universitarios</a:t>
                      </a:r>
                      <a:r>
                        <a:rPr lang="es-ES" sz="2000" kern="1200" dirty="0" err="1" smtClean="0">
                          <a:solidFill>
                            <a:schemeClr val="tx1"/>
                          </a:solidFill>
                          <a:effectLst/>
                          <a:latin typeface="Arial" pitchFamily="34" charset="0"/>
                          <a:ea typeface="+mn-ea"/>
                          <a:cs typeface="Arial" pitchFamily="34" charset="0"/>
                        </a:rPr>
                        <a:t>.”2013</a:t>
                      </a:r>
                      <a:r>
                        <a:rPr lang="es-ES" sz="2000" kern="1200" dirty="0" smtClean="0">
                          <a:solidFill>
                            <a:schemeClr val="tx1"/>
                          </a:solidFill>
                          <a:effectLst/>
                          <a:latin typeface="Arial" pitchFamily="34" charset="0"/>
                          <a:ea typeface="+mn-ea"/>
                          <a:cs typeface="Arial" pitchFamily="34" charset="0"/>
                        </a:rPr>
                        <a:t>.</a:t>
                      </a:r>
                      <a:endParaRPr lang="es-ES"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3572355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492896"/>
            <a:ext cx="7772400" cy="2952328"/>
          </a:xfrm>
        </p:spPr>
        <p:txBody>
          <a:bodyPr/>
          <a:lstStyle/>
          <a:p>
            <a:pPr algn="just"/>
            <a:r>
              <a:rPr lang="es-ES" sz="3200" dirty="0"/>
              <a:t>Participamos en la Propuesta de premio. </a:t>
            </a:r>
            <a:r>
              <a:rPr lang="es-ES" sz="3200" b="1" dirty="0"/>
              <a:t>El ideario político – social de José Martí, relaciones históricas y filosóficas. </a:t>
            </a:r>
            <a:r>
              <a:rPr lang="es-ES" sz="3200" dirty="0"/>
              <a:t>Dr. C. Israel Escalona, Dra. C: Dalia Rodríguez Bencomo.</a:t>
            </a:r>
            <a:br>
              <a:rPr lang="es-ES" sz="3200" dirty="0"/>
            </a:br>
            <a:endParaRPr lang="es-ES" sz="3200" dirty="0"/>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179512" y="1014988"/>
            <a:ext cx="8640960" cy="1261884"/>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8: </a:t>
            </a:r>
            <a:r>
              <a:rPr lang="es-ES" sz="2000" b="1" dirty="0">
                <a:latin typeface="Arial" pitchFamily="34" charset="0"/>
                <a:cs typeface="Arial" pitchFamily="34" charset="0"/>
              </a:rPr>
              <a:t>“Incrementar  el impacto de la investigación, desarrollo, innovación (</a:t>
            </a:r>
            <a:r>
              <a:rPr lang="es-ES" sz="2000" b="1" dirty="0" err="1">
                <a:latin typeface="Arial" pitchFamily="34" charset="0"/>
                <a:cs typeface="Arial" pitchFamily="34" charset="0"/>
              </a:rPr>
              <a:t>IDi</a:t>
            </a:r>
            <a:r>
              <a:rPr lang="es-ES" sz="2000" b="1" dirty="0">
                <a:latin typeface="Arial" pitchFamily="34" charset="0"/>
                <a:cs typeface="Arial" pitchFamily="34" charset="0"/>
              </a:rPr>
              <a:t>) y extensión universitarias.</a:t>
            </a:r>
            <a:endParaRPr lang="es-ES" sz="2000" dirty="0">
              <a:latin typeface="Arial" pitchFamily="34" charset="0"/>
              <a:cs typeface="Arial" pitchFamily="34" charset="0"/>
            </a:endParaRPr>
          </a:p>
        </p:txBody>
      </p:sp>
    </p:spTree>
    <p:extLst>
      <p:ext uri="{BB962C8B-B14F-4D97-AF65-F5344CB8AC3E}">
        <p14:creationId xmlns:p14="http://schemas.microsoft.com/office/powerpoint/2010/main" val="30371026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402951536"/>
              </p:ext>
            </p:extLst>
          </p:nvPr>
        </p:nvGraphicFramePr>
        <p:xfrm>
          <a:off x="179512" y="979944"/>
          <a:ext cx="8640959" cy="1584960"/>
        </p:xfrm>
        <a:graphic>
          <a:graphicData uri="http://schemas.openxmlformats.org/drawingml/2006/table">
            <a:tbl>
              <a:tblPr firstRow="1" bandRow="1">
                <a:tableStyleId>{5940675A-B579-460E-94D1-54222C63F5DA}</a:tableStyleId>
              </a:tblPr>
              <a:tblGrid>
                <a:gridCol w="8640959"/>
              </a:tblGrid>
              <a:tr h="370840">
                <a:tc>
                  <a:txBody>
                    <a:bodyPr/>
                    <a:lstStyle/>
                    <a:p>
                      <a:pPr algn="just"/>
                      <a:r>
                        <a:rPr lang="es-ES" sz="2000" b="1" kern="1200" dirty="0" smtClean="0">
                          <a:effectLst/>
                          <a:latin typeface="Arial" pitchFamily="34" charset="0"/>
                          <a:cs typeface="Arial" pitchFamily="34" charset="0"/>
                        </a:rPr>
                        <a:t>PUBLICACIONES</a:t>
                      </a:r>
                      <a:r>
                        <a:rPr lang="es-ES" sz="2000" b="1" kern="1200" baseline="0" dirty="0" smtClean="0">
                          <a:effectLst/>
                          <a:latin typeface="Arial" pitchFamily="34" charset="0"/>
                          <a:cs typeface="Arial" pitchFamily="34" charset="0"/>
                        </a:rPr>
                        <a:t> 33 DE LAS CUALES 11 EN REVISTAS DE IMPACTO</a:t>
                      </a:r>
                      <a:endParaRPr lang="es-ES" sz="2000" b="1" dirty="0">
                        <a:latin typeface="Arial" pitchFamily="34" charset="0"/>
                        <a:cs typeface="Arial" pitchFamily="34" charset="0"/>
                      </a:endParaRPr>
                    </a:p>
                  </a:txBody>
                  <a:tcPr>
                    <a:solidFill>
                      <a:srgbClr val="FFFFCC"/>
                    </a:solidFill>
                  </a:tcPr>
                </a:tc>
              </a:tr>
              <a:tr h="370840">
                <a:tc>
                  <a:txBody>
                    <a:bodyPr/>
                    <a:lstStyle/>
                    <a:p>
                      <a:pPr algn="just"/>
                      <a:r>
                        <a:rPr lang="es-MX" sz="2000" b="1" kern="1200" dirty="0" smtClean="0">
                          <a:solidFill>
                            <a:schemeClr val="dk1"/>
                          </a:solidFill>
                          <a:effectLst/>
                          <a:latin typeface="Arial" pitchFamily="34" charset="0"/>
                          <a:ea typeface="+mn-ea"/>
                          <a:cs typeface="Arial" pitchFamily="34" charset="0"/>
                        </a:rPr>
                        <a:t>Revista Santiago 9 artículos</a:t>
                      </a:r>
                      <a:r>
                        <a:rPr lang="es-MX" sz="2000" b="1" kern="1200" baseline="0" dirty="0" smtClean="0">
                          <a:solidFill>
                            <a:schemeClr val="dk1"/>
                          </a:solidFill>
                          <a:effectLst/>
                          <a:latin typeface="Arial" pitchFamily="34" charset="0"/>
                          <a:ea typeface="+mn-ea"/>
                          <a:cs typeface="Arial" pitchFamily="34" charset="0"/>
                        </a:rPr>
                        <a:t> </a:t>
                      </a:r>
                      <a:endParaRPr lang="es-MX" sz="2000" b="1" kern="1200" dirty="0" smtClean="0">
                        <a:solidFill>
                          <a:schemeClr val="dk1"/>
                        </a:solidFill>
                        <a:effectLst/>
                        <a:latin typeface="Arial" pitchFamily="34" charset="0"/>
                        <a:ea typeface="+mn-ea"/>
                        <a:cs typeface="Arial" pitchFamily="34" charset="0"/>
                      </a:endParaRPr>
                    </a:p>
                  </a:txBody>
                  <a:tcPr/>
                </a:tc>
              </a:tr>
              <a:tr h="370840">
                <a:tc>
                  <a:txBody>
                    <a:bodyPr/>
                    <a:lstStyle/>
                    <a:p>
                      <a:r>
                        <a:rPr lang="es-ES" sz="2000" b="1" dirty="0" smtClean="0">
                          <a:latin typeface="Arial" pitchFamily="34" charset="0"/>
                          <a:cs typeface="Arial" pitchFamily="34" charset="0"/>
                        </a:rPr>
                        <a:t>Enlace Universitario (Indexado en  </a:t>
                      </a:r>
                      <a:r>
                        <a:rPr lang="es-ES" sz="2000" b="1" dirty="0" err="1" smtClean="0">
                          <a:latin typeface="Arial" pitchFamily="34" charset="0"/>
                          <a:cs typeface="Arial" pitchFamily="34" charset="0"/>
                        </a:rPr>
                        <a:t>LATINDEX</a:t>
                      </a:r>
                      <a:r>
                        <a:rPr lang="es-ES" sz="2000" b="1" dirty="0" smtClean="0">
                          <a:latin typeface="Arial" pitchFamily="34" charset="0"/>
                          <a:cs typeface="Arial" pitchFamily="34" charset="0"/>
                        </a:rPr>
                        <a:t>) 2 artículos.</a:t>
                      </a:r>
                      <a:endParaRPr lang="es-ES" sz="2000" b="1" dirty="0">
                        <a:latin typeface="Arial" pitchFamily="34" charset="0"/>
                        <a:cs typeface="Arial" pitchFamily="34" charset="0"/>
                      </a:endParaRPr>
                    </a:p>
                  </a:txBody>
                  <a:tcPr/>
                </a:tc>
              </a:tr>
              <a:tr h="370840">
                <a:tc>
                  <a:txBody>
                    <a:bodyPr/>
                    <a:lstStyle/>
                    <a:p>
                      <a:r>
                        <a:rPr lang="es-ES" sz="2000" b="1" dirty="0" smtClean="0">
                          <a:latin typeface="Arial" pitchFamily="34" charset="0"/>
                          <a:cs typeface="Arial" pitchFamily="34" charset="0"/>
                        </a:rPr>
                        <a:t>Otras publicaciones 22 artículos </a:t>
                      </a:r>
                      <a:endParaRPr lang="es-ES" sz="2000" b="1" dirty="0">
                        <a:latin typeface="Arial" pitchFamily="34" charset="0"/>
                        <a:cs typeface="Arial" pitchFamily="34" charset="0"/>
                      </a:endParaRPr>
                    </a:p>
                  </a:txBody>
                  <a:tcPr/>
                </a:tc>
              </a:tr>
            </a:tbl>
          </a:graphicData>
        </a:graphic>
      </p:graphicFrame>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4094" y="2899782"/>
            <a:ext cx="5836378" cy="3481546"/>
          </a:xfrm>
          <a:prstGeom prst="rect">
            <a:avLst/>
          </a:prstGeom>
          <a:ln>
            <a:solidFill>
              <a:srgbClr val="FF0000"/>
            </a:solidFill>
          </a:ln>
        </p:spPr>
      </p:pic>
    </p:spTree>
    <p:extLst>
      <p:ext uri="{BB962C8B-B14F-4D97-AF65-F5344CB8AC3E}">
        <p14:creationId xmlns:p14="http://schemas.microsoft.com/office/powerpoint/2010/main" val="14499654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400110"/>
          </a:xfrm>
          <a:prstGeom prst="rect">
            <a:avLst/>
          </a:prstGeom>
          <a:solidFill>
            <a:srgbClr val="FFFFCC"/>
          </a:solidFill>
          <a:ln w="28575">
            <a:solidFill>
              <a:schemeClr val="tx1"/>
            </a:solidFill>
          </a:ln>
        </p:spPr>
        <p:txBody>
          <a:bodyPr wrap="square">
            <a:spAutoFit/>
          </a:bodyPr>
          <a:lstStyle/>
          <a:p>
            <a:r>
              <a:rPr lang="es-ES" sz="2000" b="1" dirty="0" smtClean="0">
                <a:latin typeface="Arial" pitchFamily="34" charset="0"/>
                <a:cs typeface="Arial" pitchFamily="34" charset="0"/>
              </a:rPr>
              <a:t>PROYECTOS DEL CeeS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1150970281"/>
              </p:ext>
            </p:extLst>
          </p:nvPr>
        </p:nvGraphicFramePr>
        <p:xfrm>
          <a:off x="179512" y="1628800"/>
          <a:ext cx="8640959" cy="4564380"/>
        </p:xfrm>
        <a:graphic>
          <a:graphicData uri="http://schemas.openxmlformats.org/drawingml/2006/table">
            <a:tbl>
              <a:tblPr firstRow="1" bandRow="1">
                <a:tableStyleId>{5940675A-B579-460E-94D1-54222C63F5DA}</a:tableStyleId>
              </a:tblPr>
              <a:tblGrid>
                <a:gridCol w="8640959"/>
              </a:tblGrid>
              <a:tr h="370840">
                <a:tc>
                  <a:txBody>
                    <a:bodyPr/>
                    <a:lstStyle/>
                    <a:p>
                      <a:pPr algn="just"/>
                      <a:endParaRPr lang="es-ES" sz="1000" kern="1200" dirty="0" smtClean="0">
                        <a:effectLst/>
                        <a:latin typeface="Arial" pitchFamily="34" charset="0"/>
                        <a:cs typeface="Arial" pitchFamily="34" charset="0"/>
                      </a:endParaRPr>
                    </a:p>
                    <a:p>
                      <a:pPr algn="just"/>
                      <a:r>
                        <a:rPr lang="es-ES" sz="2000" kern="1200" dirty="0" smtClean="0">
                          <a:effectLst/>
                          <a:latin typeface="Arial" pitchFamily="34" charset="0"/>
                          <a:cs typeface="Arial" pitchFamily="34" charset="0"/>
                        </a:rPr>
                        <a:t>LÍNEA 2: PROYECTO (</a:t>
                      </a:r>
                      <a:r>
                        <a:rPr lang="es-ES" sz="2000" kern="1200" dirty="0" err="1" smtClean="0">
                          <a:effectLst/>
                          <a:latin typeface="Arial" pitchFamily="34" charset="0"/>
                          <a:cs typeface="Arial" pitchFamily="34" charset="0"/>
                        </a:rPr>
                        <a:t>PNAP</a:t>
                      </a:r>
                      <a:r>
                        <a:rPr lang="es-ES" sz="2000" kern="1200" dirty="0" smtClean="0">
                          <a:effectLst/>
                          <a:latin typeface="Arial" pitchFamily="34" charset="0"/>
                          <a:cs typeface="Arial" pitchFamily="34" charset="0"/>
                        </a:rPr>
                        <a:t>) «</a:t>
                      </a:r>
                      <a:r>
                        <a:rPr lang="es-ES" sz="2000" b="1" kern="1200" dirty="0" smtClean="0">
                          <a:effectLst/>
                          <a:latin typeface="Arial" pitchFamily="34" charset="0"/>
                          <a:cs typeface="Arial" pitchFamily="34" charset="0"/>
                        </a:rPr>
                        <a:t>EVALUACIÓN DEL IMPACTO DE LA FORMACIÓN DE LOS GRADUADOS DE LAS FILIALES UNIVERSITARIAS MUNICIPALES EN LOS TERRITORIOS». </a:t>
                      </a:r>
                    </a:p>
                    <a:p>
                      <a:pPr algn="just"/>
                      <a:r>
                        <a:rPr lang="es-ES" sz="2000" b="1" dirty="0" smtClean="0">
                          <a:latin typeface="Arial" pitchFamily="34" charset="0"/>
                          <a:cs typeface="Arial" pitchFamily="34" charset="0"/>
                        </a:rPr>
                        <a:t>Coordinador: Dra. C. Lizette de la Concepción Pérez Martínez.</a:t>
                      </a:r>
                    </a:p>
                    <a:p>
                      <a:pPr algn="just"/>
                      <a:endParaRPr lang="es-ES" sz="1100" b="1" dirty="0">
                        <a:latin typeface="Arial" pitchFamily="34" charset="0"/>
                        <a:cs typeface="Arial" pitchFamily="34" charset="0"/>
                      </a:endParaRPr>
                    </a:p>
                  </a:txBody>
                  <a:tcPr/>
                </a:tc>
              </a:tr>
              <a:tr h="370840">
                <a:tc>
                  <a:txBody>
                    <a:bodyPr/>
                    <a:lstStyle/>
                    <a:p>
                      <a:pPr algn="just"/>
                      <a:endParaRPr lang="es-MX" sz="1050" kern="1200" dirty="0" smtClean="0">
                        <a:solidFill>
                          <a:schemeClr val="dk1"/>
                        </a:solidFill>
                        <a:effectLst/>
                        <a:latin typeface="Arial" pitchFamily="34" charset="0"/>
                        <a:ea typeface="+mn-ea"/>
                        <a:cs typeface="Arial" pitchFamily="34" charset="0"/>
                      </a:endParaRPr>
                    </a:p>
                    <a:p>
                      <a:pPr algn="just"/>
                      <a:r>
                        <a:rPr lang="es-MX" sz="2000" kern="1200" dirty="0" smtClean="0">
                          <a:solidFill>
                            <a:schemeClr val="dk1"/>
                          </a:solidFill>
                          <a:effectLst/>
                          <a:latin typeface="Arial" pitchFamily="34" charset="0"/>
                          <a:ea typeface="+mn-ea"/>
                          <a:cs typeface="Arial" pitchFamily="34" charset="0"/>
                        </a:rPr>
                        <a:t>LÍNEA 1: </a:t>
                      </a:r>
                      <a:r>
                        <a:rPr lang="es-ES" sz="2000" kern="1200" dirty="0" smtClean="0">
                          <a:solidFill>
                            <a:schemeClr val="dk1"/>
                          </a:solidFill>
                          <a:effectLst/>
                          <a:latin typeface="Arial" pitchFamily="34" charset="0"/>
                          <a:ea typeface="+mn-ea"/>
                          <a:cs typeface="Arial" pitchFamily="34" charset="0"/>
                        </a:rPr>
                        <a:t>EL PROYECTO INSTITUCIONAL “</a:t>
                      </a:r>
                      <a:r>
                        <a:rPr lang="es-ES" sz="2000" b="1" kern="1200" dirty="0" smtClean="0">
                          <a:solidFill>
                            <a:schemeClr val="dk1"/>
                          </a:solidFill>
                          <a:effectLst/>
                          <a:latin typeface="Arial" pitchFamily="34" charset="0"/>
                          <a:ea typeface="+mn-ea"/>
                          <a:cs typeface="Arial" pitchFamily="34" charset="0"/>
                        </a:rPr>
                        <a:t>VIRTUALIZACIÓN DE PROCESOS FORMATIVOS UNIVERSITARIOS PERTENECIENTE A LA LÍNEA DE INVESTIGACIÓN</a:t>
                      </a:r>
                      <a:r>
                        <a:rPr lang="es-ES" sz="2000" kern="1200" dirty="0" smtClean="0">
                          <a:solidFill>
                            <a:schemeClr val="dk1"/>
                          </a:solidFill>
                          <a:effectLst/>
                          <a:latin typeface="Arial" pitchFamily="34" charset="0"/>
                          <a:ea typeface="+mn-ea"/>
                          <a:cs typeface="Arial" pitchFamily="34" charset="0"/>
                        </a:rPr>
                        <a:t>.</a:t>
                      </a:r>
                      <a:r>
                        <a:rPr lang="es-MX" sz="2000" kern="1200" dirty="0" smtClean="0">
                          <a:solidFill>
                            <a:schemeClr val="dk1"/>
                          </a:solidFill>
                          <a:effectLst/>
                          <a:latin typeface="Arial" pitchFamily="34" charset="0"/>
                          <a:ea typeface="+mn-ea"/>
                          <a:cs typeface="Arial" pitchFamily="34" charset="0"/>
                        </a:rPr>
                        <a:t> </a:t>
                      </a:r>
                    </a:p>
                    <a:p>
                      <a:pPr algn="just"/>
                      <a:r>
                        <a:rPr lang="es-ES" sz="2000" b="1" kern="1200" dirty="0" smtClean="0">
                          <a:solidFill>
                            <a:schemeClr val="dk1"/>
                          </a:solidFill>
                          <a:effectLst/>
                          <a:latin typeface="Arial" pitchFamily="34" charset="0"/>
                          <a:ea typeface="+mn-ea"/>
                          <a:cs typeface="Arial" pitchFamily="34" charset="0"/>
                        </a:rPr>
                        <a:t>Coordinador: Dr. C. José Manuel Izquierdo</a:t>
                      </a:r>
                      <a:r>
                        <a:rPr lang="es-ES" sz="2000" kern="1200" dirty="0" smtClean="0">
                          <a:solidFill>
                            <a:schemeClr val="dk1"/>
                          </a:solidFill>
                          <a:effectLst/>
                          <a:latin typeface="Arial" pitchFamily="34" charset="0"/>
                          <a:ea typeface="+mn-ea"/>
                          <a:cs typeface="Arial" pitchFamily="34" charset="0"/>
                        </a:rPr>
                        <a:t>.</a:t>
                      </a:r>
                    </a:p>
                    <a:p>
                      <a:pPr algn="just"/>
                      <a:endParaRPr lang="es-MX" sz="1000" kern="1200" dirty="0" smtClean="0">
                        <a:solidFill>
                          <a:schemeClr val="dk1"/>
                        </a:solidFill>
                        <a:effectLst/>
                        <a:latin typeface="Arial" pitchFamily="34" charset="0"/>
                        <a:ea typeface="+mn-ea"/>
                        <a:cs typeface="Arial" pitchFamily="34" charset="0"/>
                      </a:endParaRPr>
                    </a:p>
                  </a:txBody>
                  <a:tcPr/>
                </a:tc>
              </a:tr>
              <a:tr h="370840">
                <a:tc>
                  <a:txBody>
                    <a:bodyPr/>
                    <a:lstStyle/>
                    <a:p>
                      <a:pPr algn="just"/>
                      <a:endParaRPr lang="es-ES" sz="1000" b="0" dirty="0" smtClean="0">
                        <a:latin typeface="Arial" pitchFamily="34" charset="0"/>
                        <a:cs typeface="Arial" pitchFamily="34" charset="0"/>
                      </a:endParaRPr>
                    </a:p>
                    <a:p>
                      <a:pPr algn="just"/>
                      <a:r>
                        <a:rPr lang="es-ES" sz="2000" b="0" dirty="0" smtClean="0">
                          <a:latin typeface="Arial" pitchFamily="34" charset="0"/>
                          <a:cs typeface="Arial" pitchFamily="34" charset="0"/>
                        </a:rPr>
                        <a:t>LÍNEA 3 </a:t>
                      </a:r>
                      <a:r>
                        <a:rPr lang="es-ES" sz="2000" b="1" dirty="0" smtClean="0">
                          <a:latin typeface="Arial" pitchFamily="34" charset="0"/>
                          <a:cs typeface="Arial" pitchFamily="34" charset="0"/>
                        </a:rPr>
                        <a:t>EL PROYECTO INSTITUCIONAL: “COLEGIO UNIVERSITARIO”</a:t>
                      </a:r>
                    </a:p>
                    <a:p>
                      <a:pPr algn="just"/>
                      <a:r>
                        <a:rPr lang="es-ES" sz="2000" b="1" dirty="0" smtClean="0">
                          <a:latin typeface="Arial" pitchFamily="34" charset="0"/>
                          <a:cs typeface="Arial" pitchFamily="34" charset="0"/>
                        </a:rPr>
                        <a:t>Coordinador: Dr. Cs. Homero Calixto Fuentes González. </a:t>
                      </a:r>
                    </a:p>
                    <a:p>
                      <a:pPr algn="just"/>
                      <a:endParaRPr lang="es-ES" sz="1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4122644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tabla"/>
          <p:cNvGraphicFramePr>
            <a:graphicFrameLocks noGrp="1"/>
          </p:cNvGraphicFramePr>
          <p:nvPr>
            <p:ph type="tbl" idx="1"/>
            <p:extLst>
              <p:ext uri="{D42A27DB-BD31-4B8C-83A1-F6EECF244321}">
                <p14:modId xmlns:p14="http://schemas.microsoft.com/office/powerpoint/2010/main" val="3407694173"/>
              </p:ext>
            </p:extLst>
          </p:nvPr>
        </p:nvGraphicFramePr>
        <p:xfrm>
          <a:off x="539552" y="2636911"/>
          <a:ext cx="7772400" cy="2572488"/>
        </p:xfrm>
        <a:graphic>
          <a:graphicData uri="http://schemas.openxmlformats.org/drawingml/2006/table">
            <a:tbl>
              <a:tblPr firstRow="1" firstCol="1">
                <a:tableStyleId>{3C2FFA5D-87B4-456A-9821-1D502468CF0F}</a:tableStyleId>
              </a:tblPr>
              <a:tblGrid>
                <a:gridCol w="4020689"/>
                <a:gridCol w="2022783"/>
                <a:gridCol w="1728928"/>
              </a:tblGrid>
              <a:tr h="857496">
                <a:tc rowSpan="2">
                  <a:txBody>
                    <a:bodyPr/>
                    <a:lstStyle/>
                    <a:p>
                      <a:pPr algn="just">
                        <a:lnSpc>
                          <a:spcPct val="150000"/>
                        </a:lnSpc>
                        <a:spcAft>
                          <a:spcPts val="1000"/>
                        </a:spcAft>
                      </a:pPr>
                      <a:r>
                        <a:rPr lang="es-ES" sz="900" dirty="0">
                          <a:effectLst/>
                        </a:rPr>
                        <a:t> </a:t>
                      </a:r>
                      <a:endParaRPr lang="es-ES" sz="12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a:effectLst/>
                        </a:rPr>
                        <a:t>FUENTES NACIONALES</a:t>
                      </a:r>
                      <a:endParaRPr lang="es-ES" sz="16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a:effectLst/>
                        </a:rPr>
                        <a:t>FUENTES EXTRANJ.</a:t>
                      </a:r>
                      <a:endParaRPr lang="es-ES" sz="1600">
                        <a:effectLst/>
                        <a:latin typeface="Times New Roman"/>
                        <a:ea typeface="Times New Roman"/>
                        <a:cs typeface="Times New Roman"/>
                      </a:endParaRPr>
                    </a:p>
                  </a:txBody>
                  <a:tcPr marL="34290" marR="34290" marT="0" marB="0"/>
                </a:tc>
              </a:tr>
              <a:tr h="857496">
                <a:tc vMerge="1">
                  <a:txBody>
                    <a:bodyPr/>
                    <a:lstStyle/>
                    <a:p>
                      <a:endParaRPr lang="es-ES"/>
                    </a:p>
                  </a:txBody>
                  <a:tcPr/>
                </a:tc>
                <a:tc>
                  <a:txBody>
                    <a:bodyPr/>
                    <a:lstStyle/>
                    <a:p>
                      <a:pPr algn="just">
                        <a:lnSpc>
                          <a:spcPct val="150000"/>
                        </a:lnSpc>
                        <a:spcAft>
                          <a:spcPts val="1000"/>
                        </a:spcAft>
                      </a:pPr>
                      <a:r>
                        <a:rPr lang="es-ES" sz="1600">
                          <a:effectLst/>
                        </a:rPr>
                        <a:t>MLC</a:t>
                      </a:r>
                      <a:endParaRPr lang="es-ES" sz="160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a:effectLst/>
                        </a:rPr>
                        <a:t>MLC</a:t>
                      </a:r>
                      <a:endParaRPr lang="es-ES" sz="1600" dirty="0">
                        <a:effectLst/>
                        <a:latin typeface="Times New Roman"/>
                        <a:ea typeface="Times New Roman"/>
                        <a:cs typeface="Times New Roman"/>
                      </a:endParaRPr>
                    </a:p>
                  </a:txBody>
                  <a:tcPr marL="34290" marR="34290" marT="0" marB="0"/>
                </a:tc>
              </a:tr>
              <a:tr h="857496">
                <a:tc>
                  <a:txBody>
                    <a:bodyPr/>
                    <a:lstStyle/>
                    <a:p>
                      <a:pPr marL="55880" algn="just">
                        <a:lnSpc>
                          <a:spcPct val="150000"/>
                        </a:lnSpc>
                        <a:spcAft>
                          <a:spcPts val="1000"/>
                        </a:spcAft>
                      </a:pPr>
                      <a:r>
                        <a:rPr lang="es-ES" sz="1600" dirty="0">
                          <a:effectLst/>
                        </a:rPr>
                        <a:t>PROYECTOS DE INVESTIGACION E INNOVACION</a:t>
                      </a:r>
                      <a:endParaRPr lang="es-ES" sz="16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smtClean="0">
                          <a:effectLst/>
                        </a:rPr>
                        <a:t>13000 CUP + 530 CUC</a:t>
                      </a:r>
                      <a:endParaRPr lang="es-ES" sz="1600" dirty="0">
                        <a:effectLst/>
                        <a:latin typeface="+mn-lt"/>
                        <a:ea typeface="Times New Roman"/>
                        <a:cs typeface="Times New Roman"/>
                      </a:endParaRPr>
                    </a:p>
                  </a:txBody>
                  <a:tcPr marL="34290" marR="34290" marT="0" marB="0"/>
                </a:tc>
                <a:tc>
                  <a:txBody>
                    <a:bodyPr/>
                    <a:lstStyle/>
                    <a:p>
                      <a:pPr algn="just">
                        <a:lnSpc>
                          <a:spcPct val="150000"/>
                        </a:lnSpc>
                        <a:spcAft>
                          <a:spcPts val="1000"/>
                        </a:spcAft>
                      </a:pPr>
                      <a:endParaRPr lang="es-ES" sz="1600" dirty="0">
                        <a:effectLst/>
                        <a:latin typeface="Times New Roman"/>
                        <a:ea typeface="Times New Roman"/>
                        <a:cs typeface="Times New Roman"/>
                      </a:endParaRPr>
                    </a:p>
                  </a:txBody>
                  <a:tcPr marL="34290" marR="34290" marT="0" marB="0"/>
                </a:tc>
              </a:tr>
            </a:tbl>
          </a:graphicData>
        </a:graphic>
      </p:graphicFrame>
      <p:sp>
        <p:nvSpPr>
          <p:cNvPr id="5" name="Rectangle 1"/>
          <p:cNvSpPr>
            <a:spLocks noChangeArrowheads="1"/>
          </p:cNvSpPr>
          <p:nvPr/>
        </p:nvSpPr>
        <p:spPr bwMode="auto">
          <a:xfrm>
            <a:off x="251520" y="208945"/>
            <a:ext cx="8136904"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1160463" algn="l"/>
              </a:tabLst>
            </a:pPr>
            <a:r>
              <a:rPr kumimoji="0" lang="es-ES" sz="3200" b="1" i="0" u="none" strike="noStrike" cap="none" normalizeH="0" baseline="0" dirty="0" smtClean="0">
                <a:ln>
                  <a:noFill/>
                </a:ln>
                <a:solidFill>
                  <a:srgbClr val="FF0000"/>
                </a:solidFill>
                <a:effectLst/>
                <a:latin typeface="Georgia" pitchFamily="18" charset="0"/>
                <a:ea typeface="Calibri" pitchFamily="34" charset="0"/>
                <a:cs typeface="Arial" pitchFamily="34" charset="0"/>
              </a:rPr>
              <a:t>FINANCIAMIENTO EN CUC PARA PROYECTOS DE INVESTIGACIÓN DE FUENTES       NACIONALES Y EXTRANJERAS. </a:t>
            </a:r>
            <a:endParaRPr kumimoji="0" lang="es-ES" sz="3200" b="1" i="0" u="none" strike="noStrike" cap="none" normalizeH="0" baseline="0" dirty="0" smtClean="0">
              <a:ln>
                <a:noFill/>
              </a:ln>
              <a:solidFill>
                <a:srgbClr val="FF0000"/>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0463" algn="l"/>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3615181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400110"/>
          </a:xfrm>
          <a:prstGeom prst="rect">
            <a:avLst/>
          </a:prstGeom>
          <a:solidFill>
            <a:srgbClr val="FFFFCC"/>
          </a:solidFill>
          <a:ln w="28575">
            <a:solidFill>
              <a:schemeClr val="tx1"/>
            </a:solidFill>
          </a:ln>
        </p:spPr>
        <p:txBody>
          <a:bodyPr wrap="square">
            <a:spAutoFit/>
          </a:bodyPr>
          <a:lstStyle/>
          <a:p>
            <a:r>
              <a:rPr lang="es-ES" sz="2000" b="1" dirty="0" smtClean="0">
                <a:latin typeface="Arial" pitchFamily="34" charset="0"/>
                <a:cs typeface="Arial" pitchFamily="34" charset="0"/>
              </a:rPr>
              <a:t>OTROS PROYECTOS EN QUE PARTICIPAN INTEGRANTES DEL CeeS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78808607"/>
              </p:ext>
            </p:extLst>
          </p:nvPr>
        </p:nvGraphicFramePr>
        <p:xfrm>
          <a:off x="251520" y="1901160"/>
          <a:ext cx="8640959" cy="3688080"/>
        </p:xfrm>
        <a:graphic>
          <a:graphicData uri="http://schemas.openxmlformats.org/drawingml/2006/table">
            <a:tbl>
              <a:tblPr firstRow="1" bandRow="1">
                <a:tableStyleId>{5940675A-B579-460E-94D1-54222C63F5DA}</a:tableStyleId>
              </a:tblPr>
              <a:tblGrid>
                <a:gridCol w="8640959"/>
              </a:tblGrid>
              <a:tr h="370840">
                <a:tc>
                  <a:txBody>
                    <a:bodyPr/>
                    <a:lstStyle/>
                    <a:p>
                      <a:pPr algn="just"/>
                      <a:endParaRPr lang="es-ES" sz="1000" b="1" kern="1200" dirty="0" smtClean="0">
                        <a:effectLst/>
                        <a:latin typeface="Arial" pitchFamily="34" charset="0"/>
                        <a:cs typeface="Arial" pitchFamily="34" charset="0"/>
                      </a:endParaRPr>
                    </a:p>
                    <a:p>
                      <a:pPr algn="just"/>
                      <a:r>
                        <a:rPr lang="es-ES" sz="2000" b="1" kern="1200" dirty="0" smtClean="0">
                          <a:effectLst/>
                          <a:latin typeface="Arial" pitchFamily="34" charset="0"/>
                          <a:cs typeface="Arial" pitchFamily="34" charset="0"/>
                        </a:rPr>
                        <a:t>Dinámica del empleo de la Telemedicina en la formación de los estudiantes de Estomatología” (Universidad de Ciencias Médicas)</a:t>
                      </a:r>
                    </a:p>
                    <a:p>
                      <a:pPr algn="just"/>
                      <a:endParaRPr lang="es-ES" sz="1000" b="1" dirty="0">
                        <a:latin typeface="Arial" pitchFamily="34" charset="0"/>
                        <a:cs typeface="Arial" pitchFamily="34" charset="0"/>
                      </a:endParaRPr>
                    </a:p>
                  </a:txBody>
                  <a:tcPr/>
                </a:tc>
              </a:tr>
              <a:tr h="502920">
                <a:tc>
                  <a:txBody>
                    <a:bodyPr/>
                    <a:lstStyle/>
                    <a:p>
                      <a:pPr algn="just"/>
                      <a:endParaRPr lang="es-ES" sz="1000" b="1" kern="1200" dirty="0" smtClean="0">
                        <a:solidFill>
                          <a:schemeClr val="dk1"/>
                        </a:solidFill>
                        <a:effectLst/>
                        <a:latin typeface="Arial" pitchFamily="34" charset="0"/>
                        <a:ea typeface="+mn-ea"/>
                        <a:cs typeface="Arial" pitchFamily="34" charset="0"/>
                      </a:endParaRPr>
                    </a:p>
                    <a:p>
                      <a:pPr algn="just"/>
                      <a:r>
                        <a:rPr lang="es-ES" sz="2000" b="1" kern="1200" dirty="0" smtClean="0">
                          <a:solidFill>
                            <a:schemeClr val="dk1"/>
                          </a:solidFill>
                          <a:effectLst/>
                          <a:latin typeface="Arial" pitchFamily="34" charset="0"/>
                          <a:ea typeface="+mn-ea"/>
                          <a:cs typeface="Arial" pitchFamily="34" charset="0"/>
                        </a:rPr>
                        <a:t>Estrategia  para la  Gestión de Conocimientos en la Educación Médica Superior sustentada en la Universidad Virtual de Salud”. (Universidad de Ciencias Médicas)</a:t>
                      </a:r>
                    </a:p>
                    <a:p>
                      <a:pPr algn="just"/>
                      <a:endParaRPr lang="es-ES" sz="1000" b="1" kern="1200" dirty="0" smtClean="0">
                        <a:solidFill>
                          <a:schemeClr val="dk1"/>
                        </a:solidFill>
                        <a:effectLst/>
                        <a:latin typeface="Arial" pitchFamily="34" charset="0"/>
                        <a:ea typeface="+mn-ea"/>
                        <a:cs typeface="Arial" pitchFamily="34" charset="0"/>
                      </a:endParaRPr>
                    </a:p>
                  </a:txBody>
                  <a:tcPr>
                    <a:lnB w="12700" cap="flat" cmpd="sng" algn="ctr">
                      <a:solidFill>
                        <a:schemeClr val="tx1"/>
                      </a:solidFill>
                      <a:prstDash val="solid"/>
                      <a:round/>
                      <a:headEnd type="none" w="med" len="med"/>
                      <a:tailEnd type="none" w="med" len="med"/>
                    </a:lnB>
                  </a:tcPr>
                </a:tc>
              </a:tr>
              <a:tr h="502920">
                <a:tc>
                  <a:txBody>
                    <a:bodyPr/>
                    <a:lstStyle/>
                    <a:p>
                      <a:pPr algn="just"/>
                      <a:endParaRPr lang="es-MX" sz="1000" b="1" kern="1200" dirty="0" smtClean="0">
                        <a:solidFill>
                          <a:schemeClr val="dk1"/>
                        </a:solidFill>
                        <a:effectLst/>
                        <a:latin typeface="Arial" pitchFamily="34" charset="0"/>
                        <a:ea typeface="+mn-ea"/>
                        <a:cs typeface="Arial" pitchFamily="34" charset="0"/>
                      </a:endParaRPr>
                    </a:p>
                    <a:p>
                      <a:pPr algn="just"/>
                      <a:r>
                        <a:rPr lang="es-MX" sz="2000" b="1" kern="1200" dirty="0" err="1" smtClean="0">
                          <a:solidFill>
                            <a:schemeClr val="dk1"/>
                          </a:solidFill>
                          <a:effectLst/>
                          <a:latin typeface="Arial" pitchFamily="34" charset="0"/>
                          <a:ea typeface="+mn-ea"/>
                          <a:cs typeface="Arial" pitchFamily="34" charset="0"/>
                        </a:rPr>
                        <a:t>magis</a:t>
                      </a:r>
                      <a:r>
                        <a:rPr lang="es-MX" sz="2000" b="1" kern="1200" dirty="0" smtClean="0">
                          <a:solidFill>
                            <a:schemeClr val="dk1"/>
                          </a:solidFill>
                          <a:effectLst/>
                          <a:latin typeface="Arial" pitchFamily="34" charset="0"/>
                          <a:ea typeface="+mn-ea"/>
                          <a:cs typeface="Arial" pitchFamily="34" charset="0"/>
                        </a:rPr>
                        <a:t>” (Universidad de Ciencias Médicas)</a:t>
                      </a:r>
                    </a:p>
                    <a:p>
                      <a:pPr algn="just"/>
                      <a:endParaRPr lang="es-MX" sz="1000" b="1" kern="1200" dirty="0" smtClean="0">
                        <a:solidFill>
                          <a:schemeClr val="dk1"/>
                        </a:solidFill>
                        <a:effectLst/>
                        <a:latin typeface="Arial" pitchFamily="34" charset="0"/>
                        <a:ea typeface="+mn-ea"/>
                        <a:cs typeface="Arial" pitchFamily="34" charset="0"/>
                      </a:endParaRPr>
                    </a:p>
                  </a:txBody>
                  <a:tcPr>
                    <a:lnT w="12700" cap="flat" cmpd="sng" algn="ctr">
                      <a:solidFill>
                        <a:schemeClr val="tx1"/>
                      </a:solidFill>
                      <a:prstDash val="solid"/>
                      <a:round/>
                      <a:headEnd type="none" w="med" len="med"/>
                      <a:tailEnd type="none" w="med" len="med"/>
                    </a:lnT>
                  </a:tcPr>
                </a:tc>
              </a:tr>
              <a:tr h="370840">
                <a:tc>
                  <a:txBody>
                    <a:bodyPr/>
                    <a:lstStyle/>
                    <a:p>
                      <a:pPr algn="just"/>
                      <a:endParaRPr lang="es-ES" sz="1000" b="1" kern="1200" dirty="0" smtClean="0">
                        <a:solidFill>
                          <a:schemeClr val="tx1"/>
                        </a:solidFill>
                        <a:effectLst/>
                        <a:latin typeface="Arial" pitchFamily="34" charset="0"/>
                        <a:ea typeface="+mn-ea"/>
                        <a:cs typeface="Arial" pitchFamily="34" charset="0"/>
                      </a:endParaRPr>
                    </a:p>
                    <a:p>
                      <a:pPr algn="just"/>
                      <a:r>
                        <a:rPr lang="es-ES" sz="1800" b="1" kern="1200" dirty="0" smtClean="0">
                          <a:solidFill>
                            <a:schemeClr val="tx1"/>
                          </a:solidFill>
                          <a:effectLst/>
                          <a:latin typeface="Arial" pitchFamily="34" charset="0"/>
                          <a:ea typeface="+mn-ea"/>
                          <a:cs typeface="Arial" pitchFamily="34" charset="0"/>
                        </a:rPr>
                        <a:t>“Imágenes Morfológicas en </a:t>
                      </a:r>
                      <a:r>
                        <a:rPr lang="es-ES" sz="1800" b="1" kern="1200" dirty="0" err="1" smtClean="0">
                          <a:solidFill>
                            <a:schemeClr val="tx1"/>
                          </a:solidFill>
                          <a:effectLst/>
                          <a:latin typeface="Arial" pitchFamily="34" charset="0"/>
                          <a:ea typeface="+mn-ea"/>
                          <a:cs typeface="Arial" pitchFamily="34" charset="0"/>
                        </a:rPr>
                        <a:t>3D</a:t>
                      </a:r>
                      <a:r>
                        <a:rPr lang="es-ES" sz="1800" b="1" kern="1200" dirty="0" smtClean="0">
                          <a:solidFill>
                            <a:schemeClr val="tx1"/>
                          </a:solidFill>
                          <a:effectLst/>
                          <a:latin typeface="Arial" pitchFamily="34" charset="0"/>
                          <a:ea typeface="+mn-ea"/>
                          <a:cs typeface="Arial" pitchFamily="34" charset="0"/>
                        </a:rPr>
                        <a:t>” (Universidad de Ciencias Médicas)</a:t>
                      </a:r>
                    </a:p>
                    <a:p>
                      <a:pPr algn="just"/>
                      <a:endParaRPr lang="es-ES" sz="1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6819175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68498" y="1295982"/>
            <a:ext cx="7923981" cy="5632311"/>
          </a:xfrm>
          <a:prstGeom prst="rect">
            <a:avLst/>
          </a:prstGeom>
        </p:spPr>
        <p:txBody>
          <a:bodyPr wrap="square">
            <a:spAutoFit/>
          </a:bodyPr>
          <a:lstStyle/>
          <a:p>
            <a:pPr marL="514350" indent="-514350" algn="just">
              <a:lnSpc>
                <a:spcPct val="150000"/>
              </a:lnSpc>
              <a:buAutoNum type="arabicPeriod"/>
            </a:pPr>
            <a:r>
              <a:rPr lang="es-ES" b="1" dirty="0" smtClean="0">
                <a:latin typeface="Arial" pitchFamily="34" charset="0"/>
                <a:cs typeface="Arial" pitchFamily="34" charset="0"/>
              </a:rPr>
              <a:t>El </a:t>
            </a:r>
            <a:r>
              <a:rPr lang="es-ES" b="1" dirty="0">
                <a:latin typeface="Arial" pitchFamily="34" charset="0"/>
                <a:cs typeface="Arial" pitchFamily="34" charset="0"/>
              </a:rPr>
              <a:t>desarrollo e implementación en la práctica social de </a:t>
            </a:r>
            <a:r>
              <a:rPr lang="es-ES" b="1" dirty="0">
                <a:effectLst>
                  <a:outerShdw blurRad="38100" dist="38100" dir="2700000" algn="tl">
                    <a:srgbClr val="000000">
                      <a:alpha val="43137"/>
                    </a:srgbClr>
                  </a:outerShdw>
                </a:effectLst>
                <a:latin typeface="Arial" pitchFamily="34" charset="0"/>
                <a:cs typeface="Arial" pitchFamily="34" charset="0"/>
              </a:rPr>
              <a:t>investigaciones</a:t>
            </a:r>
            <a:r>
              <a:rPr lang="es-ES" b="1" dirty="0">
                <a:latin typeface="Arial" pitchFamily="34" charset="0"/>
                <a:cs typeface="Arial" pitchFamily="34" charset="0"/>
              </a:rPr>
              <a:t> en la Educación Superior y la Gestión </a:t>
            </a:r>
            <a:r>
              <a:rPr lang="es-ES" b="1" dirty="0" smtClean="0">
                <a:latin typeface="Arial" pitchFamily="34" charset="0"/>
                <a:cs typeface="Arial" pitchFamily="34" charset="0"/>
              </a:rPr>
              <a:t>formativo-cultural.</a:t>
            </a:r>
          </a:p>
          <a:p>
            <a:pPr marL="514350" indent="-514350" algn="just">
              <a:lnSpc>
                <a:spcPct val="150000"/>
              </a:lnSpc>
              <a:buAutoNum type="arabicPeriod"/>
            </a:pPr>
            <a:endParaRPr lang="es-ES" b="1" dirty="0" smtClean="0">
              <a:latin typeface="Arial" pitchFamily="34" charset="0"/>
              <a:cs typeface="Arial" pitchFamily="34" charset="0"/>
            </a:endParaRPr>
          </a:p>
          <a:p>
            <a:pPr marL="457200" indent="-457200" algn="just">
              <a:lnSpc>
                <a:spcPct val="150000"/>
              </a:lnSpc>
              <a:buAutoNum type="arabicPeriod"/>
            </a:pPr>
            <a:r>
              <a:rPr lang="es-ES" b="1" dirty="0">
                <a:latin typeface="Arial" pitchFamily="34" charset="0"/>
                <a:cs typeface="Arial" pitchFamily="34" charset="0"/>
              </a:rPr>
              <a:t>Establecimiento de un sistema coherente de </a:t>
            </a:r>
            <a:r>
              <a:rPr lang="es-ES" b="1" dirty="0">
                <a:effectLst>
                  <a:outerShdw blurRad="38100" dist="38100" dir="2700000" algn="tl">
                    <a:srgbClr val="000000">
                      <a:alpha val="43137"/>
                    </a:srgbClr>
                  </a:outerShdw>
                </a:effectLst>
                <a:latin typeface="Arial" pitchFamily="34" charset="0"/>
                <a:cs typeface="Arial" pitchFamily="34" charset="0"/>
              </a:rPr>
              <a:t>formación de </a:t>
            </a:r>
            <a:r>
              <a:rPr lang="es-ES" b="1" dirty="0" smtClean="0">
                <a:effectLst>
                  <a:outerShdw blurRad="38100" dist="38100" dir="2700000" algn="tl">
                    <a:srgbClr val="000000">
                      <a:alpha val="43137"/>
                    </a:srgbClr>
                  </a:outerShdw>
                </a:effectLst>
                <a:latin typeface="Arial" pitchFamily="34" charset="0"/>
                <a:cs typeface="Arial" pitchFamily="34" charset="0"/>
              </a:rPr>
              <a:t>post-grado</a:t>
            </a:r>
            <a:r>
              <a:rPr lang="es-ES" b="1" dirty="0" smtClean="0">
                <a:latin typeface="Arial" pitchFamily="34" charset="0"/>
                <a:cs typeface="Arial" pitchFamily="34" charset="0"/>
              </a:rPr>
              <a:t>.</a:t>
            </a:r>
          </a:p>
          <a:p>
            <a:pPr marL="457200" indent="-457200" algn="just">
              <a:lnSpc>
                <a:spcPct val="150000"/>
              </a:lnSpc>
              <a:buFont typeface="+mj-lt"/>
              <a:buAutoNum type="arabicPeriod"/>
            </a:pPr>
            <a:endParaRPr lang="es-ES" b="1" dirty="0" smtClean="0">
              <a:latin typeface="Arial" pitchFamily="34" charset="0"/>
              <a:cs typeface="Arial" pitchFamily="34" charset="0"/>
            </a:endParaRPr>
          </a:p>
          <a:p>
            <a:pPr marL="457200" indent="-457200" algn="just">
              <a:lnSpc>
                <a:spcPct val="150000"/>
              </a:lnSpc>
              <a:buAutoNum type="arabicPeriod"/>
            </a:pPr>
            <a:r>
              <a:rPr lang="es-ES" b="1" dirty="0">
                <a:latin typeface="Arial" pitchFamily="34" charset="0"/>
                <a:cs typeface="Arial" pitchFamily="34" charset="0"/>
              </a:rPr>
              <a:t>Desempeñarse como </a:t>
            </a:r>
            <a:r>
              <a:rPr lang="es-ES" b="1" dirty="0">
                <a:effectLst>
                  <a:outerShdw blurRad="38100" dist="38100" dir="2700000" algn="tl">
                    <a:srgbClr val="000000">
                      <a:alpha val="43137"/>
                    </a:srgbClr>
                  </a:outerShdw>
                </a:effectLst>
                <a:latin typeface="Arial" pitchFamily="34" charset="0"/>
                <a:cs typeface="Arial" pitchFamily="34" charset="0"/>
              </a:rPr>
              <a:t>centro de referencia</a:t>
            </a:r>
            <a:r>
              <a:rPr lang="es-ES" b="1" dirty="0">
                <a:latin typeface="Arial" pitchFamily="34" charset="0"/>
                <a:cs typeface="Arial" pitchFamily="34" charset="0"/>
              </a:rPr>
              <a:t>, asesoría, y consultorías a profesionales e </a:t>
            </a:r>
            <a:r>
              <a:rPr lang="es-ES" b="1" dirty="0" smtClean="0">
                <a:latin typeface="Arial" pitchFamily="34" charset="0"/>
                <a:cs typeface="Arial" pitchFamily="34" charset="0"/>
              </a:rPr>
              <a:t>instituciones.</a:t>
            </a:r>
            <a:endParaRPr lang="es-ES" b="1" dirty="0">
              <a:latin typeface="Arial" pitchFamily="34" charset="0"/>
              <a:cs typeface="Arial" pitchFamily="34" charset="0"/>
            </a:endParaRPr>
          </a:p>
        </p:txBody>
      </p:sp>
      <p:grpSp>
        <p:nvGrpSpPr>
          <p:cNvPr id="4" name="3 Grupo"/>
          <p:cNvGrpSpPr/>
          <p:nvPr/>
        </p:nvGrpSpPr>
        <p:grpSpPr>
          <a:xfrm>
            <a:off x="165962" y="-169622"/>
            <a:ext cx="8726518" cy="5449757"/>
            <a:chOff x="467544" y="188640"/>
            <a:chExt cx="12826543" cy="5449757"/>
          </a:xfrm>
        </p:grpSpPr>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0"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14" name="13 Rectángulo"/>
          <p:cNvSpPr/>
          <p:nvPr/>
        </p:nvSpPr>
        <p:spPr>
          <a:xfrm>
            <a:off x="2866135" y="510203"/>
            <a:ext cx="3392275" cy="707886"/>
          </a:xfrm>
          <a:prstGeom prst="rect">
            <a:avLst/>
          </a:prstGeom>
        </p:spPr>
        <p:txBody>
          <a:bodyPr wrap="none">
            <a:spAutoFit/>
          </a:bodyPr>
          <a:lstStyle/>
          <a:p>
            <a:pPr>
              <a:spcBef>
                <a:spcPct val="50000"/>
              </a:spcBef>
            </a:pPr>
            <a:r>
              <a:rPr lang="es-ES" sz="4000" b="1" dirty="0">
                <a:solidFill>
                  <a:srgbClr val="FF0000"/>
                </a:solidFill>
                <a:latin typeface="Georgia" pitchFamily="18" charset="0"/>
              </a:rPr>
              <a:t>OBJETIVOS</a:t>
            </a:r>
            <a:endParaRPr lang="es-ES" sz="4000" b="1" dirty="0">
              <a:solidFill>
                <a:srgbClr val="FF0000"/>
              </a:solidFill>
              <a:latin typeface="Georgia" pitchFamily="18" charset="0"/>
              <a:ea typeface="Times New Roman" pitchFamily="18" charset="0"/>
              <a:cs typeface="Arial"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2717" y="3068960"/>
            <a:ext cx="8640960" cy="1200329"/>
          </a:xfrm>
          <a:prstGeom prst="rect">
            <a:avLst/>
          </a:prstGeom>
          <a:solidFill>
            <a:schemeClr val="accent5">
              <a:lumMod val="20000"/>
              <a:lumOff val="80000"/>
            </a:schemeClr>
          </a:solidFill>
          <a:ln>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ES" sz="1800" dirty="0" smtClean="0">
                <a:solidFill>
                  <a:schemeClr val="tx1"/>
                </a:solidFill>
                <a:latin typeface="Arial" pitchFamily="34" charset="0"/>
                <a:cs typeface="Arial" pitchFamily="34" charset="0"/>
              </a:rPr>
              <a:t>L-1. </a:t>
            </a:r>
            <a:r>
              <a:rPr lang="es-ES" sz="1800" b="1" dirty="0" smtClean="0">
                <a:solidFill>
                  <a:schemeClr val="tx1"/>
                </a:solidFill>
                <a:latin typeface="Arial" pitchFamily="34" charset="0"/>
                <a:cs typeface="Arial" pitchFamily="34" charset="0"/>
              </a:rPr>
              <a:t>La </a:t>
            </a:r>
            <a:r>
              <a:rPr lang="es-ES" sz="1800" b="1" dirty="0">
                <a:solidFill>
                  <a:schemeClr val="tx1"/>
                </a:solidFill>
                <a:latin typeface="Arial" pitchFamily="34" charset="0"/>
                <a:cs typeface="Arial" pitchFamily="34" charset="0"/>
              </a:rPr>
              <a:t>asesoría tecnológica y metodológica a representantes de las diferentes </a:t>
            </a:r>
            <a:r>
              <a:rPr lang="es-ES" sz="1800" b="1" dirty="0" smtClean="0">
                <a:solidFill>
                  <a:schemeClr val="tx1"/>
                </a:solidFill>
                <a:latin typeface="Arial" pitchFamily="34" charset="0"/>
                <a:cs typeface="Arial" pitchFamily="34" charset="0"/>
              </a:rPr>
              <a:t>carreras formando </a:t>
            </a:r>
            <a:r>
              <a:rPr lang="es-ES" sz="1800" b="1" dirty="0">
                <a:solidFill>
                  <a:schemeClr val="tx1"/>
                </a:solidFill>
                <a:latin typeface="Arial" pitchFamily="34" charset="0"/>
                <a:cs typeface="Arial" pitchFamily="34" charset="0"/>
              </a:rPr>
              <a:t>gestores en materia de Tecnología Educativa</a:t>
            </a:r>
            <a:r>
              <a:rPr lang="es-ES" sz="1800" b="1" dirty="0" smtClean="0">
                <a:solidFill>
                  <a:schemeClr val="tx1"/>
                </a:solidFill>
                <a:latin typeface="Arial" pitchFamily="34" charset="0"/>
                <a:cs typeface="Arial" pitchFamily="34" charset="0"/>
              </a:rPr>
              <a:t>.</a:t>
            </a:r>
          </a:p>
          <a:p>
            <a:pPr algn="just"/>
            <a:r>
              <a:rPr lang="es-ES" sz="1800" b="1" dirty="0" smtClean="0">
                <a:solidFill>
                  <a:schemeClr val="tx1"/>
                </a:solidFill>
                <a:latin typeface="Arial" pitchFamily="34" charset="0"/>
                <a:cs typeface="Arial" pitchFamily="34" charset="0"/>
              </a:rPr>
              <a:t> </a:t>
            </a:r>
            <a:r>
              <a:rPr lang="es-ES" sz="1800" b="1" dirty="0">
                <a:solidFill>
                  <a:schemeClr val="tx1"/>
                </a:solidFill>
                <a:latin typeface="Arial" pitchFamily="34" charset="0"/>
                <a:cs typeface="Arial" pitchFamily="34" charset="0"/>
              </a:rPr>
              <a:t>La elaboración del Gestor universitario del Sistema integrado de Medios </a:t>
            </a:r>
            <a:r>
              <a:rPr lang="es-ES" sz="1800" b="1" dirty="0" smtClean="0">
                <a:solidFill>
                  <a:schemeClr val="tx1"/>
                </a:solidFill>
                <a:latin typeface="Arial" pitchFamily="34" charset="0"/>
                <a:cs typeface="Arial" pitchFamily="34" charset="0"/>
              </a:rPr>
              <a:t>Didácticos.</a:t>
            </a:r>
            <a:endParaRPr lang="es-ES" sz="1800" b="1" dirty="0">
              <a:solidFill>
                <a:schemeClr val="tx1"/>
              </a:solidFill>
            </a:endParaRPr>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1877437"/>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9. Lograr  impacto de la educación superior en el desarrollo local económico – social, en los  municipios, garantizando niveles superiores de liderazgo de los Consejos de Administración Municipales.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41805497"/>
              </p:ext>
            </p:extLst>
          </p:nvPr>
        </p:nvGraphicFramePr>
        <p:xfrm>
          <a:off x="179513" y="4293096"/>
          <a:ext cx="8640959" cy="2225040"/>
        </p:xfrm>
        <a:graphic>
          <a:graphicData uri="http://schemas.openxmlformats.org/drawingml/2006/table">
            <a:tbl>
              <a:tblPr firstRow="1" bandRow="1">
                <a:tableStyleId>{5940675A-B579-460E-94D1-54222C63F5DA}</a:tableStyleId>
              </a:tblPr>
              <a:tblGrid>
                <a:gridCol w="8640959"/>
              </a:tblGrid>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800" b="1" kern="1200" dirty="0" smtClean="0">
                          <a:solidFill>
                            <a:schemeClr val="tx1"/>
                          </a:solidFill>
                          <a:effectLst/>
                          <a:latin typeface="Arial" pitchFamily="34" charset="0"/>
                          <a:ea typeface="+mn-ea"/>
                          <a:cs typeface="Arial" pitchFamily="34" charset="0"/>
                        </a:rPr>
                        <a:t>L-2. El proyecto acerca de la calidad e impacto de los graduados en los municipios se revierte en la visibilidad de las transformaciones en el territorio. Se desarrolla un sistema de indicadores propios para evaluar el impacto de los cambios que se realizan a nivel local.</a:t>
                      </a:r>
                    </a:p>
                  </a:txBody>
                  <a:tcPr/>
                </a:tc>
              </a:tr>
              <a:tr h="370840">
                <a:tc>
                  <a:txBody>
                    <a:bodyPr/>
                    <a:lstStyle/>
                    <a:p>
                      <a:pPr algn="just"/>
                      <a:r>
                        <a:rPr lang="es-ES" sz="1800" b="1" kern="1200" dirty="0" smtClean="0">
                          <a:solidFill>
                            <a:schemeClr val="tx1"/>
                          </a:solidFill>
                          <a:effectLst/>
                          <a:latin typeface="Arial" pitchFamily="34" charset="0"/>
                          <a:ea typeface="+mn-ea"/>
                          <a:cs typeface="Arial" pitchFamily="34" charset="0"/>
                        </a:rPr>
                        <a:t>L-2. Las tesis de maestrías del programa en Red que se han defendido y defienden en el CeeS</a:t>
                      </a:r>
                      <a:r>
                        <a:rPr lang="es-ES" sz="1800" kern="1200" dirty="0" smtClean="0">
                          <a:solidFill>
                            <a:schemeClr val="tx1"/>
                          </a:solidFill>
                          <a:effectLst/>
                          <a:latin typeface="Arial" pitchFamily="34" charset="0"/>
                          <a:ea typeface="+mn-ea"/>
                          <a:cs typeface="Arial" pitchFamily="34" charset="0"/>
                        </a:rPr>
                        <a:t>.</a:t>
                      </a:r>
                      <a:endParaRPr lang="es-MX" sz="2000" kern="1200" dirty="0" smtClean="0">
                        <a:solidFill>
                          <a:schemeClr val="dk1"/>
                        </a:solidFill>
                        <a:effectLst/>
                        <a:latin typeface="Arial" pitchFamily="34" charset="0"/>
                        <a:ea typeface="+mn-ea"/>
                        <a:cs typeface="Arial" pitchFamily="34" charset="0"/>
                      </a:endParaRPr>
                    </a:p>
                  </a:txBody>
                  <a:tcPr/>
                </a:tc>
              </a:tr>
              <a:tr h="370840">
                <a:tc>
                  <a:txBody>
                    <a:bodyPr/>
                    <a:lstStyle/>
                    <a:p>
                      <a:r>
                        <a:rPr lang="es-ES" sz="1800" b="1" dirty="0" smtClean="0">
                          <a:latin typeface="Arial" pitchFamily="34" charset="0"/>
                          <a:cs typeface="Arial" pitchFamily="34" charset="0"/>
                        </a:rPr>
                        <a:t>L-3.</a:t>
                      </a:r>
                      <a:r>
                        <a:rPr lang="es-ES" sz="1800" b="1" baseline="0" dirty="0" smtClean="0">
                          <a:latin typeface="Arial" pitchFamily="34" charset="0"/>
                          <a:cs typeface="Arial" pitchFamily="34" charset="0"/>
                        </a:rPr>
                        <a:t> </a:t>
                      </a:r>
                      <a:r>
                        <a:rPr lang="es-ES" sz="1800" b="1" dirty="0" smtClean="0">
                          <a:latin typeface="Arial" pitchFamily="34" charset="0"/>
                          <a:cs typeface="Arial" pitchFamily="34" charset="0"/>
                        </a:rPr>
                        <a:t>Las Tesis de doctorado defendidas y aplicadas</a:t>
                      </a:r>
                      <a:r>
                        <a:rPr lang="es-ES" sz="1800" b="1" baseline="0" dirty="0" smtClean="0">
                          <a:latin typeface="Arial" pitchFamily="34" charset="0"/>
                          <a:cs typeface="Arial" pitchFamily="34" charset="0"/>
                        </a:rPr>
                        <a:t> en el contexto social</a:t>
                      </a:r>
                      <a:r>
                        <a:rPr lang="es-ES" sz="2000" baseline="0" dirty="0" smtClean="0">
                          <a:latin typeface="Arial" pitchFamily="34" charset="0"/>
                          <a:cs typeface="Arial" pitchFamily="34" charset="0"/>
                        </a:rPr>
                        <a:t>.</a:t>
                      </a:r>
                      <a:endParaRPr lang="es-ES"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1102825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0"/>
                            </p:stCondLst>
                            <p:childTnLst>
                              <p:par>
                                <p:cTn id="13" presetID="22"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484784"/>
            <a:ext cx="8496944" cy="5078313"/>
          </a:xfrm>
          <a:prstGeom prst="rect">
            <a:avLst/>
          </a:prstGeom>
        </p:spPr>
        <p:txBody>
          <a:bodyPr wrap="square">
            <a:spAutoFit/>
          </a:bodyPr>
          <a:lstStyle/>
          <a:p>
            <a:pPr algn="just">
              <a:lnSpc>
                <a:spcPct val="150000"/>
              </a:lnSpc>
            </a:pPr>
            <a:r>
              <a:rPr lang="es-ES" dirty="0">
                <a:latin typeface="Arial" pitchFamily="34" charset="0"/>
                <a:cs typeface="Arial" pitchFamily="34" charset="0"/>
              </a:rPr>
              <a:t>1</a:t>
            </a:r>
            <a:r>
              <a:rPr lang="es-ES" dirty="0" smtClean="0">
                <a:latin typeface="Arial" pitchFamily="34" charset="0"/>
                <a:cs typeface="Arial" pitchFamily="34" charset="0"/>
              </a:rPr>
              <a:t>. El </a:t>
            </a:r>
            <a:r>
              <a:rPr lang="es-ES" dirty="0">
                <a:latin typeface="Arial" pitchFamily="34" charset="0"/>
                <a:cs typeface="Arial" pitchFamily="34" charset="0"/>
              </a:rPr>
              <a:t>centro contribuye </a:t>
            </a:r>
            <a:r>
              <a:rPr lang="es-ES" dirty="0" smtClean="0">
                <a:latin typeface="Arial" pitchFamily="34" charset="0"/>
                <a:cs typeface="Arial" pitchFamily="34" charset="0"/>
              </a:rPr>
              <a:t>a </a:t>
            </a:r>
            <a:r>
              <a:rPr lang="es-ES" dirty="0">
                <a:latin typeface="Arial" pitchFamily="34" charset="0"/>
                <a:cs typeface="Arial" pitchFamily="34" charset="0"/>
              </a:rPr>
              <a:t>la </a:t>
            </a:r>
            <a:r>
              <a:rPr lang="es-ES" b="1" dirty="0">
                <a:latin typeface="Arial" pitchFamily="34" charset="0"/>
                <a:cs typeface="Arial" pitchFamily="34" charset="0"/>
              </a:rPr>
              <a:t>profundización y  sistematización </a:t>
            </a:r>
            <a:r>
              <a:rPr lang="es-ES" dirty="0">
                <a:latin typeface="Arial" pitchFamily="34" charset="0"/>
                <a:cs typeface="Arial" pitchFamily="34" charset="0"/>
              </a:rPr>
              <a:t>de los conocimientos en torno </a:t>
            </a:r>
            <a:r>
              <a:rPr lang="es-ES" dirty="0" smtClean="0">
                <a:latin typeface="Arial" pitchFamily="34" charset="0"/>
                <a:cs typeface="Arial" pitchFamily="34" charset="0"/>
              </a:rPr>
              <a:t>al perfeccionamiento </a:t>
            </a:r>
            <a:r>
              <a:rPr lang="es-ES" dirty="0">
                <a:latin typeface="Arial" pitchFamily="34" charset="0"/>
                <a:cs typeface="Arial" pitchFamily="34" charset="0"/>
              </a:rPr>
              <a:t>de la Educación Superior desde una posición </a:t>
            </a:r>
            <a:r>
              <a:rPr lang="es-ES" b="1" dirty="0">
                <a:latin typeface="Arial" pitchFamily="34" charset="0"/>
                <a:cs typeface="Arial" pitchFamily="34" charset="0"/>
              </a:rPr>
              <a:t>filosófico pedagógica</a:t>
            </a:r>
            <a:r>
              <a:rPr lang="es-ES" dirty="0">
                <a:latin typeface="Arial" pitchFamily="34" charset="0"/>
                <a:cs typeface="Arial" pitchFamily="34" charset="0"/>
              </a:rPr>
              <a:t>. Imprimiéndole no solo mayor relieve y profundidad a las investigaciones de esta naturaleza, sino devolviéndole a la propia Educación Superior visiones </a:t>
            </a:r>
            <a:r>
              <a:rPr lang="es-ES" b="1" dirty="0">
                <a:latin typeface="Arial" pitchFamily="34" charset="0"/>
                <a:cs typeface="Arial" pitchFamily="34" charset="0"/>
              </a:rPr>
              <a:t>más coherentes, flexibles, y totalizadoras </a:t>
            </a:r>
            <a:r>
              <a:rPr lang="es-ES" dirty="0">
                <a:latin typeface="Arial" pitchFamily="34" charset="0"/>
                <a:cs typeface="Arial" pitchFamily="34" charset="0"/>
              </a:rPr>
              <a:t>que permitan una mejor práctica investigativa y </a:t>
            </a:r>
            <a:r>
              <a:rPr lang="es-ES" dirty="0" smtClean="0">
                <a:latin typeface="Arial" pitchFamily="34" charset="0"/>
                <a:cs typeface="Arial" pitchFamily="34" charset="0"/>
              </a:rPr>
              <a:t>pedagógicas. </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p>
        </p:txBody>
      </p:sp>
      <p:sp>
        <p:nvSpPr>
          <p:cNvPr id="6"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35108367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484784"/>
            <a:ext cx="8496944" cy="4524315"/>
          </a:xfrm>
          <a:prstGeom prst="rect">
            <a:avLst/>
          </a:prstGeom>
        </p:spPr>
        <p:txBody>
          <a:bodyPr wrap="square">
            <a:spAutoFit/>
          </a:bodyPr>
          <a:lstStyle/>
          <a:p>
            <a:pPr algn="just">
              <a:lnSpc>
                <a:spcPct val="150000"/>
              </a:lnSpc>
            </a:pPr>
            <a:r>
              <a:rPr lang="es-ES" dirty="0" smtClean="0">
                <a:latin typeface="Arial" pitchFamily="34" charset="0"/>
                <a:cs typeface="Arial" pitchFamily="34" charset="0"/>
              </a:rPr>
              <a:t>2. El </a:t>
            </a:r>
            <a:r>
              <a:rPr lang="es-ES" dirty="0">
                <a:latin typeface="Arial" pitchFamily="34" charset="0"/>
                <a:cs typeface="Arial" pitchFamily="34" charset="0"/>
              </a:rPr>
              <a:t>CeeS, logró reconocimiento internacional de su labor, a través de la </a:t>
            </a:r>
            <a:r>
              <a:rPr lang="es-ES" b="1" dirty="0">
                <a:latin typeface="Arial" pitchFamily="34" charset="0"/>
                <a:cs typeface="Arial" pitchFamily="34" charset="0"/>
              </a:rPr>
              <a:t>Mención Honorífica “Libertador  “Simón Bolívar”,  </a:t>
            </a:r>
            <a:r>
              <a:rPr lang="es-ES" dirty="0">
                <a:latin typeface="Arial" pitchFamily="34" charset="0"/>
                <a:cs typeface="Arial" pitchFamily="34" charset="0"/>
              </a:rPr>
              <a:t>otorgada a uno de sus líderes científicos, el Dr. </a:t>
            </a:r>
            <a:r>
              <a:rPr lang="es-ES" dirty="0" smtClean="0">
                <a:latin typeface="Arial" pitchFamily="34" charset="0"/>
                <a:cs typeface="Arial" pitchFamily="34" charset="0"/>
              </a:rPr>
              <a:t>Cs. </a:t>
            </a:r>
            <a:r>
              <a:rPr lang="es-ES" dirty="0">
                <a:latin typeface="Arial" pitchFamily="34" charset="0"/>
                <a:cs typeface="Arial" pitchFamily="34" charset="0"/>
              </a:rPr>
              <a:t>Homero Calixto Fuentes. Constituyendo esta  la máxima distinción, de La Universidad Estatal de Bolívar, de Ecuador, por la labor destacada y relevante de dicho investigador en el área de la cultura, la investigación, la docencia, la gestión y vinculación con la comunidad.</a:t>
            </a:r>
          </a:p>
        </p:txBody>
      </p:sp>
      <p:sp>
        <p:nvSpPr>
          <p:cNvPr id="5"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6"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19340649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793842"/>
          </a:xfrm>
          <a:prstGeom prst="rect">
            <a:avLst/>
          </a:prstGeom>
        </p:spPr>
        <p:txBody>
          <a:bodyPr wrap="square">
            <a:spAutoFit/>
          </a:bodyPr>
          <a:lstStyle/>
          <a:p>
            <a:pPr algn="just">
              <a:lnSpc>
                <a:spcPct val="150000"/>
              </a:lnSpc>
            </a:pPr>
            <a:r>
              <a:rPr lang="es-ES" dirty="0">
                <a:latin typeface="Arial" pitchFamily="34" charset="0"/>
                <a:cs typeface="Arial" pitchFamily="34" charset="0"/>
              </a:rPr>
              <a:t>3.	El impacto científico del CEES, también se ve reflejada de manera especial a través del Impacto al Proceso de Obtención de Grados científicos: donde esta puede ser calificada de alta contribución a la formación de doctores tanto en el país, como en el exterior. </a:t>
            </a:r>
          </a:p>
        </p:txBody>
      </p:sp>
      <p:sp>
        <p:nvSpPr>
          <p:cNvPr id="5"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6990509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3970318"/>
          </a:xfrm>
          <a:prstGeom prst="rect">
            <a:avLst/>
          </a:prstGeom>
        </p:spPr>
        <p:txBody>
          <a:bodyPr wrap="square">
            <a:spAutoFit/>
          </a:bodyPr>
          <a:lstStyle/>
          <a:p>
            <a:pPr algn="just">
              <a:lnSpc>
                <a:spcPct val="150000"/>
              </a:lnSpc>
            </a:pPr>
            <a:r>
              <a:rPr lang="es-ES" dirty="0">
                <a:latin typeface="Arial" pitchFamily="34" charset="0"/>
                <a:cs typeface="Arial" pitchFamily="34" charset="0"/>
              </a:rPr>
              <a:t>1.	El CeeS, logra impactar en el proceso docente educativo en la Universidad: tanto en postgrado como en pregrado al tener como centro de nuestra área el perfeccionamiento de la Educación superior, al ofrecer instrumentos y producir modificaciones en la dirección indicada.  Así como al aplicar y generalizar sus resultados de </a:t>
            </a:r>
            <a:r>
              <a:rPr lang="es-ES" dirty="0" smtClean="0">
                <a:latin typeface="Arial" pitchFamily="34" charset="0"/>
                <a:cs typeface="Arial" pitchFamily="34" charset="0"/>
              </a:rPr>
              <a:t>investigación.</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6490819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IMPACTOS DEL </a:t>
            </a:r>
            <a:r>
              <a:rPr lang="es-ES" sz="3200" dirty="0" err="1">
                <a:solidFill>
                  <a:srgbClr val="FF0000"/>
                </a:solidFill>
                <a:latin typeface="Impact" pitchFamily="34" charset="0"/>
              </a:rPr>
              <a:t>CeeS</a:t>
            </a:r>
            <a:r>
              <a:rPr lang="es-ES" sz="3200" dirty="0">
                <a:solidFill>
                  <a:srgbClr val="FF0000"/>
                </a:solidFill>
                <a:latin typeface="Impact" pitchFamily="34" charset="0"/>
              </a:rPr>
              <a:t>  2013</a:t>
            </a:r>
            <a:endParaRPr lang="es-ES" sz="3200" dirty="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369332"/>
          </a:xfrm>
          <a:prstGeom prst="rect">
            <a:avLst/>
          </a:prstGeom>
        </p:spPr>
        <p:txBody>
          <a:bodyPr wrap="square">
            <a:spAutoFit/>
          </a:bodyPr>
          <a:lstStyle/>
          <a:p>
            <a:r>
              <a:rPr lang="es-ES" sz="1800" b="1" dirty="0" smtClean="0">
                <a:latin typeface="Arial" pitchFamily="34" charset="0"/>
                <a:cs typeface="Arial" pitchFamily="34" charset="0"/>
              </a:rPr>
              <a:t>DESARROLLO LOCAL </a:t>
            </a:r>
            <a:endParaRPr lang="es-ES" sz="1800" b="1" dirty="0">
              <a:latin typeface="Arial" pitchFamily="34" charset="0"/>
              <a:cs typeface="Arial" pitchFamily="34" charset="0"/>
            </a:endParaRPr>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5" y="1916832"/>
            <a:ext cx="7344816" cy="4482871"/>
          </a:xfrm>
          <a:prstGeom prst="rect">
            <a:avLst/>
          </a:prstGeom>
          <a:ln w="19050">
            <a:solidFill>
              <a:srgbClr val="FF0000"/>
            </a:solidFill>
          </a:ln>
        </p:spPr>
      </p:pic>
    </p:spTree>
    <p:extLst>
      <p:ext uri="{BB962C8B-B14F-4D97-AF65-F5344CB8AC3E}">
        <p14:creationId xmlns:p14="http://schemas.microsoft.com/office/powerpoint/2010/main" val="27828727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980728"/>
            <a:ext cx="8496944" cy="584775"/>
          </a:xfrm>
          <a:prstGeom prst="rect">
            <a:avLst/>
          </a:prstGeom>
        </p:spPr>
        <p:txBody>
          <a:bodyPr wrap="square">
            <a:spAutoFit/>
          </a:bodyPr>
          <a:lstStyle/>
          <a:p>
            <a:r>
              <a:rPr lang="es-ES" sz="1600" b="1" dirty="0" smtClean="0">
                <a:latin typeface="Arial" pitchFamily="34" charset="0"/>
                <a:cs typeface="Arial" pitchFamily="34" charset="0"/>
              </a:rPr>
              <a:t>PARTICIPACIÓN DE PROFESIONALES DE SECTORES PRIORIZADOS EN LA SUPERACIÓN PROFESIONAL DE POSGRADO EN LOS MUNICIPIOS </a:t>
            </a:r>
            <a:endParaRPr lang="es-ES" sz="1600" dirty="0">
              <a:latin typeface="Arial" pitchFamily="34" charset="0"/>
              <a:cs typeface="Arial"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72816"/>
            <a:ext cx="8208912" cy="4465900"/>
          </a:xfrm>
          <a:prstGeom prst="rect">
            <a:avLst/>
          </a:prstGeom>
          <a:ln w="28575">
            <a:solidFill>
              <a:srgbClr val="FF0000"/>
            </a:solidFill>
          </a:ln>
        </p:spPr>
      </p:pic>
      <p:grpSp>
        <p:nvGrpSpPr>
          <p:cNvPr id="8" name="7 Grupo"/>
          <p:cNvGrpSpPr/>
          <p:nvPr/>
        </p:nvGrpSpPr>
        <p:grpSpPr>
          <a:xfrm>
            <a:off x="3707904" y="2564904"/>
            <a:ext cx="2448272" cy="1296144"/>
            <a:chOff x="3707904" y="2564904"/>
            <a:chExt cx="2448272" cy="1296144"/>
          </a:xfrm>
        </p:grpSpPr>
        <p:sp>
          <p:nvSpPr>
            <p:cNvPr id="6" name="5 Elipse"/>
            <p:cNvSpPr/>
            <p:nvPr/>
          </p:nvSpPr>
          <p:spPr bwMode="auto">
            <a:xfrm>
              <a:off x="3707904" y="2564904"/>
              <a:ext cx="288032" cy="129614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7" name="6 Elipse"/>
            <p:cNvSpPr/>
            <p:nvPr/>
          </p:nvSpPr>
          <p:spPr bwMode="auto">
            <a:xfrm>
              <a:off x="5940152" y="3140968"/>
              <a:ext cx="216024" cy="648072"/>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pSp>
      <p:sp>
        <p:nvSpPr>
          <p:cNvPr id="10"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IMPACTOS DEL </a:t>
            </a:r>
            <a:r>
              <a:rPr lang="es-ES" sz="3200" dirty="0" err="1">
                <a:solidFill>
                  <a:srgbClr val="FF0000"/>
                </a:solidFill>
                <a:latin typeface="Impact" pitchFamily="34" charset="0"/>
              </a:rPr>
              <a:t>CeeS</a:t>
            </a:r>
            <a:r>
              <a:rPr lang="es-ES" sz="3200" dirty="0">
                <a:solidFill>
                  <a:srgbClr val="FF0000"/>
                </a:solidFill>
                <a:latin typeface="Impact" pitchFamily="34" charset="0"/>
              </a:rPr>
              <a:t>  2013</a:t>
            </a:r>
            <a:endParaRPr lang="es-ES" sz="3200" dirty="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71191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239844"/>
          </a:xfrm>
          <a:prstGeom prst="rect">
            <a:avLst/>
          </a:prstGeom>
        </p:spPr>
        <p:txBody>
          <a:bodyPr wrap="square">
            <a:spAutoFit/>
          </a:bodyPr>
          <a:lstStyle/>
          <a:p>
            <a:pPr algn="just">
              <a:lnSpc>
                <a:spcPct val="150000"/>
              </a:lnSpc>
            </a:pPr>
            <a:r>
              <a:rPr lang="es-ES" dirty="0">
                <a:latin typeface="Arial" pitchFamily="34" charset="0"/>
                <a:cs typeface="Arial" pitchFamily="34" charset="0"/>
              </a:rPr>
              <a:t>2.	Impacto en la calidad de la Educación superior con la  acreditación de los procesos universitarios donde participan los investigadores, y en especial a través de la acreditación de su doctorado. </a:t>
            </a: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26653150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239844"/>
          </a:xfrm>
          <a:prstGeom prst="rect">
            <a:avLst/>
          </a:prstGeom>
        </p:spPr>
        <p:txBody>
          <a:bodyPr wrap="square">
            <a:spAutoFit/>
          </a:bodyPr>
          <a:lstStyle/>
          <a:p>
            <a:pPr algn="just">
              <a:lnSpc>
                <a:spcPct val="150000"/>
              </a:lnSpc>
            </a:pPr>
            <a:r>
              <a:rPr lang="es-ES" dirty="0">
                <a:latin typeface="Arial" pitchFamily="34" charset="0"/>
                <a:cs typeface="Arial" pitchFamily="34" charset="0"/>
              </a:rPr>
              <a:t>3.	El CeeS impacta positivamente en las relaciones de colaboración al interior de la universidad, especialmente a través de su red, y al exterior de la  misma, a través de su colaboración con otras instituciones del país y del extranjero.</a:t>
            </a: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20571315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1754326"/>
          </a:xfrm>
          <a:prstGeom prst="rect">
            <a:avLst/>
          </a:prstGeom>
        </p:spPr>
        <p:txBody>
          <a:bodyPr wrap="square">
            <a:spAutoFit/>
          </a:bodyPr>
          <a:lstStyle/>
          <a:p>
            <a:pPr algn="just">
              <a:lnSpc>
                <a:spcPct val="150000"/>
              </a:lnSpc>
            </a:pPr>
            <a:r>
              <a:rPr lang="es-ES" dirty="0">
                <a:latin typeface="Arial" pitchFamily="34" charset="0"/>
                <a:cs typeface="Arial" pitchFamily="34" charset="0"/>
              </a:rPr>
              <a:t>1.	Al contribuir a la formación de doctores de países hermanos como Venezuela, Ecuador y Angola, permitiéndole a la universidad y al país captar </a:t>
            </a:r>
            <a:r>
              <a:rPr lang="es-ES" dirty="0" smtClean="0">
                <a:latin typeface="Arial" pitchFamily="34" charset="0"/>
                <a:cs typeface="Arial" pitchFamily="34" charset="0"/>
              </a:rPr>
              <a:t>divisa(80 000) 2011 - 2013.</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ECONÓMICOS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6356899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5389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TESIS FUNDAMENTALES</a:t>
            </a:r>
            <a:endParaRPr lang="es-ES" sz="3200" dirty="0" smtClean="0">
              <a:solidFill>
                <a:srgbClr val="FF0000"/>
              </a:solidFill>
              <a:latin typeface="Arial" charset="0"/>
              <a:ea typeface="Times New Roman" pitchFamily="18" charset="0"/>
              <a:cs typeface="Arial" charset="0"/>
            </a:endParaRPr>
          </a:p>
        </p:txBody>
      </p:sp>
      <p:sp>
        <p:nvSpPr>
          <p:cNvPr id="11" name="Rectangle 1"/>
          <p:cNvSpPr>
            <a:spLocks noChangeArrowheads="1"/>
          </p:cNvSpPr>
          <p:nvPr/>
        </p:nvSpPr>
        <p:spPr bwMode="auto">
          <a:xfrm>
            <a:off x="135289" y="806516"/>
            <a:ext cx="9036496" cy="5570756"/>
          </a:xfrm>
          <a:prstGeom prst="rect">
            <a:avLst/>
          </a:prstGeom>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1.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vinculación y participación en la gestión academia de la Universidad de Oriente </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En la obligatoriedad de la participación directa en el pregrado.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desarrollo del trabajo científico - metodológico y curricular, a través de los aportes de las tesis de maestrías y doctorados.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virtualización de los procesos académicos en cooperación con las facultades.</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2.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implementación rigurosa de la gestión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2000" b="1"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Estrategias para el Quinquenio 2011-2016.</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Plan de trabajo anual del </a:t>
            </a:r>
            <a:r>
              <a:rPr kumimoji="0" lang="es-ES_tradnl" sz="18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Cronograma de ejecución del </a:t>
            </a:r>
            <a:r>
              <a:rPr kumimoji="0" lang="es-ES_tradnl" sz="18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Política de institucionalización, responsabilidad individual con las tareas asignadas en el plan de trabajo.</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3.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Desarrollo de trabajo metodológico que involucre: </a:t>
            </a:r>
            <a:endParaRPr kumimoji="0" lang="es-ES" sz="2000" b="1" i="0" u="none" strike="noStrike" cap="none" normalizeH="0" baseline="0" dirty="0" smtClean="0">
              <a:ln>
                <a:noFill/>
              </a:ln>
              <a:solidFill>
                <a:schemeClr val="tx1"/>
              </a:solidFill>
              <a:effectLst/>
              <a:latin typeface="Georgia" pitchFamily="18" charset="0"/>
              <a:cs typeface="Arial"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Los contenidos de los programas, planificación de asignaturas, evaluaciones, así como en la preparación de textos y documentos de trabajo.</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Los programas del postgrado, así como los proyectos de investigación y extensión.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4.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Desarrollo de investigaciones de interés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la Universidad y el MES,  con precisiones de las tareas y proyectos asignados a cada integrante y colaborador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_tradnl" sz="2000" b="1" i="0" u="none" strike="noStrike" cap="none" normalizeH="0" baseline="0" dirty="0" smtClean="0">
              <a:ln>
                <a:noFill/>
              </a:ln>
              <a:solidFill>
                <a:schemeClr val="tx1"/>
              </a:solidFill>
              <a:effectLst/>
              <a:latin typeface="Georgia" pitchFamily="18" charset="0"/>
              <a:cs typeface="Arial" pitchFamily="34" charset="0"/>
            </a:endParaRPr>
          </a:p>
        </p:txBody>
      </p:sp>
    </p:spTree>
    <p:extLst>
      <p:ext uri="{BB962C8B-B14F-4D97-AF65-F5344CB8AC3E}">
        <p14:creationId xmlns:p14="http://schemas.microsoft.com/office/powerpoint/2010/main" val="123201664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ARC </a:t>
            </a:r>
            <a:r>
              <a:rPr lang="es-ES" sz="3200" b="1" dirty="0">
                <a:solidFill>
                  <a:srgbClr val="FF0000"/>
                </a:solidFill>
              </a:rPr>
              <a:t>- 4: GESTION DE LA EDUCACION SUPERIOR. </a:t>
            </a:r>
            <a:r>
              <a:rPr lang="es-ES" dirty="0"/>
              <a:t/>
            </a:r>
            <a:br>
              <a:rPr lang="es-ES" dirty="0"/>
            </a:br>
            <a:endParaRPr lang="es-ES" dirty="0"/>
          </a:p>
        </p:txBody>
      </p:sp>
      <p:sp>
        <p:nvSpPr>
          <p:cNvPr id="4" name="3 Rectángulo"/>
          <p:cNvSpPr/>
          <p:nvPr/>
        </p:nvSpPr>
        <p:spPr>
          <a:xfrm>
            <a:off x="827584" y="2492896"/>
            <a:ext cx="7200800" cy="1938992"/>
          </a:xfrm>
          <a:prstGeom prst="rect">
            <a:avLst/>
          </a:prstGeom>
          <a:solidFill>
            <a:srgbClr val="C00000"/>
          </a:solidFill>
          <a:ln w="76200">
            <a:solidFill>
              <a:schemeClr val="bg1">
                <a:alpha val="96000"/>
              </a:schemeClr>
            </a:solidFill>
          </a:ln>
        </p:spPr>
        <p:style>
          <a:lnRef idx="2">
            <a:schemeClr val="accent1"/>
          </a:lnRef>
          <a:fillRef idx="1">
            <a:schemeClr val="lt1"/>
          </a:fillRef>
          <a:effectRef idx="0">
            <a:schemeClr val="accent1"/>
          </a:effectRef>
          <a:fontRef idx="minor">
            <a:schemeClr val="dk1"/>
          </a:fontRef>
        </p:style>
        <p:txBody>
          <a:bodyPr wrap="square">
            <a:spAutoFit/>
          </a:bodyPr>
          <a:lstStyle/>
          <a:p>
            <a:r>
              <a:rPr lang="es-ES" b="1" dirty="0" smtClean="0">
                <a:solidFill>
                  <a:schemeClr val="bg1"/>
                </a:solidFill>
              </a:rPr>
              <a:t>DOCTORADO EN CIENCIAS PEDAGÓGICAS FUE PRESENTADO PARA SU ACREDITACIÓN  EN MARZO DEL 2013, APROBADO EN LA CONDICIÓN DE CERTIFICADO EN LA REUNIÓN DE LA JAN DE JUNIO DEL 2013</a:t>
            </a:r>
            <a:endParaRPr lang="es-ES" dirty="0">
              <a:solidFill>
                <a:schemeClr val="bg1"/>
              </a:solidFill>
            </a:endParaRPr>
          </a:p>
        </p:txBody>
      </p:sp>
    </p:spTree>
    <p:extLst>
      <p:ext uri="{BB962C8B-B14F-4D97-AF65-F5344CB8AC3E}">
        <p14:creationId xmlns:p14="http://schemas.microsoft.com/office/powerpoint/2010/main" val="78440477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62" name="Picture 2" descr="CeeS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525" y="115888"/>
            <a:ext cx="133508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63" name="Text Box 3"/>
          <p:cNvSpPr txBox="1">
            <a:spLocks noChangeArrowheads="1"/>
          </p:cNvSpPr>
          <p:nvPr/>
        </p:nvSpPr>
        <p:spPr bwMode="auto">
          <a:xfrm>
            <a:off x="2051050" y="3141663"/>
            <a:ext cx="50419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ES" sz="5400" b="1">
                <a:solidFill>
                  <a:srgbClr val="000000"/>
                </a:solidFill>
                <a:effectLst>
                  <a:outerShdw blurRad="38100" dist="38100" dir="2700000" algn="tl">
                    <a:srgbClr val="FFFFFF"/>
                  </a:outerShdw>
                </a:effectLst>
                <a:latin typeface="Impact" pitchFamily="34" charset="0"/>
                <a:cs typeface="Times New Roman" pitchFamily="18" charset="0"/>
              </a:rPr>
              <a:t>CONCLUSIONES</a:t>
            </a:r>
            <a:endParaRPr lang="es-ES_tradnl" sz="5400" b="1">
              <a:latin typeface="Impact"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348162"/>
                                        </p:tgtEl>
                                        <p:attrNameLst>
                                          <p:attrName>style.visibility</p:attrName>
                                        </p:attrNameLst>
                                      </p:cBhvr>
                                      <p:to>
                                        <p:strVal val="visible"/>
                                      </p:to>
                                    </p:set>
                                    <p:anim calcmode="lin" valueType="num">
                                      <p:cBhvr>
                                        <p:cTn id="7" dur="1000" fill="hold"/>
                                        <p:tgtEl>
                                          <p:spTgt spid="348162"/>
                                        </p:tgtEl>
                                        <p:attrNameLst>
                                          <p:attrName>ppt_w</p:attrName>
                                        </p:attrNameLst>
                                      </p:cBhvr>
                                      <p:tavLst>
                                        <p:tav tm="0">
                                          <p:val>
                                            <p:strVal val="#ppt_w*0.70"/>
                                          </p:val>
                                        </p:tav>
                                        <p:tav tm="100000">
                                          <p:val>
                                            <p:strVal val="#ppt_w"/>
                                          </p:val>
                                        </p:tav>
                                      </p:tavLst>
                                    </p:anim>
                                    <p:anim calcmode="lin" valueType="num">
                                      <p:cBhvr>
                                        <p:cTn id="8" dur="1000" fill="hold"/>
                                        <p:tgtEl>
                                          <p:spTgt spid="348162"/>
                                        </p:tgtEl>
                                        <p:attrNameLst>
                                          <p:attrName>ppt_h</p:attrName>
                                        </p:attrNameLst>
                                      </p:cBhvr>
                                      <p:tavLst>
                                        <p:tav tm="0">
                                          <p:val>
                                            <p:strVal val="#ppt_h"/>
                                          </p:val>
                                        </p:tav>
                                        <p:tav tm="100000">
                                          <p:val>
                                            <p:strVal val="#ppt_h"/>
                                          </p:val>
                                        </p:tav>
                                      </p:tavLst>
                                    </p:anim>
                                    <p:animEffect transition="in" filter="fade">
                                      <p:cBhvr>
                                        <p:cTn id="9" dur="1000"/>
                                        <p:tgtEl>
                                          <p:spTgt spid="348162"/>
                                        </p:tgtEl>
                                      </p:cBhvr>
                                    </p:animEffect>
                                  </p:childTnLst>
                                </p:cTn>
                              </p:par>
                            </p:childTnLst>
                          </p:cTn>
                        </p:par>
                        <p:par>
                          <p:cTn id="10" fill="hold" nodeType="afterGroup">
                            <p:stCondLst>
                              <p:cond delay="1000"/>
                            </p:stCondLst>
                            <p:childTnLst>
                              <p:par>
                                <p:cTn id="11" presetID="23" presetClass="entr" presetSubtype="528" fill="hold" grpId="0" nodeType="afterEffect">
                                  <p:stCondLst>
                                    <p:cond delay="0"/>
                                  </p:stCondLst>
                                  <p:childTnLst>
                                    <p:set>
                                      <p:cBhvr>
                                        <p:cTn id="12" dur="1" fill="hold">
                                          <p:stCondLst>
                                            <p:cond delay="0"/>
                                          </p:stCondLst>
                                        </p:cTn>
                                        <p:tgtEl>
                                          <p:spTgt spid="348163"/>
                                        </p:tgtEl>
                                        <p:attrNameLst>
                                          <p:attrName>style.visibility</p:attrName>
                                        </p:attrNameLst>
                                      </p:cBhvr>
                                      <p:to>
                                        <p:strVal val="visible"/>
                                      </p:to>
                                    </p:set>
                                    <p:anim calcmode="lin" valueType="num">
                                      <p:cBhvr>
                                        <p:cTn id="13" dur="500" fill="hold"/>
                                        <p:tgtEl>
                                          <p:spTgt spid="348163"/>
                                        </p:tgtEl>
                                        <p:attrNameLst>
                                          <p:attrName>ppt_w</p:attrName>
                                        </p:attrNameLst>
                                      </p:cBhvr>
                                      <p:tavLst>
                                        <p:tav tm="0">
                                          <p:val>
                                            <p:fltVal val="0"/>
                                          </p:val>
                                        </p:tav>
                                        <p:tav tm="100000">
                                          <p:val>
                                            <p:strVal val="#ppt_w"/>
                                          </p:val>
                                        </p:tav>
                                      </p:tavLst>
                                    </p:anim>
                                    <p:anim calcmode="lin" valueType="num">
                                      <p:cBhvr>
                                        <p:cTn id="14" dur="500" fill="hold"/>
                                        <p:tgtEl>
                                          <p:spTgt spid="348163"/>
                                        </p:tgtEl>
                                        <p:attrNameLst>
                                          <p:attrName>ppt_h</p:attrName>
                                        </p:attrNameLst>
                                      </p:cBhvr>
                                      <p:tavLst>
                                        <p:tav tm="0">
                                          <p:val>
                                            <p:fltVal val="0"/>
                                          </p:val>
                                        </p:tav>
                                        <p:tav tm="100000">
                                          <p:val>
                                            <p:strVal val="#ppt_h"/>
                                          </p:val>
                                        </p:tav>
                                      </p:tavLst>
                                    </p:anim>
                                    <p:anim calcmode="lin" valueType="num">
                                      <p:cBhvr>
                                        <p:cTn id="15" dur="500" fill="hold"/>
                                        <p:tgtEl>
                                          <p:spTgt spid="348163"/>
                                        </p:tgtEl>
                                        <p:attrNameLst>
                                          <p:attrName>ppt_x</p:attrName>
                                        </p:attrNameLst>
                                      </p:cBhvr>
                                      <p:tavLst>
                                        <p:tav tm="0">
                                          <p:val>
                                            <p:fltVal val="0.5"/>
                                          </p:val>
                                        </p:tav>
                                        <p:tav tm="100000">
                                          <p:val>
                                            <p:strVal val="#ppt_x"/>
                                          </p:val>
                                        </p:tav>
                                      </p:tavLst>
                                    </p:anim>
                                    <p:anim calcmode="lin" valueType="num">
                                      <p:cBhvr>
                                        <p:cTn id="16" dur="500" fill="hold"/>
                                        <p:tgtEl>
                                          <p:spTgt spid="34816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5289" y="1268760"/>
            <a:ext cx="7772400" cy="1419944"/>
          </a:xfrm>
        </p:spPr>
        <p:txBody>
          <a:bodyPr/>
          <a:lstStyle/>
          <a:p>
            <a:r>
              <a:rPr lang="es-ES_tradnl" sz="2400" b="1" dirty="0" smtClean="0">
                <a:solidFill>
                  <a:srgbClr val="FF0000"/>
                </a:solidFill>
                <a:latin typeface="Georgia" pitchFamily="18" charset="0"/>
              </a:rPr>
              <a:t/>
            </a:r>
            <a:br>
              <a:rPr lang="es-ES_tradnl" sz="2400" b="1" dirty="0" smtClean="0">
                <a:solidFill>
                  <a:srgbClr val="FF0000"/>
                </a:solidFill>
                <a:latin typeface="Georgia" pitchFamily="18" charset="0"/>
              </a:rPr>
            </a:br>
            <a:r>
              <a:rPr lang="es-ES_tradnl" sz="2400" b="1" dirty="0" smtClean="0">
                <a:solidFill>
                  <a:srgbClr val="FF0000"/>
                </a:solidFill>
                <a:latin typeface="Georgia" pitchFamily="18" charset="0"/>
              </a:rPr>
              <a:t>ARC </a:t>
            </a:r>
            <a:r>
              <a:rPr lang="es-ES_tradnl" sz="2400" b="1" dirty="0">
                <a:solidFill>
                  <a:srgbClr val="FF0000"/>
                </a:solidFill>
                <a:latin typeface="Georgia" pitchFamily="18" charset="0"/>
              </a:rPr>
              <a:t>- 1: PROFESIONAL COMPETENTE COMPROMETIDO CON LA REVOLUCION </a:t>
            </a:r>
            <a:r>
              <a:rPr lang="es-ES" b="1" dirty="0">
                <a:solidFill>
                  <a:srgbClr val="FF0000"/>
                </a:solidFill>
              </a:rPr>
              <a:t/>
            </a:r>
            <a:br>
              <a:rPr lang="es-ES" b="1" dirty="0">
                <a:solidFill>
                  <a:srgbClr val="FF0000"/>
                </a:solidFill>
              </a:rPr>
            </a:br>
            <a:endParaRPr lang="es-ES" b="1" dirty="0">
              <a:solidFill>
                <a:srgbClr val="FF0000"/>
              </a:solidFill>
            </a:endParaRPr>
          </a:p>
        </p:txBody>
      </p:sp>
      <p:sp>
        <p:nvSpPr>
          <p:cNvPr id="3" name="2 CuadroTexto"/>
          <p:cNvSpPr txBox="1"/>
          <p:nvPr/>
        </p:nvSpPr>
        <p:spPr>
          <a:xfrm>
            <a:off x="946260" y="2132856"/>
            <a:ext cx="7344816" cy="4524315"/>
          </a:xfrm>
          <a:prstGeom prst="rect">
            <a:avLst/>
          </a:prstGeom>
          <a:noFill/>
        </p:spPr>
        <p:txBody>
          <a:bodyPr wrap="square" rtlCol="0">
            <a:spAutoFit/>
          </a:bodyPr>
          <a:lstStyle/>
          <a:p>
            <a:pPr algn="just"/>
            <a:r>
              <a:rPr lang="es-ES_tradnl" dirty="0" smtClean="0"/>
              <a:t>Educación </a:t>
            </a:r>
            <a:r>
              <a:rPr lang="es-ES_tradnl" dirty="0"/>
              <a:t>de los profesores y personal en general del Centro de Estudio en una  cultura de seguridad </a:t>
            </a:r>
            <a:r>
              <a:rPr lang="es-ES_tradnl" dirty="0" smtClean="0"/>
              <a:t>informática.</a:t>
            </a:r>
            <a:endParaRPr lang="es-ES" dirty="0"/>
          </a:p>
          <a:p>
            <a:pPr marL="457200" indent="-457200" algn="just">
              <a:buFont typeface="+mj-lt"/>
              <a:buAutoNum type="arabicPeriod"/>
            </a:pPr>
            <a:r>
              <a:rPr lang="es-ES_tradnl" dirty="0" smtClean="0"/>
              <a:t>Entrenamiento </a:t>
            </a:r>
            <a:r>
              <a:rPr lang="es-ES_tradnl" dirty="0"/>
              <a:t>en la formación de los profesores en Tecnología Educativa</a:t>
            </a:r>
            <a:r>
              <a:rPr lang="es-ES_tradnl" dirty="0" smtClean="0"/>
              <a:t>.</a:t>
            </a:r>
          </a:p>
          <a:p>
            <a:pPr marL="457200" indent="-457200" algn="just">
              <a:buFont typeface="+mj-lt"/>
              <a:buAutoNum type="arabicPeriod"/>
            </a:pPr>
            <a:r>
              <a:rPr lang="es-ES_tradnl" dirty="0"/>
              <a:t>Realización sistemática </a:t>
            </a:r>
            <a:r>
              <a:rPr lang="es-ES_tradnl" dirty="0" smtClean="0"/>
              <a:t>de </a:t>
            </a:r>
            <a:r>
              <a:rPr lang="es-ES_tradnl" dirty="0"/>
              <a:t>diagnósticos de vulnerabilidades de las </a:t>
            </a:r>
            <a:r>
              <a:rPr lang="es-ES_tradnl" dirty="0" smtClean="0"/>
              <a:t>redes.</a:t>
            </a:r>
          </a:p>
          <a:p>
            <a:pPr marL="457200" indent="-457200" algn="just">
              <a:buFont typeface="+mj-lt"/>
              <a:buAutoNum type="arabicPeriod"/>
            </a:pPr>
            <a:r>
              <a:rPr lang="es-ES" dirty="0"/>
              <a:t>Se avanza en el soporte centralizado a las plataformas interactivas para el proceso de enseñanza aprendizaje tanto para el pregrado como el posgrado, preferiblemente en software libre.</a:t>
            </a:r>
          </a:p>
          <a:p>
            <a:pPr algn="just"/>
            <a:endParaRPr lang="es-ES" dirty="0"/>
          </a:p>
        </p:txBody>
      </p:sp>
      <p:sp>
        <p:nvSpPr>
          <p:cNvPr id="5" name="Text Box 2"/>
          <p:cNvSpPr txBox="1">
            <a:spLocks noChangeArrowheads="1"/>
          </p:cNvSpPr>
          <p:nvPr/>
        </p:nvSpPr>
        <p:spPr bwMode="auto">
          <a:xfrm>
            <a:off x="1197261" y="553035"/>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 OBJETIVOS 2013</a:t>
            </a:r>
            <a:endParaRPr lang="es-ES" sz="3200" dirty="0" smtClean="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3186100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014988"/>
            <a:ext cx="8640960" cy="1261884"/>
          </a:xfrm>
          <a:prstGeom prst="rect">
            <a:avLst/>
          </a:prstGeom>
          <a:solidFill>
            <a:srgbClr val="FFFFCC"/>
          </a:solidFill>
          <a:ln w="28575">
            <a:solidFill>
              <a:schemeClr val="tx1"/>
            </a:solidFill>
          </a:ln>
        </p:spPr>
        <p:txBody>
          <a:bodyPr wrap="square">
            <a:spAutoFit/>
          </a:bodyPr>
          <a:lstStyle/>
          <a:p>
            <a:r>
              <a:rPr lang="es-ES" sz="1800" b="1" dirty="0">
                <a:latin typeface="Arial" pitchFamily="34" charset="0"/>
                <a:cs typeface="Arial" pitchFamily="34" charset="0"/>
              </a:rPr>
              <a:t>ARC 2: CLAUSTRO REVOLUCIONARIO DE EXCELENCIA</a:t>
            </a:r>
          </a:p>
          <a:p>
            <a:r>
              <a:rPr lang="es-ES" sz="1800" b="1" dirty="0">
                <a:latin typeface="Arial" pitchFamily="34" charset="0"/>
                <a:cs typeface="Arial" pitchFamily="34" charset="0"/>
              </a:rPr>
              <a:t>OBJETIVO </a:t>
            </a:r>
            <a:endParaRPr lang="es-ES" sz="1800" b="1" dirty="0" smtClean="0">
              <a:latin typeface="Arial" pitchFamily="34" charset="0"/>
              <a:cs typeface="Arial" pitchFamily="34" charset="0"/>
            </a:endParaRP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5</a:t>
            </a:r>
            <a:r>
              <a:rPr lang="es-ES" sz="2000" dirty="0" smtClean="0">
                <a:latin typeface="Arial" pitchFamily="34" charset="0"/>
                <a:cs typeface="Arial" pitchFamily="34" charset="0"/>
              </a:rPr>
              <a:t>: </a:t>
            </a:r>
            <a:r>
              <a:rPr lang="es-ES" sz="2000" dirty="0">
                <a:latin typeface="Arial" pitchFamily="34" charset="0"/>
                <a:cs typeface="Arial" pitchFamily="34" charset="0"/>
              </a:rPr>
              <a:t>Incrementar la formación integral del claustro, con énfasis en la preparación político ideológica, pedagógica y científica</a:t>
            </a:r>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95536" y="2420888"/>
            <a:ext cx="8496944" cy="707886"/>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ADIESTRADOS QUE HAN PARTICIPADO EN EL DIPLOMADO DE VIRTUALIZACIÓN</a:t>
            </a:r>
            <a:endParaRPr lang="es-ES" sz="2000" dirty="0">
              <a:solidFill>
                <a:srgbClr val="FF0000"/>
              </a:solidFill>
              <a:latin typeface="Arial" pitchFamily="34" charset="0"/>
              <a:cs typeface="Arial" pitchFamily="34" charset="0"/>
            </a:endParaRPr>
          </a:p>
        </p:txBody>
      </p:sp>
      <p:graphicFrame>
        <p:nvGraphicFramePr>
          <p:cNvPr id="8" name="7 Tabla"/>
          <p:cNvGraphicFramePr>
            <a:graphicFrameLocks noGrp="1"/>
          </p:cNvGraphicFramePr>
          <p:nvPr>
            <p:extLst>
              <p:ext uri="{D42A27DB-BD31-4B8C-83A1-F6EECF244321}">
                <p14:modId xmlns:p14="http://schemas.microsoft.com/office/powerpoint/2010/main" val="414207725"/>
              </p:ext>
            </p:extLst>
          </p:nvPr>
        </p:nvGraphicFramePr>
        <p:xfrm>
          <a:off x="395536" y="3645024"/>
          <a:ext cx="8062665" cy="2503518"/>
        </p:xfrm>
        <a:graphic>
          <a:graphicData uri="http://schemas.openxmlformats.org/drawingml/2006/table">
            <a:tbl>
              <a:tblPr firstRow="1" firstCol="1" bandCol="1">
                <a:tableStyleId>{69CF1AB2-1976-4502-BF36-3FF5EA218861}</a:tableStyleId>
              </a:tblPr>
              <a:tblGrid>
                <a:gridCol w="1565769"/>
                <a:gridCol w="1678647"/>
                <a:gridCol w="1678647"/>
                <a:gridCol w="1886664"/>
                <a:gridCol w="1252938"/>
              </a:tblGrid>
              <a:tr h="586105">
                <a:tc rowSpan="2">
                  <a:txBody>
                    <a:bodyPr/>
                    <a:lstStyle/>
                    <a:p>
                      <a:pPr algn="ctr">
                        <a:spcBef>
                          <a:spcPts val="600"/>
                        </a:spcBef>
                        <a:spcAft>
                          <a:spcPts val="0"/>
                        </a:spcAft>
                      </a:pPr>
                      <a:r>
                        <a:rPr lang="es-ES" sz="1400" dirty="0">
                          <a:effectLst/>
                        </a:rPr>
                        <a:t> </a:t>
                      </a:r>
                    </a:p>
                    <a:p>
                      <a:pPr marL="66675" algn="ctr">
                        <a:spcBef>
                          <a:spcPts val="600"/>
                        </a:spcBef>
                        <a:spcAft>
                          <a:spcPts val="0"/>
                        </a:spcAft>
                      </a:pPr>
                      <a:r>
                        <a:rPr lang="es-ES" sz="1400" spc="-10" dirty="0">
                          <a:effectLst/>
                        </a:rPr>
                        <a:t>ÁREAS</a:t>
                      </a:r>
                      <a:endParaRPr lang="es-ES" sz="1400" dirty="0">
                        <a:effectLst/>
                        <a:latin typeface="Times New Roman"/>
                        <a:ea typeface="Times New Roman"/>
                        <a:cs typeface="Times New Roman"/>
                      </a:endParaRPr>
                    </a:p>
                  </a:txBody>
                  <a:tcPr marL="17780" marR="17780" marT="17780" marB="17780"/>
                </a:tc>
                <a:tc gridSpan="2">
                  <a:txBody>
                    <a:bodyPr/>
                    <a:lstStyle/>
                    <a:p>
                      <a:pPr marL="17145" marR="99695" algn="ctr">
                        <a:spcBef>
                          <a:spcPts val="600"/>
                        </a:spcBef>
                        <a:spcAft>
                          <a:spcPts val="0"/>
                        </a:spcAft>
                      </a:pPr>
                      <a:r>
                        <a:rPr lang="es-ES" sz="1400" dirty="0">
                          <a:effectLst/>
                        </a:rPr>
                        <a:t>DIPLOMADO DE VIRTUALIZACIÓN DE LA EDUCACIÓN SUPERIOR</a:t>
                      </a:r>
                    </a:p>
                    <a:p>
                      <a:pPr marL="17145" marR="99695" algn="ctr">
                        <a:spcBef>
                          <a:spcPts val="600"/>
                        </a:spcBef>
                        <a:spcAft>
                          <a:spcPts val="0"/>
                        </a:spcAft>
                      </a:pPr>
                      <a:r>
                        <a:rPr lang="es-ES" sz="1400" dirty="0">
                          <a:effectLst/>
                        </a:rPr>
                        <a:t>CURSO 2011-2013</a:t>
                      </a:r>
                      <a:endParaRPr lang="es-ES" sz="1400" dirty="0">
                        <a:effectLst/>
                        <a:latin typeface="Times New Roman"/>
                        <a:ea typeface="Times New Roman"/>
                        <a:cs typeface="Times New Roman"/>
                      </a:endParaRPr>
                    </a:p>
                  </a:txBody>
                  <a:tcPr marL="17780" marR="17780" marT="17780" marB="17780"/>
                </a:tc>
                <a:tc hMerge="1">
                  <a:txBody>
                    <a:bodyPr/>
                    <a:lstStyle/>
                    <a:p>
                      <a:endParaRPr lang="es-ES"/>
                    </a:p>
                  </a:txBody>
                  <a:tcPr/>
                </a:tc>
                <a:tc rowSpan="2">
                  <a:txBody>
                    <a:bodyPr/>
                    <a:lstStyle/>
                    <a:p>
                      <a:pPr marL="13970" algn="ctr">
                        <a:lnSpc>
                          <a:spcPct val="115000"/>
                        </a:lnSpc>
                        <a:spcBef>
                          <a:spcPts val="600"/>
                        </a:spcBef>
                        <a:spcAft>
                          <a:spcPts val="1000"/>
                        </a:spcAft>
                      </a:pPr>
                      <a:r>
                        <a:rPr lang="es-ES" sz="1400" dirty="0">
                          <a:effectLst/>
                        </a:rPr>
                        <a:t>TOTAL ADIESTRADOS SIN CURSAR DIPLOMADO</a:t>
                      </a:r>
                      <a:endParaRPr lang="es-ES" sz="1400" dirty="0">
                        <a:effectLst/>
                        <a:latin typeface="Times New Roman"/>
                        <a:ea typeface="Times New Roman"/>
                        <a:cs typeface="Times New Roman"/>
                      </a:endParaRPr>
                    </a:p>
                  </a:txBody>
                  <a:tcPr marL="17780" marR="17780" marT="17780" marB="17780"/>
                </a:tc>
                <a:tc rowSpan="2">
                  <a:txBody>
                    <a:bodyPr/>
                    <a:lstStyle/>
                    <a:p>
                      <a:pPr marL="13970" algn="ctr">
                        <a:spcBef>
                          <a:spcPts val="600"/>
                        </a:spcBef>
                        <a:spcAft>
                          <a:spcPts val="0"/>
                        </a:spcAft>
                      </a:pPr>
                      <a:r>
                        <a:rPr lang="es-ES" sz="1400">
                          <a:effectLst/>
                        </a:rPr>
                        <a:t>PROYECTAN CURSAR PRÓXIMA EDICIÓN </a:t>
                      </a:r>
                    </a:p>
                    <a:p>
                      <a:pPr marL="13970" algn="ctr">
                        <a:spcBef>
                          <a:spcPts val="600"/>
                        </a:spcBef>
                        <a:spcAft>
                          <a:spcPts val="0"/>
                        </a:spcAft>
                      </a:pPr>
                      <a:r>
                        <a:rPr lang="es-ES" sz="1400">
                          <a:effectLst/>
                        </a:rPr>
                        <a:t> </a:t>
                      </a:r>
                    </a:p>
                    <a:p>
                      <a:pPr marL="13970" algn="ctr">
                        <a:lnSpc>
                          <a:spcPct val="115000"/>
                        </a:lnSpc>
                        <a:spcBef>
                          <a:spcPts val="600"/>
                        </a:spcBef>
                        <a:spcAft>
                          <a:spcPts val="1000"/>
                        </a:spcAft>
                      </a:pPr>
                      <a:r>
                        <a:rPr lang="es-ES" sz="1400">
                          <a:effectLst/>
                        </a:rPr>
                        <a:t> </a:t>
                      </a:r>
                      <a:endParaRPr lang="es-ES" sz="1400">
                        <a:effectLst/>
                        <a:latin typeface="Times New Roman"/>
                        <a:ea typeface="Times New Roman"/>
                        <a:cs typeface="Times New Roman"/>
                      </a:endParaRPr>
                    </a:p>
                  </a:txBody>
                  <a:tcPr marL="17780" marR="17780" marT="17780" marB="17780"/>
                </a:tc>
              </a:tr>
              <a:tr h="484490">
                <a:tc vMerge="1">
                  <a:txBody>
                    <a:bodyPr/>
                    <a:lstStyle/>
                    <a:p>
                      <a:endParaRPr lang="es-ES"/>
                    </a:p>
                  </a:txBody>
                  <a:tcPr/>
                </a:tc>
                <a:tc>
                  <a:txBody>
                    <a:bodyPr/>
                    <a:lstStyle/>
                    <a:p>
                      <a:pPr marL="13970" algn="ctr">
                        <a:spcBef>
                          <a:spcPts val="600"/>
                        </a:spcBef>
                        <a:spcAft>
                          <a:spcPts val="0"/>
                        </a:spcAft>
                      </a:pPr>
                      <a:r>
                        <a:rPr lang="es-ES" sz="1400" dirty="0">
                          <a:effectLst/>
                        </a:rPr>
                        <a:t>PARTICIP. </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CALIF. </a:t>
                      </a:r>
                      <a:r>
                        <a:rPr lang="es-ES" sz="1400" dirty="0" smtClean="0">
                          <a:effectLst/>
                        </a:rPr>
                        <a:t>EXC</a:t>
                      </a:r>
                      <a:r>
                        <a:rPr lang="es-ES" sz="1400" dirty="0">
                          <a:effectLst/>
                        </a:rPr>
                        <a:t> </a:t>
                      </a:r>
                    </a:p>
                    <a:p>
                      <a:pPr marL="13970" algn="ctr">
                        <a:spcBef>
                          <a:spcPts val="600"/>
                        </a:spcBef>
                        <a:spcAft>
                          <a:spcPts val="0"/>
                        </a:spcAft>
                      </a:pPr>
                      <a:r>
                        <a:rPr lang="es-ES" sz="1400" dirty="0">
                          <a:effectLst/>
                        </a:rPr>
                        <a:t>.</a:t>
                      </a:r>
                      <a:endParaRPr lang="es-ES" sz="1400" dirty="0">
                        <a:effectLst/>
                        <a:latin typeface="Times New Roman"/>
                        <a:ea typeface="Times New Roman"/>
                        <a:cs typeface="Times New Roman"/>
                      </a:endParaRPr>
                    </a:p>
                  </a:txBody>
                  <a:tcPr marL="17780" marR="17780" marT="17780" marB="17780"/>
                </a:tc>
                <a:tc vMerge="1">
                  <a:txBody>
                    <a:bodyPr/>
                    <a:lstStyle/>
                    <a:p>
                      <a:endParaRPr lang="es-ES"/>
                    </a:p>
                  </a:txBody>
                  <a:tcPr/>
                </a:tc>
                <a:tc vMerge="1">
                  <a:txBody>
                    <a:bodyPr/>
                    <a:lstStyle/>
                    <a:p>
                      <a:endParaRPr lang="es-ES"/>
                    </a:p>
                  </a:txBody>
                  <a:tcPr/>
                </a:tc>
              </a:tr>
              <a:tr h="663034">
                <a:tc>
                  <a:txBody>
                    <a:bodyPr/>
                    <a:lstStyle/>
                    <a:p>
                      <a:pPr marL="17780" marR="40005" algn="ctr">
                        <a:spcBef>
                          <a:spcPts val="600"/>
                        </a:spcBef>
                        <a:spcAft>
                          <a:spcPts val="0"/>
                        </a:spcAft>
                      </a:pPr>
                      <a:r>
                        <a:rPr lang="es-ES" sz="1400">
                          <a:effectLst/>
                        </a:rPr>
                        <a:t>CeeS (Tecnología Educativa)</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a:effectLst/>
                        </a:rPr>
                        <a:t>Concluyó:1</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a:effectLst/>
                        </a:rPr>
                        <a:t>5</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No hay próxima edición. </a:t>
                      </a:r>
                      <a:endParaRPr lang="es-ES" sz="1400" dirty="0">
                        <a:effectLst/>
                        <a:latin typeface="Times New Roman"/>
                        <a:ea typeface="Times New Roman"/>
                        <a:cs typeface="Times New Roman"/>
                      </a:endParaRPr>
                    </a:p>
                  </a:txBody>
                  <a:tcPr marL="17780" marR="17780" marT="17780" marB="17780"/>
                </a:tc>
              </a:tr>
              <a:tr h="237490">
                <a:tc>
                  <a:txBody>
                    <a:bodyPr/>
                    <a:lstStyle/>
                    <a:p>
                      <a:pPr marL="17780" marR="40005" algn="ctr">
                        <a:spcBef>
                          <a:spcPts val="600"/>
                        </a:spcBef>
                        <a:spcAft>
                          <a:spcPts val="0"/>
                        </a:spcAft>
                      </a:pPr>
                      <a:r>
                        <a:rPr lang="es-ES" sz="1400">
                          <a:effectLst/>
                        </a:rPr>
                        <a:t>TOTAL</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1</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5</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a:t>
                      </a:r>
                      <a:endParaRPr lang="es-ES" sz="1400" dirty="0">
                        <a:effectLst/>
                        <a:latin typeface="Times New Roman"/>
                        <a:ea typeface="Times New Roman"/>
                        <a:cs typeface="Times New Roman"/>
                      </a:endParaRPr>
                    </a:p>
                  </a:txBody>
                  <a:tcPr marL="17780" marR="17780" marT="17780" marB="17780"/>
                </a:tc>
              </a:tr>
            </a:tbl>
          </a:graphicData>
        </a:graphic>
      </p:graphicFrame>
    </p:spTree>
    <p:extLst>
      <p:ext uri="{BB962C8B-B14F-4D97-AF65-F5344CB8AC3E}">
        <p14:creationId xmlns:p14="http://schemas.microsoft.com/office/powerpoint/2010/main" val="25297557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500"/>
                                        <p:tgtEl>
                                          <p:spTgt spid="2"/>
                                        </p:tgtEl>
                                      </p:cBhvr>
                                    </p:animEffect>
                                  </p:childTnLst>
                                </p:cTn>
                              </p:par>
                            </p:childTnLst>
                          </p:cTn>
                        </p:par>
                        <p:par>
                          <p:cTn id="8" fill="hold">
                            <p:stCondLst>
                              <p:cond delay="1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400110"/>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DIPLOMADO BÁSICO DE DOCENCIA UNIVERSITARIA</a:t>
            </a:r>
            <a:endParaRPr lang="es-ES" sz="2000" dirty="0">
              <a:solidFill>
                <a:srgbClr val="FF0000"/>
              </a:solidFill>
              <a:latin typeface="Arial" pitchFamily="34" charset="0"/>
              <a:cs typeface="Arial" pitchFamily="34" charset="0"/>
            </a:endParaRPr>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567" y="1628800"/>
            <a:ext cx="8496944" cy="4248472"/>
          </a:xfrm>
          <a:prstGeom prst="rect">
            <a:avLst/>
          </a:prstGeom>
        </p:spPr>
      </p:pic>
    </p:spTree>
    <p:extLst>
      <p:ext uri="{BB962C8B-B14F-4D97-AF65-F5344CB8AC3E}">
        <p14:creationId xmlns:p14="http://schemas.microsoft.com/office/powerpoint/2010/main" val="3895336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707886"/>
          </a:xfrm>
          <a:prstGeom prst="rect">
            <a:avLst/>
          </a:prstGeom>
        </p:spPr>
        <p:txBody>
          <a:bodyPr wrap="square">
            <a:spAutoFit/>
          </a:bodyPr>
          <a:lstStyle/>
          <a:p>
            <a:pPr lvl="0"/>
            <a:r>
              <a:rPr lang="es-ES_tradnl" sz="2000" b="1" dirty="0">
                <a:solidFill>
                  <a:srgbClr val="FF0000"/>
                </a:solidFill>
                <a:latin typeface="Arial" pitchFamily="34" charset="0"/>
                <a:cs typeface="Arial" pitchFamily="34" charset="0"/>
              </a:rPr>
              <a:t>DIPLOMADO DE FORMACIÓN DEL PENSAMIENTO CIENTÍFICO INVESTIGATIVO PARA JÓVENES DOCENTES (2011-2013</a:t>
            </a:r>
            <a:r>
              <a:rPr lang="es-ES_tradnl" sz="2000" b="1" dirty="0" smtClean="0">
                <a:solidFill>
                  <a:srgbClr val="FF0000"/>
                </a:solidFill>
                <a:latin typeface="Arial" pitchFamily="34" charset="0"/>
                <a:cs typeface="Arial" pitchFamily="34" charset="0"/>
              </a:rPr>
              <a:t>)</a:t>
            </a:r>
            <a:r>
              <a:rPr lang="es-ES" sz="1800" b="1" dirty="0"/>
              <a:t> </a:t>
            </a:r>
            <a:endParaRPr lang="es-ES" sz="1800"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59" y="1669916"/>
            <a:ext cx="8640960" cy="4495388"/>
          </a:xfrm>
          <a:prstGeom prst="rect">
            <a:avLst/>
          </a:prstGeom>
        </p:spPr>
      </p:pic>
    </p:spTree>
    <p:extLst>
      <p:ext uri="{BB962C8B-B14F-4D97-AF65-F5344CB8AC3E}">
        <p14:creationId xmlns:p14="http://schemas.microsoft.com/office/powerpoint/2010/main" val="36907823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400110"/>
          </a:xfrm>
          <a:prstGeom prst="rect">
            <a:avLst/>
          </a:prstGeom>
        </p:spPr>
        <p:txBody>
          <a:bodyPr wrap="square">
            <a:spAutoFit/>
          </a:bodyPr>
          <a:lstStyle/>
          <a:p>
            <a:pPr lvl="0"/>
            <a:r>
              <a:rPr lang="es-ES" sz="2000" b="1" dirty="0">
                <a:solidFill>
                  <a:srgbClr val="FF0000"/>
                </a:solidFill>
                <a:latin typeface="Arial" pitchFamily="34" charset="0"/>
                <a:cs typeface="Arial" pitchFamily="34" charset="0"/>
              </a:rPr>
              <a:t>DIPLOMADO DE VIRTUALIZACIÓN DE LA EDUCACIÓN SUPERIOR</a:t>
            </a:r>
            <a:endParaRPr lang="es-ES" sz="2000" dirty="0">
              <a:solidFill>
                <a:srgbClr val="FF0000"/>
              </a:solidFill>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706880"/>
            <a:ext cx="8496944" cy="4746456"/>
          </a:xfrm>
          <a:prstGeom prst="rect">
            <a:avLst/>
          </a:prstGeom>
        </p:spPr>
      </p:pic>
    </p:spTree>
    <p:extLst>
      <p:ext uri="{BB962C8B-B14F-4D97-AF65-F5344CB8AC3E}">
        <p14:creationId xmlns:p14="http://schemas.microsoft.com/office/powerpoint/2010/main" val="22629989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13803</TotalTime>
  <Words>2088</Words>
  <Application>Microsoft Office PowerPoint</Application>
  <PresentationFormat>Presentación en pantalla (4:3)</PresentationFormat>
  <Paragraphs>372</Paragraphs>
  <Slides>41</Slides>
  <Notes>4</Notes>
  <HiddenSlides>1</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41</vt:i4>
      </vt:variant>
    </vt:vector>
  </HeadingPairs>
  <TitlesOfParts>
    <vt:vector size="43" baseType="lpstr">
      <vt:lpstr>Diseño predeterminado</vt:lpstr>
      <vt:lpstr>Documento</vt:lpstr>
      <vt:lpstr>Presentación de PowerPoint</vt:lpstr>
      <vt:lpstr>Presentación de PowerPoint</vt:lpstr>
      <vt:lpstr>Presentación de PowerPoint</vt:lpstr>
      <vt:lpstr>Presentación de PowerPoint</vt:lpstr>
      <vt:lpstr> ARC - 1: PROFESIONAL COMPETENTE COMPROMETIDO CON LA REVOLUCION  </vt:lpstr>
      <vt:lpstr>Presentación de PowerPoint</vt:lpstr>
      <vt:lpstr>Presentación de PowerPoint</vt:lpstr>
      <vt:lpstr>Presentación de PowerPoint</vt:lpstr>
      <vt:lpstr>Presentación de PowerPoint</vt:lpstr>
      <vt:lpstr>Presentación de PowerPoint</vt:lpstr>
      <vt:lpstr> FORMACIÓN DE DOCTORES Y MÁSTERES </vt:lpstr>
      <vt:lpstr>DOCTORES FORMADOS  2013 </vt:lpstr>
      <vt:lpstr>Presentación de PowerPoint</vt:lpstr>
      <vt:lpstr>Presentación de PowerPoint</vt:lpstr>
      <vt:lpstr>Presentación de PowerPoint</vt:lpstr>
      <vt:lpstr>GRADUADOS D ELA MAESTRÍA EN RED , MUNICIPIOS</vt:lpstr>
      <vt:lpstr>GRADUADOS DE LA MAESTRÍA EN RED , MUNICIPIOS</vt:lpstr>
      <vt:lpstr>Presentación de PowerPoint</vt:lpstr>
      <vt:lpstr>PROYECCIÓN DOCTORES 2014</vt:lpstr>
      <vt:lpstr>Presentación de PowerPoint</vt:lpstr>
      <vt:lpstr>Presentación de PowerPoint</vt:lpstr>
      <vt:lpstr>Presentación de PowerPoint</vt:lpstr>
      <vt:lpstr>Presentación de PowerPoint</vt:lpstr>
      <vt:lpstr>Presentación de PowerPoint</vt:lpstr>
      <vt:lpstr>Participamos en la Propuesta de premio. El ideario político – social de José Martí, relaciones históricas y filosóficas. Dr. C. Israel Escalona, Dra. C: Dalia Rodríguez Bencomo.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ARC - 4: GESTION DE LA EDUCACION SUPERIOR.  </vt:lpstr>
      <vt:lpstr>Presentación de PowerPoint</vt:lpstr>
    </vt:vector>
  </TitlesOfParts>
  <Company>Universidad de Oriente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CeeS01</cp:lastModifiedBy>
  <cp:revision>436</cp:revision>
  <cp:lastPrinted>2013-10-20T17:21:37Z</cp:lastPrinted>
  <dcterms:created xsi:type="dcterms:W3CDTF">1999-02-16T18:00:15Z</dcterms:created>
  <dcterms:modified xsi:type="dcterms:W3CDTF">2013-10-25T18:48:03Z</dcterms:modified>
</cp:coreProperties>
</file>