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2"/>
  </p:notesMasterIdLst>
  <p:handoutMasterIdLst>
    <p:handoutMasterId r:id="rId33"/>
  </p:handoutMasterIdLst>
  <p:sldIdLst>
    <p:sldId id="945" r:id="rId2"/>
    <p:sldId id="899" r:id="rId3"/>
    <p:sldId id="900" r:id="rId4"/>
    <p:sldId id="949" r:id="rId5"/>
    <p:sldId id="950" r:id="rId6"/>
    <p:sldId id="981" r:id="rId7"/>
    <p:sldId id="1005" r:id="rId8"/>
    <p:sldId id="1007" r:id="rId9"/>
    <p:sldId id="1020" r:id="rId10"/>
    <p:sldId id="975" r:id="rId11"/>
    <p:sldId id="960" r:id="rId12"/>
    <p:sldId id="962" r:id="rId13"/>
    <p:sldId id="958" r:id="rId14"/>
    <p:sldId id="1010" r:id="rId15"/>
    <p:sldId id="1015" r:id="rId16"/>
    <p:sldId id="1021" r:id="rId17"/>
    <p:sldId id="989" r:id="rId18"/>
    <p:sldId id="1004" r:id="rId19"/>
    <p:sldId id="1019" r:id="rId20"/>
    <p:sldId id="1006" r:id="rId21"/>
    <p:sldId id="1008" r:id="rId22"/>
    <p:sldId id="1000" r:id="rId23"/>
    <p:sldId id="986" r:id="rId24"/>
    <p:sldId id="984" r:id="rId25"/>
    <p:sldId id="1022" r:id="rId26"/>
    <p:sldId id="985" r:id="rId27"/>
    <p:sldId id="1023" r:id="rId28"/>
    <p:sldId id="988" r:id="rId29"/>
    <p:sldId id="1009" r:id="rId30"/>
    <p:sldId id="1013" r:id="rId31"/>
  </p:sldIdLst>
  <p:sldSz cx="9144000" cy="6858000" type="screen4x3"/>
  <p:notesSz cx="6858000" cy="9945688"/>
  <p:defaultTextStyle>
    <a:defPPr>
      <a:defRPr lang="es-ES_tradnl"/>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205">
          <p15:clr>
            <a:srgbClr val="A4A3A4"/>
          </p15:clr>
        </p15:guide>
        <p15:guide id="2" pos="2880">
          <p15:clr>
            <a:srgbClr val="A4A3A4"/>
          </p15:clr>
        </p15:guide>
      </p15:sldGuideLst>
    </p:ext>
    <p:ext uri="{2D200454-40CA-4A62-9FC3-DE9A4176ACB9}">
      <p15:notesGuideLst xmlns:p15="http://schemas.microsoft.com/office/powerpoint/2012/main">
        <p15:guide id="1" orient="horz" pos="3133">
          <p15:clr>
            <a:srgbClr val="A4A3A4"/>
          </p15:clr>
        </p15:guide>
        <p15:guide id="2" pos="216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66"/>
    <a:srgbClr val="9EC6D0"/>
    <a:srgbClr val="FF0000"/>
    <a:srgbClr val="FFFF99"/>
    <a:srgbClr val="66FF99"/>
    <a:srgbClr val="FFFF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2403" autoAdjust="0"/>
  </p:normalViewPr>
  <p:slideViewPr>
    <p:cSldViewPr>
      <p:cViewPr varScale="1">
        <p:scale>
          <a:sx n="99" d="100"/>
          <a:sy n="99" d="100"/>
        </p:scale>
        <p:origin x="48" y="222"/>
      </p:cViewPr>
      <p:guideLst>
        <p:guide orient="horz" pos="2205"/>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4" d="100"/>
        <a:sy n="124" d="100"/>
      </p:scale>
      <p:origin x="0" y="3571"/>
    </p:cViewPr>
  </p:sorterViewPr>
  <p:notesViewPr>
    <p:cSldViewPr>
      <p:cViewPr varScale="1">
        <p:scale>
          <a:sx n="37" d="100"/>
          <a:sy n="37" d="100"/>
        </p:scale>
        <p:origin x="-1470" y="-96"/>
      </p:cViewPr>
      <p:guideLst>
        <p:guide orient="horz" pos="3133"/>
        <p:guide pos="216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rgbClr val="FF0000"/>
                </a:solidFill>
                <a:latin typeface="+mn-lt"/>
                <a:ea typeface="+mn-ea"/>
                <a:cs typeface="+mn-cs"/>
              </a:defRPr>
            </a:pPr>
            <a:r>
              <a:rPr lang="es-ES">
                <a:solidFill>
                  <a:srgbClr val="FF0000"/>
                </a:solidFill>
              </a:rPr>
              <a:t>Graduados del Diplomado Docencia Universitaria</a:t>
            </a:r>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rgbClr val="FF0000"/>
              </a:solidFill>
              <a:latin typeface="+mn-lt"/>
              <a:ea typeface="+mn-ea"/>
              <a:cs typeface="+mn-cs"/>
            </a:defRPr>
          </a:pPr>
          <a:endParaRPr lang="es-ES"/>
        </a:p>
      </c:txPr>
    </c:title>
    <c:autoTitleDeleted val="0"/>
    <c:plotArea>
      <c:layout>
        <c:manualLayout>
          <c:layoutTarget val="inner"/>
          <c:xMode val="edge"/>
          <c:yMode val="edge"/>
          <c:x val="0.15481955380577428"/>
          <c:y val="0.17896973967304694"/>
          <c:w val="0.82018044619422559"/>
          <c:h val="0.54732415827348091"/>
        </c:manualLayout>
      </c:layout>
      <c:barChart>
        <c:barDir val="col"/>
        <c:grouping val="clustered"/>
        <c:varyColors val="0"/>
        <c:ser>
          <c:idx val="0"/>
          <c:order val="0"/>
          <c:tx>
            <c:strRef>
              <c:f>Hoja1!$B$7</c:f>
              <c:strCache>
                <c:ptCount val="1"/>
                <c:pt idx="0">
                  <c:v> TOTAL GRADUADOS</c:v>
                </c:pt>
              </c:strCache>
            </c:strRef>
          </c:tx>
          <c:spPr>
            <a:solidFill>
              <a:schemeClr val="accent1"/>
            </a:solidFill>
            <a:ln>
              <a:noFill/>
            </a:ln>
            <a:effectLst/>
          </c:spPr>
          <c:invertIfNegative val="0"/>
          <c:dLbls>
            <c:dLbl>
              <c:idx val="3"/>
              <c:tx>
                <c:rich>
                  <a:bodyPr/>
                  <a:lstStyle/>
                  <a:p>
                    <a:r>
                      <a:rPr lang="en-US" smtClean="0"/>
                      <a:t>64</a:t>
                    </a:r>
                    <a:endParaRPr lang="en-US" dirty="0"/>
                  </a:p>
                </c:rich>
              </c:tx>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trendline>
            <c:spPr>
              <a:ln w="19050" cap="rnd">
                <a:solidFill>
                  <a:schemeClr val="accent1"/>
                </a:solidFill>
                <a:prstDash val="sysDash"/>
              </a:ln>
              <a:effectLst/>
            </c:spPr>
            <c:trendlineType val="linear"/>
            <c:dispRSqr val="0"/>
            <c:dispEq val="0"/>
          </c:trendline>
          <c:cat>
            <c:strRef>
              <c:f>Hoja1!$A$8:$A$12</c:f>
              <c:strCache>
                <c:ptCount val="5"/>
                <c:pt idx="0">
                  <c:v>2011-12</c:v>
                </c:pt>
                <c:pt idx="1">
                  <c:v>2013-14</c:v>
                </c:pt>
                <c:pt idx="2">
                  <c:v>2014-15</c:v>
                </c:pt>
                <c:pt idx="3">
                  <c:v>2015-2016</c:v>
                </c:pt>
                <c:pt idx="4">
                  <c:v>TOTAL</c:v>
                </c:pt>
              </c:strCache>
            </c:strRef>
          </c:cat>
          <c:val>
            <c:numRef>
              <c:f>Hoja1!$B$8:$B$12</c:f>
              <c:numCache>
                <c:formatCode>General</c:formatCode>
                <c:ptCount val="5"/>
                <c:pt idx="0">
                  <c:v>11</c:v>
                </c:pt>
                <c:pt idx="1">
                  <c:v>50</c:v>
                </c:pt>
                <c:pt idx="2">
                  <c:v>40</c:v>
                </c:pt>
                <c:pt idx="3">
                  <c:v>65</c:v>
                </c:pt>
                <c:pt idx="4">
                  <c:v>166</c:v>
                </c:pt>
              </c:numCache>
            </c:numRef>
          </c:val>
        </c:ser>
        <c:dLbls>
          <c:dLblPos val="outEnd"/>
          <c:showLegendKey val="0"/>
          <c:showVal val="1"/>
          <c:showCatName val="0"/>
          <c:showSerName val="0"/>
          <c:showPercent val="0"/>
          <c:showBubbleSize val="0"/>
        </c:dLbls>
        <c:gapWidth val="444"/>
        <c:overlap val="-90"/>
        <c:axId val="296800976"/>
        <c:axId val="296801368"/>
      </c:barChart>
      <c:catAx>
        <c:axId val="29680097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es-ES"/>
          </a:p>
        </c:txPr>
        <c:crossAx val="296801368"/>
        <c:crosses val="autoZero"/>
        <c:auto val="1"/>
        <c:lblAlgn val="ctr"/>
        <c:lblOffset val="100"/>
        <c:noMultiLvlLbl val="0"/>
      </c:catAx>
      <c:valAx>
        <c:axId val="296801368"/>
        <c:scaling>
          <c:orientation val="minMax"/>
        </c:scaling>
        <c:delete val="1"/>
        <c:axPos val="l"/>
        <c:title>
          <c:tx>
            <c:rich>
              <a:bodyPr rot="-540000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en-US" sz="1600" b="1"/>
                  <a:t>graduados</a:t>
                </a:r>
              </a:p>
            </c:rich>
          </c:tx>
          <c:overlay val="0"/>
          <c:spPr>
            <a:noFill/>
            <a:ln>
              <a:noFill/>
            </a:ln>
            <a:effectLst/>
          </c:spPr>
          <c:txPr>
            <a:bodyPr rot="-540000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crossAx val="2968009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0420127737744904E-2"/>
          <c:y val="0.15089093764654704"/>
          <c:w val="0.92995303493410297"/>
          <c:h val="0.79065915068205894"/>
        </c:manualLayout>
      </c:layout>
      <c:barChart>
        <c:barDir val="col"/>
        <c:grouping val="clustered"/>
        <c:varyColors val="0"/>
        <c:ser>
          <c:idx val="0"/>
          <c:order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E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19050" cap="rnd">
                <a:solidFill>
                  <a:schemeClr val="accent1"/>
                </a:solidFill>
              </a:ln>
              <a:effectLst/>
            </c:spPr>
            <c:trendlineType val="movingAvg"/>
            <c:period val="2"/>
            <c:dispRSqr val="0"/>
            <c:dispEq val="0"/>
          </c:trendline>
          <c:cat>
            <c:numRef>
              <c:f>Hoja1!$A$3:$A$24</c:f>
              <c:numCache>
                <c:formatCode>General</c:formatCode>
                <c:ptCount val="22"/>
                <c:pt idx="0">
                  <c:v>1993</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pt idx="18">
                  <c:v>2013</c:v>
                </c:pt>
                <c:pt idx="19">
                  <c:v>2014</c:v>
                </c:pt>
                <c:pt idx="20">
                  <c:v>2015</c:v>
                </c:pt>
                <c:pt idx="21">
                  <c:v>2016</c:v>
                </c:pt>
              </c:numCache>
            </c:numRef>
          </c:cat>
          <c:val>
            <c:numRef>
              <c:f>Hoja1!$B$3:$B$24</c:f>
              <c:numCache>
                <c:formatCode>General</c:formatCode>
                <c:ptCount val="22"/>
                <c:pt idx="0">
                  <c:v>3</c:v>
                </c:pt>
                <c:pt idx="1">
                  <c:v>2</c:v>
                </c:pt>
                <c:pt idx="2">
                  <c:v>5</c:v>
                </c:pt>
                <c:pt idx="3">
                  <c:v>4</c:v>
                </c:pt>
                <c:pt idx="4">
                  <c:v>4</c:v>
                </c:pt>
                <c:pt idx="5">
                  <c:v>4</c:v>
                </c:pt>
                <c:pt idx="6">
                  <c:v>13</c:v>
                </c:pt>
                <c:pt idx="7">
                  <c:v>6</c:v>
                </c:pt>
                <c:pt idx="8">
                  <c:v>12</c:v>
                </c:pt>
                <c:pt idx="9">
                  <c:v>12</c:v>
                </c:pt>
                <c:pt idx="10">
                  <c:v>12</c:v>
                </c:pt>
                <c:pt idx="11">
                  <c:v>7</c:v>
                </c:pt>
                <c:pt idx="12">
                  <c:v>16</c:v>
                </c:pt>
                <c:pt idx="13">
                  <c:v>5</c:v>
                </c:pt>
                <c:pt idx="14">
                  <c:v>37</c:v>
                </c:pt>
                <c:pt idx="15">
                  <c:v>26</c:v>
                </c:pt>
                <c:pt idx="16">
                  <c:v>34</c:v>
                </c:pt>
                <c:pt idx="17">
                  <c:v>6</c:v>
                </c:pt>
                <c:pt idx="18">
                  <c:v>6</c:v>
                </c:pt>
                <c:pt idx="19">
                  <c:v>13</c:v>
                </c:pt>
                <c:pt idx="20">
                  <c:v>23</c:v>
                </c:pt>
                <c:pt idx="21">
                  <c:v>6</c:v>
                </c:pt>
              </c:numCache>
            </c:numRef>
          </c:val>
        </c:ser>
        <c:dLbls>
          <c:dLblPos val="outEnd"/>
          <c:showLegendKey val="0"/>
          <c:showVal val="1"/>
          <c:showCatName val="0"/>
          <c:showSerName val="0"/>
          <c:showPercent val="0"/>
          <c:showBubbleSize val="0"/>
        </c:dLbls>
        <c:gapWidth val="100"/>
        <c:overlap val="-24"/>
        <c:axId val="241275712"/>
        <c:axId val="241276104"/>
      </c:barChart>
      <c:catAx>
        <c:axId val="241275712"/>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241276104"/>
        <c:crosses val="autoZero"/>
        <c:auto val="1"/>
        <c:lblAlgn val="ctr"/>
        <c:lblOffset val="100"/>
        <c:noMultiLvlLbl val="0"/>
      </c:catAx>
      <c:valAx>
        <c:axId val="2412761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2412757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bwMode="auto">
          <a:xfrm>
            <a:off x="1"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16739" name="Rectangle 3"/>
          <p:cNvSpPr>
            <a:spLocks noGrp="1" noChangeArrowheads="1"/>
          </p:cNvSpPr>
          <p:nvPr>
            <p:ph type="dt" sz="quarter" idx="1"/>
          </p:nvPr>
        </p:nvSpPr>
        <p:spPr bwMode="auto">
          <a:xfrm>
            <a:off x="3890964"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116740" name="Rectangle 4"/>
          <p:cNvSpPr>
            <a:spLocks noGrp="1" noChangeArrowheads="1"/>
          </p:cNvSpPr>
          <p:nvPr>
            <p:ph type="ftr" sz="quarter" idx="2"/>
          </p:nvPr>
        </p:nvSpPr>
        <p:spPr bwMode="auto">
          <a:xfrm>
            <a:off x="1"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16741" name="Rectangle 5"/>
          <p:cNvSpPr>
            <a:spLocks noGrp="1" noChangeArrowheads="1"/>
          </p:cNvSpPr>
          <p:nvPr>
            <p:ph type="sldNum" sz="quarter" idx="3"/>
          </p:nvPr>
        </p:nvSpPr>
        <p:spPr bwMode="auto">
          <a:xfrm>
            <a:off x="3890964"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3B335587-1406-4AB0-A637-0CFF82FCF09C}" type="slidenum">
              <a:rPr lang="es-ES_tradnl"/>
              <a:pPr>
                <a:defRPr/>
              </a:pPr>
              <a:t>‹Nº›</a:t>
            </a:fld>
            <a:endParaRPr lang="es-ES_tradnl"/>
          </a:p>
        </p:txBody>
      </p:sp>
    </p:spTree>
    <p:extLst>
      <p:ext uri="{BB962C8B-B14F-4D97-AF65-F5344CB8AC3E}">
        <p14:creationId xmlns:p14="http://schemas.microsoft.com/office/powerpoint/2010/main" val="2042179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8435" name="Rectangle 3"/>
          <p:cNvSpPr>
            <a:spLocks noGrp="1" noChangeArrowheads="1"/>
          </p:cNvSpPr>
          <p:nvPr>
            <p:ph type="dt" idx="1"/>
          </p:nvPr>
        </p:nvSpPr>
        <p:spPr bwMode="auto">
          <a:xfrm>
            <a:off x="388620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31748" name="Rectangle 4"/>
          <p:cNvSpPr>
            <a:spLocks noGrp="1" noRot="1" noChangeAspect="1" noChangeArrowheads="1" noTextEdit="1"/>
          </p:cNvSpPr>
          <p:nvPr>
            <p:ph type="sldImg" idx="2"/>
          </p:nvPr>
        </p:nvSpPr>
        <p:spPr bwMode="auto">
          <a:xfrm>
            <a:off x="944563" y="746125"/>
            <a:ext cx="4970462"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912814" y="4724892"/>
            <a:ext cx="5032375" cy="4474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18438" name="Rectangle 6"/>
          <p:cNvSpPr>
            <a:spLocks noGrp="1" noChangeArrowheads="1"/>
          </p:cNvSpPr>
          <p:nvPr>
            <p:ph type="ftr" sz="quarter" idx="4"/>
          </p:nvPr>
        </p:nvSpPr>
        <p:spPr bwMode="auto">
          <a:xfrm>
            <a:off x="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8439" name="Rectangle 7"/>
          <p:cNvSpPr>
            <a:spLocks noGrp="1" noChangeArrowheads="1"/>
          </p:cNvSpPr>
          <p:nvPr>
            <p:ph type="sldNum" sz="quarter" idx="5"/>
          </p:nvPr>
        </p:nvSpPr>
        <p:spPr bwMode="auto">
          <a:xfrm>
            <a:off x="388620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62ACCF27-F5DC-4C16-B14A-A28E9B407D8C}" type="slidenum">
              <a:rPr lang="es-ES_tradnl"/>
              <a:pPr>
                <a:defRPr/>
              </a:pPr>
              <a:t>‹Nº›</a:t>
            </a:fld>
            <a:endParaRPr lang="es-ES_tradnl"/>
          </a:p>
        </p:txBody>
      </p:sp>
    </p:spTree>
    <p:extLst>
      <p:ext uri="{BB962C8B-B14F-4D97-AF65-F5344CB8AC3E}">
        <p14:creationId xmlns:p14="http://schemas.microsoft.com/office/powerpoint/2010/main" val="1453163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1</a:t>
            </a:fld>
            <a:endParaRPr lang="es-ES_tradnl"/>
          </a:p>
        </p:txBody>
      </p:sp>
    </p:spTree>
    <p:extLst>
      <p:ext uri="{BB962C8B-B14F-4D97-AF65-F5344CB8AC3E}">
        <p14:creationId xmlns:p14="http://schemas.microsoft.com/office/powerpoint/2010/main" val="827541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FC6514-4825-48AF-843A-537215BA1543}" type="slidenum">
              <a:rPr lang="es-ES_tradnl"/>
              <a:pPr>
                <a:defRPr/>
              </a:pPr>
              <a:t>‹Nº›</a:t>
            </a:fld>
            <a:endParaRPr lang="es-ES_tradnl"/>
          </a:p>
        </p:txBody>
      </p:sp>
    </p:spTree>
    <p:extLst>
      <p:ext uri="{BB962C8B-B14F-4D97-AF65-F5344CB8AC3E}">
        <p14:creationId xmlns:p14="http://schemas.microsoft.com/office/powerpoint/2010/main" val="267908759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4248F6-E43B-4A96-9AFD-9DB6C2BB5D83}" type="slidenum">
              <a:rPr lang="es-ES_tradnl"/>
              <a:pPr>
                <a:defRPr/>
              </a:pPr>
              <a:t>‹Nº›</a:t>
            </a:fld>
            <a:endParaRPr lang="es-ES_tradnl"/>
          </a:p>
        </p:txBody>
      </p:sp>
    </p:spTree>
    <p:extLst>
      <p:ext uri="{BB962C8B-B14F-4D97-AF65-F5344CB8AC3E}">
        <p14:creationId xmlns:p14="http://schemas.microsoft.com/office/powerpoint/2010/main" val="184152601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8FF9BA73-FA18-423C-B95B-C4D345D59D49}" type="slidenum">
              <a:rPr lang="es-ES_tradnl"/>
              <a:pPr>
                <a:defRPr/>
              </a:pPr>
              <a:t>‹Nº›</a:t>
            </a:fld>
            <a:endParaRPr lang="es-ES_tradnl"/>
          </a:p>
        </p:txBody>
      </p:sp>
    </p:spTree>
    <p:extLst>
      <p:ext uri="{BB962C8B-B14F-4D97-AF65-F5344CB8AC3E}">
        <p14:creationId xmlns:p14="http://schemas.microsoft.com/office/powerpoint/2010/main" val="426343441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C"/>
          </a:p>
        </p:txBody>
      </p:sp>
      <p:sp>
        <p:nvSpPr>
          <p:cNvPr id="3" name="2 Marcador de tabla"/>
          <p:cNvSpPr>
            <a:spLocks noGrp="1"/>
          </p:cNvSpPr>
          <p:nvPr>
            <p:ph type="tbl" idx="1"/>
          </p:nvPr>
        </p:nvSpPr>
        <p:spPr>
          <a:xfrm>
            <a:off x="685800" y="1981200"/>
            <a:ext cx="7772400" cy="4114800"/>
          </a:xfrm>
        </p:spPr>
        <p:txBody>
          <a:bodyPr/>
          <a:lstStyle/>
          <a:p>
            <a:pPr lvl="0"/>
            <a:endParaRPr lang="es-EC"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F5B174E9-9B43-46AE-A9F3-DC8B8CDBBF12}" type="slidenum">
              <a:rPr lang="es-ES_tradnl"/>
              <a:pPr>
                <a:defRPr/>
              </a:pPr>
              <a:t>‹Nº›</a:t>
            </a:fld>
            <a:endParaRPr lang="es-ES_tradnl"/>
          </a:p>
        </p:txBody>
      </p:sp>
    </p:spTree>
    <p:extLst>
      <p:ext uri="{BB962C8B-B14F-4D97-AF65-F5344CB8AC3E}">
        <p14:creationId xmlns:p14="http://schemas.microsoft.com/office/powerpoint/2010/main" val="384867908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74AA8337-9F9F-4F16-A594-F541F9D17F35}" type="slidenum">
              <a:rPr lang="es-ES_tradnl"/>
              <a:pPr>
                <a:defRPr/>
              </a:pPr>
              <a:t>‹Nº›</a:t>
            </a:fld>
            <a:endParaRPr lang="es-ES_tradnl"/>
          </a:p>
        </p:txBody>
      </p:sp>
    </p:spTree>
    <p:extLst>
      <p:ext uri="{BB962C8B-B14F-4D97-AF65-F5344CB8AC3E}">
        <p14:creationId xmlns:p14="http://schemas.microsoft.com/office/powerpoint/2010/main" val="208952936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56B100AB-72C6-46A9-8BE1-DACF4A4CE68F}" type="slidenum">
              <a:rPr lang="es-ES_tradnl"/>
              <a:pPr>
                <a:defRPr/>
              </a:pPr>
              <a:t>‹Nº›</a:t>
            </a:fld>
            <a:endParaRPr lang="es-ES_tradnl"/>
          </a:p>
        </p:txBody>
      </p:sp>
    </p:spTree>
    <p:extLst>
      <p:ext uri="{BB962C8B-B14F-4D97-AF65-F5344CB8AC3E}">
        <p14:creationId xmlns:p14="http://schemas.microsoft.com/office/powerpoint/2010/main" val="174056978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CE8C11C4-573A-486F-A8C9-06F8AB300CF3}" type="slidenum">
              <a:rPr lang="es-ES_tradnl"/>
              <a:pPr>
                <a:defRPr/>
              </a:pPr>
              <a:t>‹Nº›</a:t>
            </a:fld>
            <a:endParaRPr lang="es-ES_tradnl"/>
          </a:p>
        </p:txBody>
      </p:sp>
    </p:spTree>
    <p:extLst>
      <p:ext uri="{BB962C8B-B14F-4D97-AF65-F5344CB8AC3E}">
        <p14:creationId xmlns:p14="http://schemas.microsoft.com/office/powerpoint/2010/main" val="92044718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6"/>
          <p:cNvSpPr>
            <a:spLocks noGrp="1" noChangeArrowheads="1"/>
          </p:cNvSpPr>
          <p:nvPr>
            <p:ph type="sldNum" sz="quarter" idx="12"/>
          </p:nvPr>
        </p:nvSpPr>
        <p:spPr>
          <a:ln/>
        </p:spPr>
        <p:txBody>
          <a:bodyPr/>
          <a:lstStyle>
            <a:lvl1pPr>
              <a:defRPr/>
            </a:lvl1pPr>
          </a:lstStyle>
          <a:p>
            <a:pPr>
              <a:defRPr/>
            </a:pPr>
            <a:fld id="{4FEA0583-A413-40BB-BEC3-5E20BD7D711F}" type="slidenum">
              <a:rPr lang="es-ES_tradnl"/>
              <a:pPr>
                <a:defRPr/>
              </a:pPr>
              <a:t>‹Nº›</a:t>
            </a:fld>
            <a:endParaRPr lang="es-ES_tradnl"/>
          </a:p>
        </p:txBody>
      </p:sp>
    </p:spTree>
    <p:extLst>
      <p:ext uri="{BB962C8B-B14F-4D97-AF65-F5344CB8AC3E}">
        <p14:creationId xmlns:p14="http://schemas.microsoft.com/office/powerpoint/2010/main" val="144286436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6"/>
          <p:cNvSpPr>
            <a:spLocks noGrp="1" noChangeArrowheads="1"/>
          </p:cNvSpPr>
          <p:nvPr>
            <p:ph type="sldNum" sz="quarter" idx="12"/>
          </p:nvPr>
        </p:nvSpPr>
        <p:spPr>
          <a:ln/>
        </p:spPr>
        <p:txBody>
          <a:bodyPr/>
          <a:lstStyle>
            <a:lvl1pPr>
              <a:defRPr/>
            </a:lvl1pPr>
          </a:lstStyle>
          <a:p>
            <a:pPr>
              <a:defRPr/>
            </a:pPr>
            <a:fld id="{C256E4D0-E7C7-4300-9357-E49B5A90E237}" type="slidenum">
              <a:rPr lang="es-ES_tradnl"/>
              <a:pPr>
                <a:defRPr/>
              </a:pPr>
              <a:t>‹Nº›</a:t>
            </a:fld>
            <a:endParaRPr lang="es-ES_tradnl"/>
          </a:p>
        </p:txBody>
      </p:sp>
    </p:spTree>
    <p:extLst>
      <p:ext uri="{BB962C8B-B14F-4D97-AF65-F5344CB8AC3E}">
        <p14:creationId xmlns:p14="http://schemas.microsoft.com/office/powerpoint/2010/main" val="276458634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6"/>
          <p:cNvSpPr>
            <a:spLocks noGrp="1" noChangeArrowheads="1"/>
          </p:cNvSpPr>
          <p:nvPr>
            <p:ph type="sldNum" sz="quarter" idx="12"/>
          </p:nvPr>
        </p:nvSpPr>
        <p:spPr>
          <a:ln/>
        </p:spPr>
        <p:txBody>
          <a:bodyPr/>
          <a:lstStyle>
            <a:lvl1pPr>
              <a:defRPr/>
            </a:lvl1pPr>
          </a:lstStyle>
          <a:p>
            <a:pPr>
              <a:defRPr/>
            </a:pPr>
            <a:fld id="{95FC74E7-086D-4F1E-BEF3-5B5828DB2B56}" type="slidenum">
              <a:rPr lang="es-ES_tradnl"/>
              <a:pPr>
                <a:defRPr/>
              </a:pPr>
              <a:t>‹Nº›</a:t>
            </a:fld>
            <a:endParaRPr lang="es-ES_tradnl"/>
          </a:p>
        </p:txBody>
      </p:sp>
    </p:spTree>
    <p:extLst>
      <p:ext uri="{BB962C8B-B14F-4D97-AF65-F5344CB8AC3E}">
        <p14:creationId xmlns:p14="http://schemas.microsoft.com/office/powerpoint/2010/main" val="23272293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B4BBFF82-4923-4D8D-873A-FB1BF6E26A36}" type="slidenum">
              <a:rPr lang="es-ES_tradnl"/>
              <a:pPr>
                <a:defRPr/>
              </a:pPr>
              <a:t>‹Nº›</a:t>
            </a:fld>
            <a:endParaRPr lang="es-ES_tradnl"/>
          </a:p>
        </p:txBody>
      </p:sp>
    </p:spTree>
    <p:extLst>
      <p:ext uri="{BB962C8B-B14F-4D97-AF65-F5344CB8AC3E}">
        <p14:creationId xmlns:p14="http://schemas.microsoft.com/office/powerpoint/2010/main" val="248178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89636EA6-7096-4E20-B5B9-612561602D3F}" type="slidenum">
              <a:rPr lang="es-ES_tradnl"/>
              <a:pPr>
                <a:defRPr/>
              </a:pPr>
              <a:t>‹Nº›</a:t>
            </a:fld>
            <a:endParaRPr lang="es-ES_tradnl"/>
          </a:p>
        </p:txBody>
      </p:sp>
    </p:spTree>
    <p:extLst>
      <p:ext uri="{BB962C8B-B14F-4D97-AF65-F5344CB8AC3E}">
        <p14:creationId xmlns:p14="http://schemas.microsoft.com/office/powerpoint/2010/main" val="33262599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_tradnl"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vl1pPr>
          </a:lstStyle>
          <a:p>
            <a:pPr>
              <a:defRPr/>
            </a:pPr>
            <a:endParaRPr lang="es-ES_trad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s-ES_trad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D1B3B222-7A8C-44E9-8CAA-3C731376E8C1}"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Box 2"/>
          <p:cNvSpPr txBox="1">
            <a:spLocks noChangeArrowheads="1"/>
          </p:cNvSpPr>
          <p:nvPr/>
        </p:nvSpPr>
        <p:spPr bwMode="auto">
          <a:xfrm>
            <a:off x="1907704" y="1905506"/>
            <a:ext cx="6842814" cy="3508653"/>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4800" b="1" dirty="0" smtClean="0">
                <a:solidFill>
                  <a:srgbClr val="FF0000"/>
                </a:solidFill>
                <a:latin typeface="Impact" pitchFamily="34" charset="0"/>
              </a:rPr>
              <a:t> </a:t>
            </a:r>
            <a:r>
              <a:rPr lang="es-ES" sz="4800" b="1" dirty="0" smtClean="0">
                <a:ln>
                  <a:solidFill>
                    <a:schemeClr val="accent1">
                      <a:alpha val="58000"/>
                    </a:schemeClr>
                  </a:solidFill>
                </a:ln>
                <a:solidFill>
                  <a:srgbClr val="FF0000"/>
                </a:solidFill>
                <a:latin typeface="Impact" pitchFamily="34" charset="0"/>
              </a:rPr>
              <a:t>CENTROS DE ESTUDIOS</a:t>
            </a:r>
          </a:p>
          <a:p>
            <a:pPr>
              <a:spcBef>
                <a:spcPct val="50000"/>
              </a:spcBef>
            </a:pPr>
            <a:r>
              <a:rPr lang="es-ES" sz="4800" b="1" dirty="0" smtClean="0">
                <a:ln>
                  <a:solidFill>
                    <a:schemeClr val="accent1">
                      <a:alpha val="58000"/>
                    </a:schemeClr>
                  </a:solidFill>
                </a:ln>
                <a:solidFill>
                  <a:srgbClr val="FF0000"/>
                </a:solidFill>
                <a:latin typeface="Impact" pitchFamily="34" charset="0"/>
                <a:ea typeface="Times New Roman" pitchFamily="18" charset="0"/>
                <a:cs typeface="Arial" charset="0"/>
              </a:rPr>
              <a:t>Balance Parcial Objetivos</a:t>
            </a:r>
          </a:p>
          <a:p>
            <a:pPr>
              <a:spcBef>
                <a:spcPct val="50000"/>
              </a:spcBef>
            </a:pPr>
            <a:r>
              <a:rPr lang="es-ES" sz="2000" b="1" dirty="0" smtClean="0">
                <a:ln>
                  <a:solidFill>
                    <a:schemeClr val="accent1">
                      <a:alpha val="58000"/>
                    </a:schemeClr>
                  </a:solidFill>
                </a:ln>
                <a:solidFill>
                  <a:srgbClr val="FF0000"/>
                </a:solidFill>
                <a:latin typeface="Impact" pitchFamily="34" charset="0"/>
              </a:rPr>
              <a:t>julio </a:t>
            </a:r>
            <a:r>
              <a:rPr lang="es-ES" sz="2000" b="1" dirty="0">
                <a:ln>
                  <a:solidFill>
                    <a:schemeClr val="accent1">
                      <a:alpha val="58000"/>
                    </a:schemeClr>
                  </a:solidFill>
                </a:ln>
                <a:solidFill>
                  <a:srgbClr val="FF0000"/>
                </a:solidFill>
                <a:latin typeface="Impact" pitchFamily="34" charset="0"/>
              </a:rPr>
              <a:t>2016</a:t>
            </a:r>
          </a:p>
          <a:p>
            <a:pPr>
              <a:spcBef>
                <a:spcPct val="50000"/>
              </a:spcBef>
            </a:pPr>
            <a:endParaRPr lang="es-ES" sz="4800" b="1" dirty="0" smtClean="0">
              <a:ln>
                <a:solidFill>
                  <a:schemeClr val="accent1">
                    <a:alpha val="58000"/>
                  </a:schemeClr>
                </a:solidFill>
              </a:ln>
              <a:solidFill>
                <a:srgbClr val="FF0000"/>
              </a:solidFill>
              <a:latin typeface="Arial" charset="0"/>
              <a:ea typeface="Times New Roman" pitchFamily="18" charset="0"/>
              <a:cs typeface="Arial" charset="0"/>
            </a:endParaRPr>
          </a:p>
        </p:txBody>
      </p:sp>
      <p:pic>
        <p:nvPicPr>
          <p:cNvPr id="13" name="Picture 2" descr="C:\Users\Y6\Pictures\base de la evaluac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6196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6" descr="D:\HERRAMIENTAS\Escudo\Escudo11. - 4 escudos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4008" y="332656"/>
            <a:ext cx="1193656" cy="119496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descr="CeeS1"/>
          <p:cNvPicPr>
            <a:picLocks noChangeAspect="1" noChangeArrowheads="1"/>
          </p:cNvPicPr>
          <p:nvPr/>
        </p:nvPicPr>
        <p:blipFill>
          <a:blip r:embed="rId5">
            <a:extLst>
              <a:ext uri="{28A0092B-C50C-407E-A947-70E740481C1C}">
                <a14:useLocalDpi xmlns:a14="http://schemas.microsoft.com/office/drawing/2010/main" val="0"/>
              </a:ext>
            </a:extLst>
          </a:blip>
          <a:srcRect l="21626" t="18863" r="26125" b="23994"/>
          <a:stretch>
            <a:fillRect/>
          </a:stretch>
        </p:blipFill>
        <p:spPr bwMode="auto">
          <a:xfrm>
            <a:off x="4644008" y="5153744"/>
            <a:ext cx="1155576" cy="1155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2859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10584" y="1115632"/>
            <a:ext cx="4608512" cy="707886"/>
          </a:xfrm>
          <a:prstGeom prst="rect">
            <a:avLst/>
          </a:prstGeom>
          <a:noFill/>
        </p:spPr>
        <p:txBody>
          <a:bodyPr wrap="square" rtlCol="0">
            <a:spAutoFit/>
          </a:bodyPr>
          <a:lstStyle/>
          <a:p>
            <a:r>
              <a:rPr lang="es-ES" sz="4000" b="1" dirty="0" smtClean="0">
                <a:solidFill>
                  <a:srgbClr val="FF0000"/>
                </a:solidFill>
              </a:rPr>
              <a:t>POSTGRADOS</a:t>
            </a:r>
            <a:endParaRPr lang="es-ES" sz="4000" b="1" dirty="0">
              <a:solidFill>
                <a:srgbClr val="FF0000"/>
              </a:solidFill>
            </a:endParaRPr>
          </a:p>
        </p:txBody>
      </p:sp>
    </p:spTree>
    <p:extLst>
      <p:ext uri="{BB962C8B-B14F-4D97-AF65-F5344CB8AC3E}">
        <p14:creationId xmlns:p14="http://schemas.microsoft.com/office/powerpoint/2010/main" val="219484544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954107"/>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RESPUESTAS A LAS NECESIDADES DETECTADAS PARA LA SUPERACIÓN DE LOS PROFESORES Y ADIESTRADOS.</a:t>
            </a:r>
            <a:endParaRPr lang="es-ES" sz="2800" dirty="0" smtClean="0">
              <a:solidFill>
                <a:srgbClr val="FF0000"/>
              </a:solidFill>
              <a:latin typeface="Arial" charset="0"/>
              <a:ea typeface="Times New Roman" pitchFamily="18" charset="0"/>
              <a:cs typeface="Arial" charset="0"/>
            </a:endParaRPr>
          </a:p>
        </p:txBody>
      </p:sp>
      <p:graphicFrame>
        <p:nvGraphicFramePr>
          <p:cNvPr id="4" name="3 Tabla"/>
          <p:cNvGraphicFramePr>
            <a:graphicFrameLocks noGrp="1"/>
          </p:cNvGraphicFramePr>
          <p:nvPr>
            <p:extLst>
              <p:ext uri="{D42A27DB-BD31-4B8C-83A1-F6EECF244321}">
                <p14:modId xmlns:p14="http://schemas.microsoft.com/office/powerpoint/2010/main" val="3864983049"/>
              </p:ext>
            </p:extLst>
          </p:nvPr>
        </p:nvGraphicFramePr>
        <p:xfrm>
          <a:off x="107504" y="2089368"/>
          <a:ext cx="8928991" cy="4419600"/>
        </p:xfrm>
        <a:graphic>
          <a:graphicData uri="http://schemas.openxmlformats.org/drawingml/2006/table">
            <a:tbl>
              <a:tblPr firstRow="1" bandRow="1">
                <a:tableStyleId>{5940675A-B579-460E-94D1-54222C63F5DA}</a:tableStyleId>
              </a:tblPr>
              <a:tblGrid>
                <a:gridCol w="3837253"/>
                <a:gridCol w="3468286"/>
                <a:gridCol w="1623452"/>
              </a:tblGrid>
              <a:tr h="370840">
                <a:tc>
                  <a:txBody>
                    <a:bodyPr/>
                    <a:lstStyle/>
                    <a:p>
                      <a:pPr algn="ctr"/>
                      <a:r>
                        <a:rPr lang="es-ES" b="1" dirty="0" smtClean="0">
                          <a:latin typeface="Arial" pitchFamily="34" charset="0"/>
                          <a:cs typeface="Arial" pitchFamily="34" charset="0"/>
                        </a:rPr>
                        <a:t>POSTGRADO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DESTINADO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DEMANDA/ MATRICULA</a:t>
                      </a:r>
                      <a:endParaRPr lang="es-ES" b="1" dirty="0">
                        <a:latin typeface="Arial" pitchFamily="34" charset="0"/>
                        <a:cs typeface="Arial" pitchFamily="34" charset="0"/>
                      </a:endParaRPr>
                    </a:p>
                  </a:txBody>
                  <a:tcPr>
                    <a:solidFill>
                      <a:srgbClr val="FFFFCC"/>
                    </a:solidFill>
                  </a:tcPr>
                </a:tc>
              </a:tr>
              <a:tr h="370840">
                <a:tc>
                  <a:txBody>
                    <a:bodyPr/>
                    <a:lstStyle/>
                    <a:p>
                      <a:pPr algn="ctr"/>
                      <a:r>
                        <a:rPr lang="es-ES" sz="1600" b="1" dirty="0" smtClean="0">
                          <a:latin typeface="Arial" pitchFamily="34" charset="0"/>
                          <a:cs typeface="Arial" pitchFamily="34" charset="0"/>
                        </a:rPr>
                        <a:t>DIPLOMADO DE JÓVENES III EDICIÓN</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Adiestrados de Educación Superior de la Universidad de Oriente</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64/71</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MAESTRÍA DE VIRTUALIZACIÓN DE PROCESOS UNIVERSITARIOS</a:t>
                      </a:r>
                    </a:p>
                    <a:p>
                      <a:pPr marL="0" marR="0" indent="0" algn="ctr" defTabSz="914400" rtl="0" eaLnBrk="1" fontAlgn="auto" latinLnBrk="0" hangingPunct="1">
                        <a:lnSpc>
                          <a:spcPct val="100000"/>
                        </a:lnSpc>
                        <a:spcBef>
                          <a:spcPts val="0"/>
                        </a:spcBef>
                        <a:spcAft>
                          <a:spcPts val="0"/>
                        </a:spcAft>
                        <a:buClrTx/>
                        <a:buSzTx/>
                        <a:buFontTx/>
                        <a:buNone/>
                        <a:tabLst/>
                        <a:defRPr/>
                      </a:pPr>
                      <a:r>
                        <a:rPr lang="es-ES" sz="1400" b="1" dirty="0" smtClean="0">
                          <a:solidFill>
                            <a:srgbClr val="FF0000"/>
                          </a:solidFill>
                          <a:latin typeface="Arial" pitchFamily="34" charset="0"/>
                          <a:cs typeface="Arial" pitchFamily="34" charset="0"/>
                        </a:rPr>
                        <a:t>CULMINÓ I EDICIÓN</a:t>
                      </a:r>
                    </a:p>
                    <a:p>
                      <a:pPr marL="0" marR="0" indent="0" algn="ctr" defTabSz="914400" rtl="0" eaLnBrk="1" fontAlgn="auto" latinLnBrk="0" hangingPunct="1">
                        <a:lnSpc>
                          <a:spcPct val="100000"/>
                        </a:lnSpc>
                        <a:spcBef>
                          <a:spcPts val="0"/>
                        </a:spcBef>
                        <a:spcAft>
                          <a:spcPts val="0"/>
                        </a:spcAft>
                        <a:buClrTx/>
                        <a:buSzTx/>
                        <a:buFontTx/>
                        <a:buNone/>
                        <a:tabLst/>
                        <a:defRPr/>
                      </a:pPr>
                      <a:r>
                        <a:rPr lang="es-ES" sz="1400" b="1" dirty="0" smtClean="0">
                          <a:solidFill>
                            <a:srgbClr val="FF0000"/>
                          </a:solidFill>
                          <a:latin typeface="Arial" pitchFamily="34" charset="0"/>
                          <a:cs typeface="Arial" pitchFamily="34" charset="0"/>
                        </a:rPr>
                        <a:t>CONVOCATORIA II EDICIÓN</a:t>
                      </a:r>
                      <a:endParaRPr lang="es-ES" sz="1400" b="1" dirty="0">
                        <a:solidFill>
                          <a:srgbClr val="FF0000"/>
                        </a:solidFill>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Para la formación de profesionales (tanto a nivel nacional, regional y/o local)</a:t>
                      </a:r>
                    </a:p>
                    <a:p>
                      <a:pPr algn="ctr"/>
                      <a:endParaRPr lang="es-ES" sz="1600" b="1" dirty="0">
                        <a:latin typeface="Arial" pitchFamily="34" charset="0"/>
                        <a:cs typeface="Arial" pitchFamily="34" charset="0"/>
                      </a:endParaRPr>
                    </a:p>
                  </a:txBody>
                  <a:tcPr/>
                </a:tc>
                <a:tc>
                  <a:txBody>
                    <a:bodyPr/>
                    <a:lstStyle/>
                    <a:p>
                      <a:pPr algn="ctr"/>
                      <a:r>
                        <a:rPr lang="es-ES" sz="1400" b="1" dirty="0" smtClean="0">
                          <a:latin typeface="Arial" pitchFamily="34" charset="0"/>
                          <a:cs typeface="Arial" pitchFamily="34" charset="0"/>
                        </a:rPr>
                        <a:t>I EDICIÓN, 18/19</a:t>
                      </a:r>
                    </a:p>
                    <a:p>
                      <a:pPr algn="ctr"/>
                      <a:endParaRPr lang="es-ES" sz="1400" b="1" dirty="0" smtClean="0">
                        <a:latin typeface="Arial" pitchFamily="34" charset="0"/>
                        <a:cs typeface="Arial" pitchFamily="34" charset="0"/>
                      </a:endParaRPr>
                    </a:p>
                    <a:p>
                      <a:pPr algn="ctr"/>
                      <a:r>
                        <a:rPr lang="es-ES" sz="1400" b="1" dirty="0" smtClean="0">
                          <a:latin typeface="Arial" pitchFamily="34" charset="0"/>
                          <a:cs typeface="Arial" pitchFamily="34" charset="0"/>
                        </a:rPr>
                        <a:t>II EDICIÓN 30</a:t>
                      </a:r>
                      <a:endParaRPr lang="es-ES" sz="14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MAESTRÍA GESTIÓN DE PROCESOS FORMATIVOS UNIVERSITARIOS</a:t>
                      </a:r>
                    </a:p>
                    <a:p>
                      <a:pPr marL="0" marR="0" indent="0" algn="ctr" defTabSz="914400" rtl="0" eaLnBrk="1" fontAlgn="auto" latinLnBrk="0" hangingPunct="1">
                        <a:lnSpc>
                          <a:spcPct val="100000"/>
                        </a:lnSpc>
                        <a:spcBef>
                          <a:spcPts val="0"/>
                        </a:spcBef>
                        <a:spcAft>
                          <a:spcPts val="0"/>
                        </a:spcAft>
                        <a:buClrTx/>
                        <a:buSzTx/>
                        <a:buFontTx/>
                        <a:buNone/>
                        <a:tabLst/>
                        <a:defRPr/>
                      </a:pPr>
                      <a:r>
                        <a:rPr lang="es-ES" sz="1400" b="1" dirty="0" smtClean="0">
                          <a:solidFill>
                            <a:srgbClr val="FF0000"/>
                          </a:solidFill>
                          <a:latin typeface="Arial" pitchFamily="34" charset="0"/>
                          <a:cs typeface="Arial" pitchFamily="34" charset="0"/>
                        </a:rPr>
                        <a:t>I EDICIÓN PREDEFENSA y DEFENSAS</a:t>
                      </a:r>
                    </a:p>
                    <a:p>
                      <a:pPr algn="ctr"/>
                      <a:endParaRPr lang="es-ES" sz="1600" b="1"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Para la formación de directivos y asesores de las diferentes instancias universitarias</a:t>
                      </a:r>
                    </a:p>
                    <a:p>
                      <a:pPr algn="ctr"/>
                      <a:endParaRPr lang="es-ES" sz="1600" b="1"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2800" b="1" dirty="0" smtClean="0">
                          <a:latin typeface="Arial" pitchFamily="34" charset="0"/>
                          <a:cs typeface="Arial" pitchFamily="34" charset="0"/>
                        </a:rPr>
                        <a:t> 12/18</a:t>
                      </a:r>
                    </a:p>
                    <a:p>
                      <a:pPr algn="ct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CURRICULAR</a:t>
                      </a:r>
                      <a:endParaRPr lang="es-ES" sz="1600" b="1" dirty="0" smtClean="0">
                        <a:latin typeface="Arial" pitchFamily="34" charset="0"/>
                        <a:cs typeface="Arial" pitchFamily="34" charset="0"/>
                      </a:endParaRPr>
                    </a:p>
                    <a:p>
                      <a:pPr algn="ctr"/>
                      <a:r>
                        <a:rPr lang="es-ES" sz="1600" b="1" dirty="0" smtClean="0">
                          <a:latin typeface="Arial" pitchFamily="34" charset="0"/>
                          <a:cs typeface="Arial" pitchFamily="34" charset="0"/>
                        </a:rPr>
                        <a:t>Intensivo, abril 2016</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jóvenes de la UO</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19</a:t>
                      </a:r>
                      <a:endParaRPr lang="es-ES" sz="28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2324921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954107"/>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RESPUESTAS A LAS NECESIDADES DETECTADAS PARA LA SUPERACIÓN DE LOS PROFESORES Y ADIESTRADOS.</a:t>
            </a:r>
            <a:endParaRPr lang="es-ES" sz="2800" dirty="0" smtClean="0">
              <a:solidFill>
                <a:srgbClr val="FF0000"/>
              </a:solidFill>
              <a:latin typeface="Arial" charset="0"/>
              <a:ea typeface="Times New Roman" pitchFamily="18" charset="0"/>
              <a:cs typeface="Arial" charset="0"/>
            </a:endParaRPr>
          </a:p>
        </p:txBody>
      </p:sp>
      <p:graphicFrame>
        <p:nvGraphicFramePr>
          <p:cNvPr id="4" name="3 Tabla"/>
          <p:cNvGraphicFramePr>
            <a:graphicFrameLocks noGrp="1"/>
          </p:cNvGraphicFramePr>
          <p:nvPr>
            <p:extLst>
              <p:ext uri="{D42A27DB-BD31-4B8C-83A1-F6EECF244321}">
                <p14:modId xmlns:p14="http://schemas.microsoft.com/office/powerpoint/2010/main" val="118712133"/>
              </p:ext>
            </p:extLst>
          </p:nvPr>
        </p:nvGraphicFramePr>
        <p:xfrm>
          <a:off x="107504" y="1422092"/>
          <a:ext cx="8928991" cy="4815840"/>
        </p:xfrm>
        <a:graphic>
          <a:graphicData uri="http://schemas.openxmlformats.org/drawingml/2006/table">
            <a:tbl>
              <a:tblPr firstRow="1" bandRow="1">
                <a:tableStyleId>{5940675A-B579-460E-94D1-54222C63F5DA}</a:tableStyleId>
              </a:tblPr>
              <a:tblGrid>
                <a:gridCol w="3528392"/>
                <a:gridCol w="3777147"/>
                <a:gridCol w="1623452"/>
              </a:tblGrid>
              <a:tr h="370840">
                <a:tc>
                  <a:txBody>
                    <a:bodyPr/>
                    <a:lstStyle/>
                    <a:p>
                      <a:pPr algn="ctr"/>
                      <a:r>
                        <a:rPr lang="es-ES" b="1" dirty="0" smtClean="0">
                          <a:latin typeface="Arial" pitchFamily="34" charset="0"/>
                          <a:cs typeface="Arial" pitchFamily="34" charset="0"/>
                        </a:rPr>
                        <a:t>POSTGRADO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DESTINADO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DEMANDA/ MATRICULA</a:t>
                      </a:r>
                      <a:endParaRPr lang="es-ES" b="1" dirty="0">
                        <a:latin typeface="Arial" pitchFamily="34" charset="0"/>
                        <a:cs typeface="Arial" pitchFamily="34" charset="0"/>
                      </a:endParaRPr>
                    </a:p>
                  </a:txBody>
                  <a:tcPr>
                    <a:solidFill>
                      <a:srgbClr val="FFFFCC"/>
                    </a:solidFill>
                  </a:tcPr>
                </a:tc>
              </a:tr>
              <a:tr h="370840">
                <a:tc>
                  <a:txBody>
                    <a:bodyPr/>
                    <a:lstStyle/>
                    <a:p>
                      <a:pPr algn="ctr"/>
                      <a:r>
                        <a:rPr lang="es-ES" sz="1600" b="1" dirty="0" smtClean="0">
                          <a:latin typeface="Arial" pitchFamily="34" charset="0"/>
                          <a:cs typeface="Arial" pitchFamily="34" charset="0"/>
                        </a:rPr>
                        <a:t> DOCTORADO</a:t>
                      </a:r>
                      <a:r>
                        <a:rPr lang="es-ES" sz="1600" b="1" baseline="0" dirty="0" smtClean="0">
                          <a:latin typeface="Arial" pitchFamily="34" charset="0"/>
                          <a:cs typeface="Arial" pitchFamily="34" charset="0"/>
                        </a:rPr>
                        <a:t> EN CIENCIAS PEDAGÓGICAS TUTELAR</a:t>
                      </a:r>
                    </a:p>
                    <a:p>
                      <a:pPr marL="285750" indent="-285750" algn="ctr">
                        <a:buFont typeface="Arial" panose="020B0604020202020204" pitchFamily="34" charset="0"/>
                        <a:buChar char="•"/>
                      </a:pPr>
                      <a:r>
                        <a:rPr lang="es-ES" sz="1600" b="1" baseline="0" dirty="0" smtClean="0">
                          <a:latin typeface="Arial" pitchFamily="34" charset="0"/>
                          <a:cs typeface="Arial" pitchFamily="34" charset="0"/>
                        </a:rPr>
                        <a:t>Guantánamo </a:t>
                      </a:r>
                      <a:endParaRPr lang="es-ES" sz="1600" b="1" dirty="0">
                        <a:latin typeface="Arial" pitchFamily="34" charset="0"/>
                        <a:cs typeface="Arial" pitchFamily="34" charset="0"/>
                      </a:endParaRPr>
                    </a:p>
                  </a:txBody>
                  <a:tcPr/>
                </a:tc>
                <a:tc>
                  <a:txBody>
                    <a:bodyPr/>
                    <a:lstStyle/>
                    <a:p>
                      <a:pPr algn="ct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28/</a:t>
                      </a:r>
                    </a:p>
                    <a:p>
                      <a:pPr marL="457200" indent="-457200" algn="ctr">
                        <a:buFont typeface="Arial" panose="020B0604020202020204" pitchFamily="34" charset="0"/>
                        <a:buChar char="•"/>
                      </a:pPr>
                      <a:r>
                        <a:rPr lang="es-ES" sz="2800" b="1" dirty="0" smtClean="0">
                          <a:latin typeface="Arial" pitchFamily="34" charset="0"/>
                          <a:cs typeface="Arial" pitchFamily="34" charset="0"/>
                        </a:rPr>
                        <a:t>12</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CURRICULAR</a:t>
                      </a:r>
                      <a:endParaRPr lang="es-ES" sz="1600" b="1"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baseline="0" dirty="0" smtClean="0">
                          <a:latin typeface="Arial" pitchFamily="34" charset="0"/>
                          <a:cs typeface="Arial" pitchFamily="34" charset="0"/>
                        </a:rPr>
                        <a:t>VENEZUELA,</a:t>
                      </a:r>
                      <a:r>
                        <a:rPr lang="es-ES" sz="1800" kern="1200" dirty="0" smtClean="0">
                          <a:solidFill>
                            <a:schemeClr val="tx1"/>
                          </a:solidFill>
                          <a:effectLst/>
                          <a:latin typeface="+mn-lt"/>
                          <a:ea typeface="+mn-ea"/>
                          <a:cs typeface="+mn-cs"/>
                        </a:rPr>
                        <a:t> </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21</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CURRICULAR</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ECUADOR</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11</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TUTELAR</a:t>
                      </a:r>
                      <a:endParaRPr lang="es-ES" sz="1600" b="1" dirty="0" smtClean="0">
                        <a:latin typeface="Arial" pitchFamily="34" charset="0"/>
                        <a:cs typeface="Arial"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ANGOLA, </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2</a:t>
                      </a:r>
                    </a:p>
                    <a:p>
                      <a:pPr algn="ctr"/>
                      <a:endParaRPr lang="es-ES" sz="2800" b="1" dirty="0">
                        <a:latin typeface="Arial" pitchFamily="34" charset="0"/>
                        <a:cs typeface="Arial" pitchFamily="34" charset="0"/>
                      </a:endParaRPr>
                    </a:p>
                  </a:txBody>
                  <a:tcPr/>
                </a:tc>
              </a:tr>
              <a:tr h="370840">
                <a:tc>
                  <a:txBody>
                    <a:bodyPr/>
                    <a:lstStyle/>
                    <a:p>
                      <a:pPr algn="ctr"/>
                      <a:r>
                        <a:rPr lang="es-ES" sz="1600" b="1" dirty="0" smtClean="0">
                          <a:latin typeface="Arial" pitchFamily="34" charset="0"/>
                          <a:cs typeface="Arial" pitchFamily="34" charset="0"/>
                        </a:rPr>
                        <a:t>POSTDOCTORADO EN GESTIÓN CIENTÍFICA DE LA FORMACIÓN DE INVESTIGADORES</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doctores de la Universidad de Oriente y de otras instituciones de</a:t>
                      </a:r>
                      <a:r>
                        <a:rPr lang="es-ES" sz="1600" b="1" baseline="0" dirty="0" smtClean="0">
                          <a:latin typeface="Arial" pitchFamily="34" charset="0"/>
                          <a:cs typeface="Arial" pitchFamily="34" charset="0"/>
                        </a:rPr>
                        <a:t> territorio y extranjeras.</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30</a:t>
                      </a:r>
                    </a:p>
                    <a:p>
                      <a:pPr algn="ctr"/>
                      <a:endParaRPr lang="es-ES" sz="40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9685817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523220"/>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MATRICULA DE DOCTORADO</a:t>
            </a:r>
            <a:endParaRPr lang="es-ES" sz="2800" dirty="0">
              <a:solidFill>
                <a:srgbClr val="FF0000"/>
              </a:solidFill>
              <a:latin typeface="Impact" pitchFamily="34" charset="0"/>
            </a:endParaRPr>
          </a:p>
        </p:txBody>
      </p:sp>
      <p:graphicFrame>
        <p:nvGraphicFramePr>
          <p:cNvPr id="4" name="3 Tabla"/>
          <p:cNvGraphicFramePr>
            <a:graphicFrameLocks noGrp="1"/>
          </p:cNvGraphicFramePr>
          <p:nvPr>
            <p:extLst>
              <p:ext uri="{D42A27DB-BD31-4B8C-83A1-F6EECF244321}">
                <p14:modId xmlns:p14="http://schemas.microsoft.com/office/powerpoint/2010/main" val="4101404961"/>
              </p:ext>
            </p:extLst>
          </p:nvPr>
        </p:nvGraphicFramePr>
        <p:xfrm>
          <a:off x="395536" y="1326272"/>
          <a:ext cx="8352928" cy="1767840"/>
        </p:xfrm>
        <a:graphic>
          <a:graphicData uri="http://schemas.openxmlformats.org/drawingml/2006/table">
            <a:tbl>
              <a:tblPr firstRow="1" bandRow="1">
                <a:tableStyleId>{5940675A-B579-460E-94D1-54222C63F5DA}</a:tableStyleId>
              </a:tblPr>
              <a:tblGrid>
                <a:gridCol w="6624736"/>
                <a:gridCol w="1728192"/>
              </a:tblGrid>
              <a:tr h="370840">
                <a:tc>
                  <a:txBody>
                    <a:bodyPr/>
                    <a:lstStyle/>
                    <a:p>
                      <a:pPr algn="ctr"/>
                      <a:r>
                        <a:rPr lang="es-ES" sz="2000" b="1" dirty="0" smtClean="0">
                          <a:latin typeface="Arial Narrow" pitchFamily="34" charset="0"/>
                          <a:cs typeface="Arial" pitchFamily="34" charset="0"/>
                        </a:rPr>
                        <a:t>PROGRAMA LINEA DE PES</a:t>
                      </a:r>
                      <a:endParaRPr lang="es-ES" sz="2000" b="1" dirty="0">
                        <a:latin typeface="Arial Narrow" pitchFamily="34" charset="0"/>
                        <a:cs typeface="Arial" pitchFamily="34" charset="0"/>
                      </a:endParaRPr>
                    </a:p>
                  </a:txBody>
                  <a:tcPr>
                    <a:solidFill>
                      <a:srgbClr val="FFFFCC"/>
                    </a:solidFill>
                  </a:tcPr>
                </a:tc>
                <a:tc>
                  <a:txBody>
                    <a:bodyPr/>
                    <a:lstStyle/>
                    <a:p>
                      <a:r>
                        <a:rPr lang="es-ES" sz="2000" b="1" dirty="0" smtClean="0">
                          <a:latin typeface="Arial Narrow" pitchFamily="34" charset="0"/>
                          <a:cs typeface="Arial" pitchFamily="34" charset="0"/>
                        </a:rPr>
                        <a:t>MATRICULA</a:t>
                      </a:r>
                      <a:endParaRPr lang="es-ES" sz="2000" b="1" dirty="0">
                        <a:latin typeface="Arial Narrow" pitchFamily="34" charset="0"/>
                        <a:cs typeface="Arial" pitchFamily="34" charset="0"/>
                      </a:endParaRPr>
                    </a:p>
                  </a:txBody>
                  <a:tcPr>
                    <a:solidFill>
                      <a:srgbClr val="FFFFCC"/>
                    </a:solidFill>
                  </a:tcPr>
                </a:tc>
              </a:tr>
              <a:tr h="370840">
                <a:tc>
                  <a:txBody>
                    <a:bodyPr/>
                    <a:lstStyle/>
                    <a:p>
                      <a:r>
                        <a:rPr lang="es-ES" sz="2400" b="1" dirty="0" smtClean="0">
                          <a:latin typeface="Arial" pitchFamily="34" charset="0"/>
                          <a:cs typeface="Arial" pitchFamily="34" charset="0"/>
                        </a:rPr>
                        <a:t>ASPIRANTES NACIONALES </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47</a:t>
                      </a:r>
                      <a:endParaRPr lang="es-ES" sz="2400" b="1" dirty="0">
                        <a:latin typeface="Arial" pitchFamily="34" charset="0"/>
                        <a:cs typeface="Arial" pitchFamily="34" charset="0"/>
                      </a:endParaRPr>
                    </a:p>
                  </a:txBody>
                  <a:tcPr/>
                </a:tc>
              </a:tr>
              <a:tr h="386472">
                <a:tc>
                  <a:txBody>
                    <a:bodyPr/>
                    <a:lstStyle/>
                    <a:p>
                      <a:r>
                        <a:rPr lang="es-ES" sz="2400" b="1" dirty="0" smtClean="0">
                          <a:latin typeface="Arial" pitchFamily="34" charset="0"/>
                          <a:cs typeface="Arial" pitchFamily="34" charset="0"/>
                        </a:rPr>
                        <a:t>ASPIRANTES EXTRANJEROS</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37</a:t>
                      </a:r>
                      <a:endParaRPr lang="es-ES" sz="2400" b="1" dirty="0">
                        <a:latin typeface="Arial" pitchFamily="34" charset="0"/>
                        <a:cs typeface="Arial" pitchFamily="34" charset="0"/>
                      </a:endParaRPr>
                    </a:p>
                  </a:txBody>
                  <a:tcPr/>
                </a:tc>
              </a:tr>
              <a:tr h="386472">
                <a:tc>
                  <a:txBody>
                    <a:bodyPr/>
                    <a:lstStyle/>
                    <a:p>
                      <a:r>
                        <a:rPr lang="es-ES" sz="2400" b="1" dirty="0" smtClean="0">
                          <a:latin typeface="Arial" pitchFamily="34" charset="0"/>
                          <a:cs typeface="Arial" pitchFamily="34" charset="0"/>
                        </a:rPr>
                        <a:t>TOTAL</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84</a:t>
                      </a:r>
                      <a:endParaRPr lang="es-ES" sz="24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29822467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116632"/>
            <a:ext cx="7772400" cy="792088"/>
          </a:xfrm>
        </p:spPr>
        <p:txBody>
          <a:bodyPr/>
          <a:lstStyle/>
          <a:p>
            <a:r>
              <a:rPr lang="es-ES" b="1" dirty="0" smtClean="0">
                <a:solidFill>
                  <a:srgbClr val="FF0000"/>
                </a:solidFill>
                <a:effectLst>
                  <a:outerShdw blurRad="38100" dist="38100" dir="2700000" algn="tl">
                    <a:srgbClr val="000000">
                      <a:alpha val="43137"/>
                    </a:srgbClr>
                  </a:outerShdw>
                </a:effectLst>
              </a:rPr>
              <a:t>PROGRAMA VENEZUELA</a:t>
            </a:r>
            <a:endParaRPr lang="es-ES" b="1" dirty="0">
              <a:solidFill>
                <a:srgbClr val="FF0000"/>
              </a:solidFill>
              <a:effectLst>
                <a:outerShdw blurRad="38100" dist="38100" dir="2700000" algn="tl">
                  <a:srgbClr val="000000">
                    <a:alpha val="43137"/>
                  </a:srgbClr>
                </a:outerShdw>
              </a:effectLst>
            </a:endParaRPr>
          </a:p>
        </p:txBody>
      </p:sp>
      <p:graphicFrame>
        <p:nvGraphicFramePr>
          <p:cNvPr id="3" name="Tabla 2"/>
          <p:cNvGraphicFramePr>
            <a:graphicFrameLocks noGrp="1"/>
          </p:cNvGraphicFramePr>
          <p:nvPr>
            <p:extLst>
              <p:ext uri="{D42A27DB-BD31-4B8C-83A1-F6EECF244321}">
                <p14:modId xmlns:p14="http://schemas.microsoft.com/office/powerpoint/2010/main" val="2995454636"/>
              </p:ext>
            </p:extLst>
          </p:nvPr>
        </p:nvGraphicFramePr>
        <p:xfrm>
          <a:off x="4853390" y="1412776"/>
          <a:ext cx="3600400" cy="4191000"/>
        </p:xfrm>
        <a:graphic>
          <a:graphicData uri="http://schemas.openxmlformats.org/drawingml/2006/table">
            <a:tbl>
              <a:tblPr firstRow="1" firstCol="1" bandRow="1">
                <a:tableStyleId>{BC89EF96-8CEA-46FF-86C4-4CE0E7609802}</a:tableStyleId>
              </a:tblPr>
              <a:tblGrid>
                <a:gridCol w="3500389"/>
                <a:gridCol w="100011"/>
              </a:tblGrid>
              <a:tr h="101345">
                <a:tc gridSpan="2">
                  <a:txBody>
                    <a:bodyPr/>
                    <a:lstStyle/>
                    <a:p>
                      <a:pPr algn="just">
                        <a:spcAft>
                          <a:spcPts val="0"/>
                        </a:spcAft>
                      </a:pPr>
                      <a:endParaRPr lang="es-ES" sz="1100" dirty="0">
                        <a:effectLst/>
                        <a:latin typeface="Times New Roman" panose="02020603050405020304" pitchFamily="18" charset="0"/>
                        <a:ea typeface="Times New Roman" panose="02020603050405020304" pitchFamily="18" charset="0"/>
                      </a:endParaRPr>
                    </a:p>
                  </a:txBody>
                  <a:tcPr marL="31173" marR="31173" marT="0" marB="0"/>
                </a:tc>
                <a:tc hMerge="1">
                  <a:txBody>
                    <a:bodyPr/>
                    <a:lstStyle/>
                    <a:p>
                      <a:endParaRPr lang="es-ES"/>
                    </a:p>
                  </a:txBody>
                  <a:tcPr/>
                </a:tc>
              </a:tr>
              <a:tr h="304034">
                <a:tc>
                  <a:txBody>
                    <a:bodyPr/>
                    <a:lstStyle/>
                    <a:p>
                      <a:pPr>
                        <a:spcAft>
                          <a:spcPts val="0"/>
                        </a:spcAft>
                      </a:pPr>
                      <a:r>
                        <a:rPr lang="es-ES_tradnl" sz="1100" dirty="0">
                          <a:effectLst/>
                        </a:rPr>
                        <a:t>ANA RITA CASTAÑEDA DE LIENDO</a:t>
                      </a:r>
                      <a:endParaRPr lang="es-ES" sz="1100" dirty="0">
                        <a:effectLst/>
                      </a:endParaRPr>
                    </a:p>
                    <a:p>
                      <a:pPr algn="just">
                        <a:spcAft>
                          <a:spcPts val="0"/>
                        </a:spcAft>
                      </a:pPr>
                      <a:r>
                        <a:rPr lang="es-ES_tradnl" sz="1100" b="0" dirty="0">
                          <a:effectLst/>
                        </a:rPr>
                        <a:t>DR. JORGE MONTOYA RIVERA.</a:t>
                      </a:r>
                      <a:endParaRPr lang="es-ES" sz="1100" b="0" dirty="0">
                        <a:effectLst/>
                      </a:endParaRPr>
                    </a:p>
                    <a:p>
                      <a:pPr algn="just">
                        <a:spcAft>
                          <a:spcPts val="0"/>
                        </a:spcAft>
                      </a:pPr>
                      <a:r>
                        <a:rPr lang="es-ES_tradnl" sz="1100" b="0" u="sng" dirty="0">
                          <a:effectLst/>
                        </a:rPr>
                        <a:t>Dra. CELIA LEDO ROYO</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MARIA AUXILIADORA ESPINOZA TROCONIS</a:t>
                      </a:r>
                      <a:endParaRPr lang="es-ES" sz="1100" dirty="0">
                        <a:effectLst/>
                      </a:endParaRPr>
                    </a:p>
                    <a:p>
                      <a:pPr>
                        <a:spcAft>
                          <a:spcPts val="0"/>
                        </a:spcAft>
                      </a:pPr>
                      <a:r>
                        <a:rPr lang="es-ES_tradnl" sz="1100" b="0" u="none" dirty="0">
                          <a:effectLst/>
                        </a:rPr>
                        <a:t>DRA. C. LIZETTE PÉREZ MARTÍNEZ.</a:t>
                      </a:r>
                      <a:endParaRPr lang="es-ES" sz="1100" b="0" u="none" dirty="0">
                        <a:effectLst/>
                      </a:endParaRPr>
                    </a:p>
                    <a:p>
                      <a:pPr>
                        <a:spcAft>
                          <a:spcPts val="0"/>
                        </a:spcAft>
                      </a:pPr>
                      <a:r>
                        <a:rPr lang="es-ES_tradnl" sz="1100" b="0" u="none" dirty="0">
                          <a:effectLst/>
                        </a:rPr>
                        <a:t>DRA. YARITZA TARDO FERNÁNDEZ</a:t>
                      </a:r>
                      <a:endParaRPr lang="es-ES" sz="1100" b="0" u="none"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202689">
                <a:tc>
                  <a:txBody>
                    <a:bodyPr/>
                    <a:lstStyle/>
                    <a:p>
                      <a:pPr>
                        <a:spcAft>
                          <a:spcPts val="0"/>
                        </a:spcAft>
                      </a:pPr>
                      <a:r>
                        <a:rPr lang="es-ES_tradnl" sz="1100" dirty="0">
                          <a:effectLst/>
                        </a:rPr>
                        <a:t>EDICTA GREGORIA GONZÁLEZ </a:t>
                      </a:r>
                      <a:r>
                        <a:rPr lang="es-ES_tradnl" sz="1100" dirty="0" smtClean="0">
                          <a:effectLst/>
                        </a:rPr>
                        <a:t>LEAL</a:t>
                      </a:r>
                      <a:endParaRPr lang="es-ES" sz="1100" dirty="0">
                        <a:effectLst/>
                      </a:endParaRPr>
                    </a:p>
                    <a:p>
                      <a:pPr algn="just">
                        <a:spcAft>
                          <a:spcPts val="0"/>
                        </a:spcAft>
                      </a:pPr>
                      <a:r>
                        <a:rPr lang="es-ES_tradnl" sz="1100" b="0" dirty="0">
                          <a:effectLst/>
                        </a:rPr>
                        <a:t>DRA. C. YARITZA TARDO FERNÁNDEZ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CLAUDIA ERMALY </a:t>
                      </a:r>
                      <a:endParaRPr lang="es-ES" sz="1100" dirty="0">
                        <a:effectLst/>
                      </a:endParaRPr>
                    </a:p>
                    <a:p>
                      <a:pPr algn="just">
                        <a:spcAft>
                          <a:spcPts val="0"/>
                        </a:spcAft>
                      </a:pPr>
                      <a:r>
                        <a:rPr lang="es-ES_tradnl" sz="1100" b="0" dirty="0">
                          <a:effectLst/>
                        </a:rPr>
                        <a:t>DR. JORGE MONTOYA RIVERA</a:t>
                      </a:r>
                      <a:endParaRPr lang="es-ES" sz="1100" b="0" dirty="0">
                        <a:effectLst/>
                      </a:endParaRPr>
                    </a:p>
                    <a:p>
                      <a:pPr algn="just">
                        <a:spcAft>
                          <a:spcPts val="0"/>
                        </a:spcAft>
                      </a:pPr>
                      <a:r>
                        <a:rPr lang="es-ES_tradnl" sz="1100" b="0" u="sng" dirty="0">
                          <a:effectLst/>
                        </a:rPr>
                        <a:t>Dra. CELIA LEDO ROYO</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MAURICIO IZQUIERDO MARTINEZ</a:t>
                      </a:r>
                      <a:endParaRPr lang="es-ES" sz="1100" dirty="0">
                        <a:effectLst/>
                      </a:endParaRPr>
                    </a:p>
                    <a:p>
                      <a:pPr algn="just">
                        <a:spcAft>
                          <a:spcPts val="0"/>
                        </a:spcAft>
                      </a:pPr>
                      <a:r>
                        <a:rPr lang="es-ES_tradnl" sz="1100" b="0" dirty="0">
                          <a:effectLst/>
                        </a:rPr>
                        <a:t>DR. JOSE MANUEL IZQUIERDO LAO</a:t>
                      </a:r>
                      <a:endParaRPr lang="es-ES" sz="1100" b="0" dirty="0">
                        <a:effectLst/>
                      </a:endParaRPr>
                    </a:p>
                    <a:p>
                      <a:pPr algn="just">
                        <a:spcAft>
                          <a:spcPts val="0"/>
                        </a:spcAft>
                      </a:pPr>
                      <a:r>
                        <a:rPr lang="es-ES_tradnl" sz="1100" b="0" dirty="0">
                          <a:effectLst/>
                        </a:rPr>
                        <a:t>DRA. MARÍA ELENA PARDO GÓMEZ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GUILLERMINA GARCIA GOLDWYN</a:t>
                      </a:r>
                      <a:endParaRPr lang="es-ES" sz="1100" dirty="0">
                        <a:effectLst/>
                      </a:endParaRPr>
                    </a:p>
                    <a:p>
                      <a:pPr algn="just">
                        <a:spcAft>
                          <a:spcPts val="0"/>
                        </a:spcAft>
                      </a:pPr>
                      <a:r>
                        <a:rPr lang="es-ES_tradnl" sz="1100" b="0" u="none" dirty="0">
                          <a:effectLst/>
                        </a:rPr>
                        <a:t>DRA. CELIA LEDO ROYO</a:t>
                      </a:r>
                      <a:endParaRPr lang="es-ES" sz="1100" b="0" u="none" dirty="0">
                        <a:effectLst/>
                      </a:endParaRPr>
                    </a:p>
                    <a:p>
                      <a:pPr algn="just">
                        <a:spcAft>
                          <a:spcPts val="0"/>
                        </a:spcAft>
                      </a:pPr>
                      <a:r>
                        <a:rPr lang="es-ES_tradnl" sz="1100" b="0" u="none" dirty="0">
                          <a:effectLst/>
                        </a:rPr>
                        <a:t>DR. JOSE MANUEL IZQUIERDO LAO</a:t>
                      </a:r>
                      <a:endParaRPr lang="es-ES" sz="1100" b="0" u="none"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dirty="0">
                          <a:effectLst/>
                        </a:rPr>
                        <a:t> </a:t>
                      </a:r>
                      <a:endParaRPr lang="es-ES" sz="500" dirty="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ELBA ANTONIETA DIAZ NAVAS</a:t>
                      </a:r>
                      <a:endParaRPr lang="es-ES" sz="1100" dirty="0">
                        <a:effectLst/>
                      </a:endParaRPr>
                    </a:p>
                    <a:p>
                      <a:pPr>
                        <a:spcAft>
                          <a:spcPts val="0"/>
                        </a:spcAft>
                      </a:pPr>
                      <a:r>
                        <a:rPr lang="es-ES_tradnl" sz="1100" b="0" u="none" dirty="0">
                          <a:effectLst/>
                        </a:rPr>
                        <a:t>DRA. C. LIZETTE PÉREZ MARTÍNEZ.</a:t>
                      </a:r>
                      <a:endParaRPr lang="es-ES" sz="1100" b="0" u="none" dirty="0">
                        <a:effectLst/>
                      </a:endParaRPr>
                    </a:p>
                    <a:p>
                      <a:pPr>
                        <a:spcAft>
                          <a:spcPts val="0"/>
                        </a:spcAft>
                      </a:pPr>
                      <a:r>
                        <a:rPr lang="es-ES_tradnl" sz="1100" b="0" u="none" dirty="0">
                          <a:effectLst/>
                        </a:rPr>
                        <a:t>DRA. C. YARITZA TARDO</a:t>
                      </a:r>
                      <a:endParaRPr lang="es-ES" sz="1100" b="0" u="none"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304034">
                <a:tc>
                  <a:txBody>
                    <a:bodyPr/>
                    <a:lstStyle/>
                    <a:p>
                      <a:pPr>
                        <a:spcAft>
                          <a:spcPts val="0"/>
                        </a:spcAft>
                      </a:pPr>
                      <a:r>
                        <a:rPr lang="es-ES_tradnl" sz="1100" dirty="0">
                          <a:effectLst/>
                        </a:rPr>
                        <a:t>DAISY SOFIA RODRIGUEZ UGUETO</a:t>
                      </a:r>
                      <a:endParaRPr lang="es-ES" sz="1100" dirty="0">
                        <a:effectLst/>
                      </a:endParaRPr>
                    </a:p>
                    <a:p>
                      <a:pPr>
                        <a:spcAft>
                          <a:spcPts val="0"/>
                        </a:spcAft>
                      </a:pPr>
                      <a:r>
                        <a:rPr lang="es-ES_tradnl" sz="1100" b="0" dirty="0">
                          <a:effectLst/>
                        </a:rPr>
                        <a:t>DR. JORGE MONTOYA RIVERA.</a:t>
                      </a:r>
                      <a:endParaRPr lang="es-ES" sz="1100" b="0" dirty="0">
                        <a:effectLst/>
                      </a:endParaRPr>
                    </a:p>
                    <a:p>
                      <a:pPr>
                        <a:spcAft>
                          <a:spcPts val="0"/>
                        </a:spcAft>
                      </a:pPr>
                      <a:r>
                        <a:rPr lang="es-ES_tradnl" sz="1100" b="0" dirty="0">
                          <a:effectLst/>
                        </a:rPr>
                        <a:t>DRA. YARITZA TARDO FERNÁNDEZ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c>
                  <a:txBody>
                    <a:bodyPr/>
                    <a:lstStyle/>
                    <a:p>
                      <a:pPr>
                        <a:spcAft>
                          <a:spcPts val="0"/>
                        </a:spcAft>
                      </a:pPr>
                      <a:r>
                        <a:rPr lang="es-ES" sz="500">
                          <a:effectLst/>
                        </a:rPr>
                        <a:t> </a:t>
                      </a:r>
                      <a:endParaRPr lang="es-ES" sz="500">
                        <a:effectLst/>
                        <a:latin typeface="Times New Roman" panose="02020603050405020304" pitchFamily="18" charset="0"/>
                        <a:ea typeface="Times New Roman" panose="02020603050405020304" pitchFamily="18" charset="0"/>
                      </a:endParaRPr>
                    </a:p>
                  </a:txBody>
                  <a:tcPr marL="0" marR="0" marT="0" marB="0" anchor="ctr"/>
                </a:tc>
              </a:tr>
              <a:tr h="101345">
                <a:tc gridSpan="2">
                  <a:txBody>
                    <a:bodyPr/>
                    <a:lstStyle/>
                    <a:p>
                      <a:pPr algn="just">
                        <a:spcAft>
                          <a:spcPts val="0"/>
                        </a:spcAft>
                      </a:pPr>
                      <a:endParaRPr lang="es-ES" sz="1100" dirty="0">
                        <a:effectLst/>
                        <a:latin typeface="Times New Roman" panose="02020603050405020304" pitchFamily="18" charset="0"/>
                        <a:ea typeface="Times New Roman" panose="02020603050405020304" pitchFamily="18" charset="0"/>
                      </a:endParaRPr>
                    </a:p>
                  </a:txBody>
                  <a:tcPr marL="31173" marR="31173" marT="0" marB="0"/>
                </a:tc>
                <a:tc hMerge="1">
                  <a:txBody>
                    <a:bodyPr/>
                    <a:lstStyle/>
                    <a:p>
                      <a:endParaRPr lang="es-ES"/>
                    </a:p>
                  </a:txBody>
                  <a:tcPr/>
                </a:tc>
              </a:tr>
            </a:tbl>
          </a:graphicData>
        </a:graphic>
      </p:graphicFrame>
      <p:graphicFrame>
        <p:nvGraphicFramePr>
          <p:cNvPr id="4" name="Tabla 3"/>
          <p:cNvGraphicFramePr>
            <a:graphicFrameLocks noGrp="1"/>
          </p:cNvGraphicFramePr>
          <p:nvPr>
            <p:extLst>
              <p:ext uri="{D42A27DB-BD31-4B8C-83A1-F6EECF244321}">
                <p14:modId xmlns:p14="http://schemas.microsoft.com/office/powerpoint/2010/main" val="3565037002"/>
              </p:ext>
            </p:extLst>
          </p:nvPr>
        </p:nvGraphicFramePr>
        <p:xfrm>
          <a:off x="539552" y="1412776"/>
          <a:ext cx="4005213" cy="4693920"/>
        </p:xfrm>
        <a:graphic>
          <a:graphicData uri="http://schemas.openxmlformats.org/drawingml/2006/table">
            <a:tbl>
              <a:tblPr firstRow="1" firstCol="1" bandRow="1">
                <a:tableStyleId>{BC89EF96-8CEA-46FF-86C4-4CE0E7609802}</a:tableStyleId>
              </a:tblPr>
              <a:tblGrid>
                <a:gridCol w="4005213"/>
              </a:tblGrid>
              <a:tr h="304034">
                <a:tc>
                  <a:txBody>
                    <a:bodyPr/>
                    <a:lstStyle/>
                    <a:p>
                      <a:pPr>
                        <a:spcAft>
                          <a:spcPts val="0"/>
                        </a:spcAft>
                      </a:pPr>
                      <a:r>
                        <a:rPr lang="es-ES_tradnl" sz="1100" dirty="0">
                          <a:effectLst/>
                        </a:rPr>
                        <a:t>ANA RAQUEL CORASPE GONZÁLEZ,</a:t>
                      </a:r>
                      <a:endParaRPr lang="es-ES" sz="1100" dirty="0">
                        <a:effectLst/>
                      </a:endParaRPr>
                    </a:p>
                    <a:p>
                      <a:pPr>
                        <a:spcAft>
                          <a:spcPts val="0"/>
                        </a:spcAft>
                      </a:pPr>
                      <a:r>
                        <a:rPr lang="es-ES_tradnl" sz="1100" b="0" dirty="0">
                          <a:effectLst/>
                        </a:rPr>
                        <a:t>DRA. MARÍA ÁNGELES REYNA (1</a:t>
                      </a:r>
                      <a:r>
                        <a:rPr lang="es-ES_tradnl" sz="1100" b="0" dirty="0" smtClean="0">
                          <a:effectLst/>
                        </a:rPr>
                        <a:t>)</a:t>
                      </a:r>
                      <a:endParaRPr lang="es-ES" sz="1100" b="0" dirty="0">
                        <a:effectLst/>
                      </a:endParaRPr>
                    </a:p>
                  </a:txBody>
                  <a:tcPr marL="31173" marR="31173" marT="0" marB="0"/>
                </a:tc>
              </a:tr>
              <a:tr h="202689">
                <a:tc>
                  <a:txBody>
                    <a:bodyPr/>
                    <a:lstStyle/>
                    <a:p>
                      <a:pPr marL="45085" indent="-45085">
                        <a:spcAft>
                          <a:spcPts val="0"/>
                        </a:spcAft>
                      </a:pPr>
                      <a:r>
                        <a:rPr lang="es-ES_tradnl" sz="1100" dirty="0">
                          <a:effectLst/>
                        </a:rPr>
                        <a:t>FIGUERA GARCÍA, BERTHA ELENA.</a:t>
                      </a:r>
                      <a:endParaRPr lang="es-ES" sz="1100" dirty="0">
                        <a:effectLst/>
                      </a:endParaRPr>
                    </a:p>
                    <a:p>
                      <a:pPr marL="45085" indent="-45085">
                        <a:spcAft>
                          <a:spcPts val="0"/>
                        </a:spcAft>
                      </a:pPr>
                      <a:r>
                        <a:rPr lang="es-ES_tradnl" sz="1100" b="0" dirty="0">
                          <a:effectLst/>
                        </a:rPr>
                        <a:t>DRA. C. MARÍA DEL TORO SÁNCHEZ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FLORES NOYA, DIANA M.</a:t>
                      </a:r>
                      <a:endParaRPr lang="es-ES" sz="1100" dirty="0">
                        <a:effectLst/>
                      </a:endParaRPr>
                    </a:p>
                    <a:p>
                      <a:pPr marL="45085" indent="-45085">
                        <a:spcAft>
                          <a:spcPts val="0"/>
                        </a:spcAft>
                      </a:pPr>
                      <a:r>
                        <a:rPr lang="pt-PT" sz="1100" b="0" dirty="0">
                          <a:effectLst/>
                        </a:rPr>
                        <a:t>DRA. MARÍA ÁNGELES REYNA. </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304034">
                <a:tc>
                  <a:txBody>
                    <a:bodyPr/>
                    <a:lstStyle/>
                    <a:p>
                      <a:pPr marL="45085" indent="-45085">
                        <a:spcAft>
                          <a:spcPts val="0"/>
                        </a:spcAft>
                      </a:pPr>
                      <a:r>
                        <a:rPr lang="es-ES_tradnl" sz="1100" dirty="0">
                          <a:effectLst/>
                        </a:rPr>
                        <a:t>GARCÍA LÓPEZ, GLADYS DEL VALLE</a:t>
                      </a:r>
                      <a:endParaRPr lang="es-ES" sz="1100" dirty="0">
                        <a:effectLst/>
                      </a:endParaRPr>
                    </a:p>
                    <a:p>
                      <a:pPr marL="45085" indent="-45085">
                        <a:spcAft>
                          <a:spcPts val="0"/>
                        </a:spcAft>
                      </a:pPr>
                      <a:r>
                        <a:rPr lang="es-ES_tradnl" sz="1100" b="0" dirty="0">
                          <a:effectLst/>
                        </a:rPr>
                        <a:t>DRA. C. NOEMÍ MARTÍNEZ SÁNCHEZ </a:t>
                      </a:r>
                      <a:endParaRPr lang="es-ES" sz="1100" b="0" dirty="0">
                        <a:effectLst/>
                      </a:endParaRPr>
                    </a:p>
                    <a:p>
                      <a:pPr marL="45085" indent="-45085">
                        <a:spcAft>
                          <a:spcPts val="0"/>
                        </a:spcAft>
                      </a:pPr>
                      <a:r>
                        <a:rPr lang="es-ES_tradnl" sz="1100" b="0" dirty="0">
                          <a:effectLst/>
                        </a:rPr>
                        <a:t>DRA. C. MARÍA DE JESÚS CALDERIUS FERNÁNDEZ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304034">
                <a:tc>
                  <a:txBody>
                    <a:bodyPr/>
                    <a:lstStyle/>
                    <a:p>
                      <a:pPr marL="45085" indent="-45085">
                        <a:spcAft>
                          <a:spcPts val="0"/>
                        </a:spcAft>
                      </a:pPr>
                      <a:r>
                        <a:rPr lang="es-ES_tradnl" sz="1100" dirty="0">
                          <a:effectLst/>
                        </a:rPr>
                        <a:t>HIBJAN DIAZ, JOSE GREGORIO. </a:t>
                      </a:r>
                      <a:endParaRPr lang="es-ES_tradnl" sz="1100" dirty="0" smtClean="0">
                        <a:effectLst/>
                      </a:endParaRPr>
                    </a:p>
                    <a:p>
                      <a:pPr marL="45085" indent="-45085">
                        <a:spcAft>
                          <a:spcPts val="0"/>
                        </a:spcAft>
                      </a:pPr>
                      <a:r>
                        <a:rPr lang="es-ES_tradnl" sz="1100" b="0" dirty="0" smtClean="0">
                          <a:effectLst/>
                        </a:rPr>
                        <a:t>DR</a:t>
                      </a:r>
                      <a:r>
                        <a:rPr lang="es-ES_tradnl" sz="1100" b="0" dirty="0">
                          <a:effectLst/>
                        </a:rPr>
                        <a:t>. ALEJANDRO ESTRABAO PÉREZ</a:t>
                      </a:r>
                      <a:endParaRPr lang="es-ES" sz="1100" b="0" dirty="0">
                        <a:effectLst/>
                      </a:endParaRPr>
                    </a:p>
                    <a:p>
                      <a:pPr marL="45085" indent="-45085">
                        <a:spcAft>
                          <a:spcPts val="0"/>
                        </a:spcAft>
                      </a:pPr>
                      <a:r>
                        <a:rPr lang="es-ES_tradnl" sz="1100" b="0" dirty="0">
                          <a:effectLst/>
                        </a:rPr>
                        <a:t>DR JOSÉ M.  BENÍTEZ GARCÍA</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INSERNY BENÍTEZ, MARIANGEL.</a:t>
                      </a:r>
                      <a:endParaRPr lang="es-ES" sz="1100" dirty="0">
                        <a:effectLst/>
                      </a:endParaRPr>
                    </a:p>
                    <a:p>
                      <a:pPr marL="45085" indent="-45085">
                        <a:spcAft>
                          <a:spcPts val="0"/>
                        </a:spcAft>
                      </a:pPr>
                      <a:r>
                        <a:rPr lang="es-ES_tradnl" sz="1100" b="0" dirty="0">
                          <a:effectLst/>
                        </a:rPr>
                        <a:t>DRA. C. NOEMÍ MARTÍNEZ SÁNCHEZ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LINARES RIVAS, MIRAIDA JOSEFINA.</a:t>
                      </a:r>
                      <a:endParaRPr lang="es-ES" sz="1100" dirty="0">
                        <a:effectLst/>
                      </a:endParaRPr>
                    </a:p>
                    <a:p>
                      <a:pPr marL="45085" indent="-45085">
                        <a:spcAft>
                          <a:spcPts val="0"/>
                        </a:spcAft>
                      </a:pPr>
                      <a:r>
                        <a:rPr lang="es-ES_tradnl" sz="1100" b="0" dirty="0">
                          <a:effectLst/>
                        </a:rPr>
                        <a:t>DRA. MARÍA DEL TORO SÁNCHEZ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MARTÍNEZ RODRIGUEZ, JOSÉ GREGORIO.</a:t>
                      </a:r>
                      <a:endParaRPr lang="es-ES" sz="1100" dirty="0">
                        <a:effectLst/>
                      </a:endParaRPr>
                    </a:p>
                    <a:p>
                      <a:pPr marL="45085" indent="-45085">
                        <a:spcAft>
                          <a:spcPts val="0"/>
                        </a:spcAft>
                      </a:pPr>
                      <a:r>
                        <a:rPr lang="es-ES_tradnl" sz="1100" b="0" dirty="0">
                          <a:effectLst/>
                        </a:rPr>
                        <a:t>DRA. C. NOEMÍ MARTÍNEZ SÁNCHEZ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MÉRIDA CÓRDOVA, ENNIO JESÚS.</a:t>
                      </a:r>
                      <a:endParaRPr lang="es-ES" sz="1100" dirty="0">
                        <a:effectLst/>
                      </a:endParaRPr>
                    </a:p>
                    <a:p>
                      <a:pPr>
                        <a:spcAft>
                          <a:spcPts val="0"/>
                        </a:spcAft>
                      </a:pPr>
                      <a:r>
                        <a:rPr lang="es-ES_tradnl" sz="1100" b="0" dirty="0">
                          <a:effectLst/>
                        </a:rPr>
                        <a:t>DR. C. JOSÉ RAÚL DÍAZ LÓPEZ (2)</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OLIVIER RODRIGUEZ, ODIBER ZUDEGSA.</a:t>
                      </a:r>
                      <a:endParaRPr lang="es-ES" sz="1100" dirty="0">
                        <a:effectLst/>
                      </a:endParaRPr>
                    </a:p>
                    <a:p>
                      <a:pPr>
                        <a:spcAft>
                          <a:spcPts val="0"/>
                        </a:spcAft>
                      </a:pPr>
                      <a:r>
                        <a:rPr lang="es-ES_tradnl" sz="1100" b="0" dirty="0">
                          <a:effectLst/>
                        </a:rPr>
                        <a:t>DR. C. JOSÉ RAÚL DÍAZ LÓPEZ.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RODRÍGUEZ DE CASERTA, BELINDA. </a:t>
                      </a:r>
                      <a:endParaRPr lang="es-ES" sz="1100" dirty="0">
                        <a:effectLst/>
                      </a:endParaRPr>
                    </a:p>
                    <a:p>
                      <a:pPr marL="45085" indent="-45085">
                        <a:spcAft>
                          <a:spcPts val="0"/>
                        </a:spcAft>
                      </a:pPr>
                      <a:r>
                        <a:rPr lang="es-ES_tradnl" sz="1100" b="0" dirty="0">
                          <a:effectLst/>
                        </a:rPr>
                        <a:t>DRA. MARÍA DEL TORO SÁNCHEZ</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ROJAS, HEFRITTS ALBERTO.</a:t>
                      </a:r>
                      <a:endParaRPr lang="es-ES" sz="1100" dirty="0">
                        <a:effectLst/>
                      </a:endParaRPr>
                    </a:p>
                    <a:p>
                      <a:pPr marL="45085" indent="-45085">
                        <a:spcAft>
                          <a:spcPts val="0"/>
                        </a:spcAft>
                      </a:pPr>
                      <a:r>
                        <a:rPr lang="es-ES_tradnl" sz="1100" b="0" dirty="0">
                          <a:effectLst/>
                        </a:rPr>
                        <a:t>DRA. MARÍA ÁNGELES REYNA</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r h="202689">
                <a:tc>
                  <a:txBody>
                    <a:bodyPr/>
                    <a:lstStyle/>
                    <a:p>
                      <a:pPr marL="45085" indent="-45085">
                        <a:spcAft>
                          <a:spcPts val="0"/>
                        </a:spcAft>
                      </a:pPr>
                      <a:r>
                        <a:rPr lang="es-ES_tradnl" sz="1100" dirty="0">
                          <a:effectLst/>
                        </a:rPr>
                        <a:t>SALAZAR COVA, SILVIA JOSÉ.</a:t>
                      </a:r>
                      <a:endParaRPr lang="es-ES" sz="1100" dirty="0">
                        <a:effectLst/>
                      </a:endParaRPr>
                    </a:p>
                    <a:p>
                      <a:pPr marL="45085" indent="-45085">
                        <a:spcAft>
                          <a:spcPts val="0"/>
                        </a:spcAft>
                      </a:pPr>
                      <a:r>
                        <a:rPr lang="es-ES_tradnl" sz="1100" b="0" dirty="0" smtClean="0">
                          <a:effectLst/>
                        </a:rPr>
                        <a:t>Dra. DALIA RODRÍGUEZ BENCOMO</a:t>
                      </a:r>
                      <a:endParaRPr lang="es-ES" sz="1100" b="0" dirty="0">
                        <a:effectLst/>
                        <a:latin typeface="Times New Roman" panose="02020603050405020304" pitchFamily="18" charset="0"/>
                        <a:ea typeface="Times New Roman" panose="02020603050405020304" pitchFamily="18" charset="0"/>
                      </a:endParaRPr>
                    </a:p>
                  </a:txBody>
                  <a:tcPr marL="31173" marR="31173" marT="0" marB="0"/>
                </a:tc>
              </a:tr>
            </a:tbl>
          </a:graphicData>
        </a:graphic>
      </p:graphicFrame>
      <p:sp>
        <p:nvSpPr>
          <p:cNvPr id="5" name="Rectángulo 4"/>
          <p:cNvSpPr/>
          <p:nvPr/>
        </p:nvSpPr>
        <p:spPr>
          <a:xfrm>
            <a:off x="1043608" y="908720"/>
            <a:ext cx="2016899" cy="461665"/>
          </a:xfrm>
          <a:prstGeom prst="rect">
            <a:avLst/>
          </a:prstGeom>
        </p:spPr>
        <p:txBody>
          <a:bodyPr wrap="none">
            <a:spAutoFit/>
          </a:bodyPr>
          <a:lstStyle/>
          <a:p>
            <a:pPr algn="just">
              <a:spcAft>
                <a:spcPts val="0"/>
              </a:spcAft>
            </a:pPr>
            <a:r>
              <a:rPr lang="es-ES_tradnl" dirty="0"/>
              <a:t>CUMANÁ  13</a:t>
            </a:r>
            <a:endParaRPr lang="es-ES" dirty="0">
              <a:ea typeface="Times New Roman" panose="02020603050405020304" pitchFamily="18" charset="0"/>
            </a:endParaRPr>
          </a:p>
        </p:txBody>
      </p:sp>
      <p:sp>
        <p:nvSpPr>
          <p:cNvPr id="6" name="Rectángulo 5"/>
          <p:cNvSpPr/>
          <p:nvPr/>
        </p:nvSpPr>
        <p:spPr>
          <a:xfrm>
            <a:off x="4761653" y="894706"/>
            <a:ext cx="1947970" cy="461665"/>
          </a:xfrm>
          <a:prstGeom prst="rect">
            <a:avLst/>
          </a:prstGeom>
        </p:spPr>
        <p:txBody>
          <a:bodyPr wrap="none">
            <a:spAutoFit/>
          </a:bodyPr>
          <a:lstStyle/>
          <a:p>
            <a:r>
              <a:rPr lang="es-ES_tradnl" dirty="0" smtClean="0"/>
              <a:t>CARACAS  8</a:t>
            </a:r>
            <a:endParaRPr lang="es-ES" dirty="0"/>
          </a:p>
        </p:txBody>
      </p:sp>
    </p:spTree>
    <p:extLst>
      <p:ext uri="{BB962C8B-B14F-4D97-AF65-F5344CB8AC3E}">
        <p14:creationId xmlns:p14="http://schemas.microsoft.com/office/powerpoint/2010/main" val="16981449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404664"/>
            <a:ext cx="7772400" cy="1347936"/>
          </a:xfrm>
        </p:spPr>
        <p:txBody>
          <a:bodyPr/>
          <a:lstStyle/>
          <a:p>
            <a:r>
              <a:rPr lang="es-ES" sz="3600" b="1" dirty="0">
                <a:solidFill>
                  <a:srgbClr val="FF0000"/>
                </a:solidFill>
                <a:effectLst>
                  <a:outerShdw blurRad="38100" dist="38100" dir="2700000" algn="tl">
                    <a:srgbClr val="000000">
                      <a:alpha val="43137"/>
                    </a:srgbClr>
                  </a:outerShdw>
                </a:effectLst>
              </a:rPr>
              <a:t>DIPLOMADO DOCENCIA UNIVERSITARIA</a:t>
            </a:r>
            <a:br>
              <a:rPr lang="es-ES" sz="3600" b="1" dirty="0">
                <a:solidFill>
                  <a:srgbClr val="FF0000"/>
                </a:solidFill>
                <a:effectLst>
                  <a:outerShdw blurRad="38100" dist="38100" dir="2700000" algn="tl">
                    <a:srgbClr val="000000">
                      <a:alpha val="43137"/>
                    </a:srgbClr>
                  </a:outerShdw>
                </a:effectLst>
              </a:rPr>
            </a:br>
            <a:endParaRPr lang="es-ES" sz="3600" b="1" dirty="0">
              <a:solidFill>
                <a:srgbClr val="FF0000"/>
              </a:solidFill>
              <a:effectLst>
                <a:outerShdw blurRad="38100" dist="38100" dir="2700000" algn="tl">
                  <a:srgbClr val="000000">
                    <a:alpha val="43137"/>
                  </a:srgbClr>
                </a:outerShdw>
              </a:effectLst>
            </a:endParaRPr>
          </a:p>
        </p:txBody>
      </p:sp>
      <p:graphicFrame>
        <p:nvGraphicFramePr>
          <p:cNvPr id="5" name="Gráfico 4"/>
          <p:cNvGraphicFramePr>
            <a:graphicFrameLocks/>
          </p:cNvGraphicFramePr>
          <p:nvPr>
            <p:extLst>
              <p:ext uri="{D42A27DB-BD31-4B8C-83A1-F6EECF244321}">
                <p14:modId xmlns:p14="http://schemas.microsoft.com/office/powerpoint/2010/main" val="934109201"/>
              </p:ext>
            </p:extLst>
          </p:nvPr>
        </p:nvGraphicFramePr>
        <p:xfrm>
          <a:off x="539552" y="1628800"/>
          <a:ext cx="7918648" cy="47525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5973527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800" y="332656"/>
            <a:ext cx="7772400" cy="1143000"/>
          </a:xfrm>
        </p:spPr>
        <p:txBody>
          <a:bodyPr/>
          <a:lstStyle/>
          <a:p>
            <a:r>
              <a:rPr lang="de-DE" sz="2400" dirty="0" err="1" smtClean="0"/>
              <a:t>El</a:t>
            </a:r>
            <a:r>
              <a:rPr lang="de-DE" sz="2400" dirty="0" smtClean="0"/>
              <a:t> </a:t>
            </a:r>
            <a:r>
              <a:rPr lang="de-DE" sz="2400" b="1" dirty="0" smtClean="0"/>
              <a:t>DIPLOMADO</a:t>
            </a:r>
            <a:r>
              <a:rPr lang="de-DE" sz="2400" dirty="0" smtClean="0"/>
              <a:t> </a:t>
            </a:r>
            <a:r>
              <a:rPr lang="de-DE" sz="1800" dirty="0" smtClean="0"/>
              <a:t>ha </a:t>
            </a:r>
            <a:r>
              <a:rPr lang="de-DE" sz="1800" dirty="0" err="1"/>
              <a:t>favorecido</a:t>
            </a:r>
            <a:r>
              <a:rPr lang="de-DE" sz="1800" dirty="0"/>
              <a:t> </a:t>
            </a:r>
            <a:r>
              <a:rPr lang="de-DE" sz="1800" dirty="0" err="1"/>
              <a:t>el</a:t>
            </a:r>
            <a:r>
              <a:rPr lang="de-DE" sz="1800" dirty="0"/>
              <a:t> </a:t>
            </a:r>
            <a:r>
              <a:rPr lang="de-DE" sz="1800" dirty="0" err="1"/>
              <a:t>perfeccionamiento</a:t>
            </a:r>
            <a:r>
              <a:rPr lang="de-DE" sz="1800" dirty="0"/>
              <a:t> de la </a:t>
            </a:r>
            <a:r>
              <a:rPr lang="de-DE" sz="1800" dirty="0" err="1"/>
              <a:t>formación</a:t>
            </a:r>
            <a:r>
              <a:rPr lang="de-DE" sz="1800" dirty="0"/>
              <a:t> de </a:t>
            </a:r>
            <a:r>
              <a:rPr lang="de-DE" sz="1800" dirty="0" err="1"/>
              <a:t>pregrado</a:t>
            </a:r>
            <a:r>
              <a:rPr lang="de-DE" sz="1800" dirty="0"/>
              <a:t> a </a:t>
            </a:r>
            <a:r>
              <a:rPr lang="de-DE" sz="1800" dirty="0" err="1"/>
              <a:t>través</a:t>
            </a:r>
            <a:r>
              <a:rPr lang="de-DE" sz="1800" dirty="0"/>
              <a:t> de las </a:t>
            </a:r>
            <a:r>
              <a:rPr lang="de-DE" sz="1800" dirty="0" err="1"/>
              <a:t>diferentes</a:t>
            </a:r>
            <a:r>
              <a:rPr lang="de-DE" sz="1800" dirty="0"/>
              <a:t> </a:t>
            </a:r>
            <a:r>
              <a:rPr lang="de-DE" sz="1800" dirty="0" err="1"/>
              <a:t>propuestas</a:t>
            </a:r>
            <a:r>
              <a:rPr lang="de-DE" sz="1800" dirty="0"/>
              <a:t> </a:t>
            </a:r>
            <a:r>
              <a:rPr lang="de-DE" sz="1800" dirty="0" err="1"/>
              <a:t>defendidas</a:t>
            </a:r>
            <a:r>
              <a:rPr lang="de-DE" sz="1800" dirty="0"/>
              <a:t> </a:t>
            </a:r>
            <a:r>
              <a:rPr lang="de-DE" sz="1800" dirty="0" err="1"/>
              <a:t>por</a:t>
            </a:r>
            <a:r>
              <a:rPr lang="de-DE" sz="1800" dirty="0"/>
              <a:t> los </a:t>
            </a:r>
            <a:r>
              <a:rPr lang="de-DE" sz="1800" dirty="0" err="1"/>
              <a:t>jóvenes</a:t>
            </a:r>
            <a:r>
              <a:rPr lang="de-DE" sz="1800" dirty="0"/>
              <a:t> </a:t>
            </a:r>
            <a:r>
              <a:rPr lang="de-DE" sz="1800" dirty="0" err="1" smtClean="0"/>
              <a:t>adiestrados</a:t>
            </a:r>
            <a:r>
              <a:rPr lang="de-DE" sz="1800" dirty="0" smtClean="0"/>
              <a:t>. Han </a:t>
            </a:r>
            <a:r>
              <a:rPr lang="de-DE" sz="1800" dirty="0" err="1"/>
              <a:t>impactado</a:t>
            </a:r>
            <a:r>
              <a:rPr lang="de-DE" sz="1800" dirty="0"/>
              <a:t> de forma </a:t>
            </a:r>
            <a:r>
              <a:rPr lang="de-DE" sz="1800" dirty="0" err="1"/>
              <a:t>significativa</a:t>
            </a:r>
            <a:r>
              <a:rPr lang="de-DE" sz="1800" dirty="0"/>
              <a:t> en </a:t>
            </a:r>
            <a:r>
              <a:rPr lang="de-DE" sz="1800" dirty="0" err="1"/>
              <a:t>todas</a:t>
            </a:r>
            <a:r>
              <a:rPr lang="de-DE" sz="1800" dirty="0"/>
              <a:t> las </a:t>
            </a:r>
            <a:r>
              <a:rPr lang="de-DE" sz="1800" dirty="0" err="1"/>
              <a:t>carreras</a:t>
            </a:r>
            <a:r>
              <a:rPr lang="de-DE" sz="1800" dirty="0"/>
              <a:t> y </a:t>
            </a:r>
            <a:r>
              <a:rPr lang="de-DE" sz="1800" dirty="0" err="1"/>
              <a:t>facultades</a:t>
            </a:r>
            <a:r>
              <a:rPr lang="de-DE" sz="1800" dirty="0"/>
              <a:t> de la UO. </a:t>
            </a:r>
            <a:endParaRPr lang="es-ES" sz="1800" dirty="0"/>
          </a:p>
        </p:txBody>
      </p:sp>
      <p:sp>
        <p:nvSpPr>
          <p:cNvPr id="23" name="Rectangle 20"/>
          <p:cNvSpPr>
            <a:spLocks noChangeArrowheads="1"/>
          </p:cNvSpPr>
          <p:nvPr/>
        </p:nvSpPr>
        <p:spPr bwMode="auto">
          <a:xfrm>
            <a:off x="613234" y="1844824"/>
            <a:ext cx="8278130"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a:r>
              <a:rPr kumimoji="0" lang="de-DE" sz="18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PROPUESTAS DE PERFECCIONAMIENTO CURRICULAR Y NUEVOS PROGRAMAS DE ASIGNATURAS Y DISCIPLINAS EN LAS CARRERAS </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de</a:t>
            </a:r>
            <a:r>
              <a:rPr kumimoji="0" lang="de-DE" sz="18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Lengua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Inglesa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Disciplina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Lengua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Inglesa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Letras</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Literatura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Española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III),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Derecho</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Asignatura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Derecho</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Civil</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y de Familia),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Ingeniería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Automática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signatura</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Ingeniería</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de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Control</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II</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Ingeniería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Mecánica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Proyecto</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Ingeniería</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Mecánica</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II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perteneciente</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 la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disciplina</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integradora</a:t>
            </a:r>
            <a:r>
              <a:rPr kumimoji="0" lang="de-DE"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Ingeniería</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Civil</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Asignatura</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de-DE" sz="1800" b="0"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Ingeniería</a:t>
            </a:r>
            <a:r>
              <a:rPr kumimoji="0" lang="de-DE" sz="18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de </a:t>
            </a:r>
            <a:r>
              <a:rPr lang="de-DE" sz="1800" dirty="0" err="1">
                <a:latin typeface="Arial" panose="020B0604020202020204" pitchFamily="34" charset="0"/>
                <a:ea typeface="Calibri" panose="020F0502020204030204" pitchFamily="34" charset="0"/>
                <a:cs typeface="Arial" panose="020B0604020202020204" pitchFamily="34" charset="0"/>
              </a:rPr>
              <a:t>Transito</a:t>
            </a:r>
            <a:r>
              <a:rPr lang="de-DE" sz="1800" dirty="0">
                <a:latin typeface="Arial" panose="020B0604020202020204" pitchFamily="34" charset="0"/>
                <a:ea typeface="Calibri" panose="020F0502020204030204" pitchFamily="34"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Ingeniería</a:t>
            </a:r>
            <a:r>
              <a:rPr lang="de-DE" sz="1800" dirty="0">
                <a:latin typeface="Arial" panose="020B0604020202020204" pitchFamily="34" charset="0"/>
                <a:ea typeface="Times New Roman" panose="02020603050405020304" pitchFamily="18" charset="0"/>
                <a:cs typeface="Arial" panose="020B0604020202020204" pitchFamily="34" charset="0"/>
              </a:rPr>
              <a:t> Industrial (</a:t>
            </a:r>
            <a:r>
              <a:rPr lang="de-DE" sz="1800" dirty="0" err="1">
                <a:latin typeface="Arial" panose="020B0604020202020204" pitchFamily="34" charset="0"/>
                <a:ea typeface="Times New Roman" panose="02020603050405020304" pitchFamily="18" charset="0"/>
                <a:cs typeface="Arial" panose="020B0604020202020204" pitchFamily="34" charset="0"/>
              </a:rPr>
              <a:t>Programa</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analítico</a:t>
            </a:r>
            <a:r>
              <a:rPr lang="de-DE" sz="1800" dirty="0">
                <a:latin typeface="Arial" panose="020B0604020202020204" pitchFamily="34" charset="0"/>
                <a:ea typeface="Times New Roman" panose="02020603050405020304" pitchFamily="18" charset="0"/>
                <a:cs typeface="Arial" panose="020B0604020202020204" pitchFamily="34" charset="0"/>
              </a:rPr>
              <a:t> de la </a:t>
            </a:r>
            <a:r>
              <a:rPr lang="de-DE" sz="1800" dirty="0" err="1">
                <a:latin typeface="Arial" panose="020B0604020202020204" pitchFamily="34" charset="0"/>
                <a:ea typeface="Times New Roman" panose="02020603050405020304" pitchFamily="18" charset="0"/>
                <a:cs typeface="Arial" panose="020B0604020202020204" pitchFamily="34" charset="0"/>
              </a:rPr>
              <a:t>asignatura</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i="1" dirty="0" err="1">
                <a:latin typeface="Arial" panose="020B0604020202020204" pitchFamily="34" charset="0"/>
                <a:ea typeface="Times New Roman" panose="02020603050405020304" pitchFamily="18" charset="0"/>
                <a:cs typeface="Arial" panose="020B0604020202020204" pitchFamily="34" charset="0"/>
              </a:rPr>
              <a:t>Logística</a:t>
            </a:r>
            <a:r>
              <a:rPr lang="de-DE" sz="1800" i="1" dirty="0">
                <a:latin typeface="Arial" panose="020B0604020202020204" pitchFamily="34" charset="0"/>
                <a:ea typeface="Times New Roman" panose="02020603050405020304" pitchFamily="18" charset="0"/>
                <a:cs typeface="Arial" panose="020B0604020202020204" pitchFamily="34" charset="0"/>
              </a:rPr>
              <a:t> I</a:t>
            </a:r>
            <a:r>
              <a:rPr lang="de-DE" sz="1800" dirty="0">
                <a:latin typeface="Arial" panose="020B0604020202020204" pitchFamily="34" charset="0"/>
                <a:ea typeface="Times New Roman" panose="02020603050405020304" pitchFamily="18" charset="0"/>
                <a:cs typeface="Arial" panose="020B0604020202020204" pitchFamily="34" charset="0"/>
              </a:rPr>
              <a:t> de la </a:t>
            </a:r>
            <a:r>
              <a:rPr lang="de-DE" sz="1800" dirty="0" err="1">
                <a:latin typeface="Arial" panose="020B0604020202020204" pitchFamily="34" charset="0"/>
                <a:ea typeface="Times New Roman" panose="02020603050405020304" pitchFamily="18" charset="0"/>
                <a:cs typeface="Arial" panose="020B0604020202020204" pitchFamily="34" charset="0"/>
              </a:rPr>
              <a:t>carrera</a:t>
            </a:r>
            <a:r>
              <a:rPr lang="de-DE" sz="1800" dirty="0">
                <a:latin typeface="Arial" panose="020B0604020202020204" pitchFamily="34" charset="0"/>
                <a:ea typeface="Times New Roman" panose="02020603050405020304" pitchFamily="18" charset="0"/>
                <a:cs typeface="Arial" panose="020B0604020202020204" pitchFamily="34" charset="0"/>
              </a:rPr>
              <a:t> de </a:t>
            </a:r>
            <a:r>
              <a:rPr lang="de-DE" sz="1800" dirty="0" err="1">
                <a:latin typeface="Arial" panose="020B0604020202020204" pitchFamily="34" charset="0"/>
                <a:ea typeface="Times New Roman" panose="02020603050405020304" pitchFamily="18" charset="0"/>
                <a:cs typeface="Arial" panose="020B0604020202020204" pitchFamily="34" charset="0"/>
              </a:rPr>
              <a:t>Ingeniería</a:t>
            </a:r>
            <a:r>
              <a:rPr lang="de-DE" sz="1800" dirty="0">
                <a:latin typeface="Arial" panose="020B0604020202020204" pitchFamily="34" charset="0"/>
                <a:ea typeface="Times New Roman" panose="02020603050405020304" pitchFamily="18" charset="0"/>
                <a:cs typeface="Arial" panose="020B0604020202020204" pitchFamily="34" charset="0"/>
              </a:rPr>
              <a:t> Industrial</a:t>
            </a:r>
            <a:r>
              <a:rPr lang="de-DE" sz="1800" dirty="0" smtClean="0">
                <a:latin typeface="Arial" panose="020B0604020202020204" pitchFamily="34" charset="0"/>
                <a:ea typeface="Times New Roman" panose="02020603050405020304" pitchFamily="18" charset="0"/>
                <a:cs typeface="Arial" panose="020B0604020202020204" pitchFamily="34" charset="0"/>
              </a:rPr>
              <a:t>), …..</a:t>
            </a:r>
          </a:p>
          <a:p>
            <a:pPr algn="just"/>
            <a:endParaRPr lang="de-DE" sz="1800" dirty="0">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chemeClr val="tx1"/>
              </a:solidFill>
              <a:effectLst/>
              <a:latin typeface="Arial" panose="020B0604020202020204" pitchFamily="34" charset="0"/>
            </a:endParaRPr>
          </a:p>
        </p:txBody>
      </p:sp>
      <p:sp>
        <p:nvSpPr>
          <p:cNvPr id="26" name="Rectángulo 25"/>
          <p:cNvSpPr/>
          <p:nvPr/>
        </p:nvSpPr>
        <p:spPr>
          <a:xfrm>
            <a:off x="467544" y="4677926"/>
            <a:ext cx="8423820" cy="1754326"/>
          </a:xfrm>
          <a:prstGeom prst="rect">
            <a:avLst/>
          </a:prstGeom>
        </p:spPr>
        <p:txBody>
          <a:bodyPr wrap="square">
            <a:spAutoFit/>
          </a:bodyPr>
          <a:lstStyle/>
          <a:p>
            <a:pPr algn="just"/>
            <a:r>
              <a:rPr lang="de-DE" sz="1800" b="1" dirty="0" smtClean="0">
                <a:latin typeface="Arial" panose="020B0604020202020204" pitchFamily="34" charset="0"/>
                <a:ea typeface="Times New Roman" panose="02020603050405020304" pitchFamily="18" charset="0"/>
                <a:cs typeface="Arial" panose="020B0604020202020204" pitchFamily="34" charset="0"/>
              </a:rPr>
              <a:t>PERFECCIONAMIENTO DE LA DINÁMICA DE LOS PROCESOS DE ENSEÑANZA-APRENDIZAJE,</a:t>
            </a:r>
            <a:r>
              <a:rPr lang="de-DE" sz="1800" dirty="0" smtClean="0">
                <a:latin typeface="Arial" panose="020B0604020202020204" pitchFamily="34" charset="0"/>
                <a:ea typeface="Times New Roman" panose="02020603050405020304" pitchFamily="18" charset="0"/>
                <a:cs typeface="Arial" panose="020B0604020202020204" pitchFamily="34" charset="0"/>
              </a:rPr>
              <a:t> </a:t>
            </a:r>
            <a:r>
              <a:rPr lang="de-DE" sz="1800" dirty="0">
                <a:latin typeface="Arial" panose="020B0604020202020204" pitchFamily="34" charset="0"/>
                <a:ea typeface="Times New Roman" panose="02020603050405020304" pitchFamily="18" charset="0"/>
                <a:cs typeface="Arial" panose="020B0604020202020204" pitchFamily="34" charset="0"/>
              </a:rPr>
              <a:t>a </a:t>
            </a:r>
            <a:r>
              <a:rPr lang="de-DE" sz="1800" dirty="0" err="1">
                <a:latin typeface="Arial" panose="020B0604020202020204" pitchFamily="34" charset="0"/>
                <a:ea typeface="Times New Roman" panose="02020603050405020304" pitchFamily="18" charset="0"/>
                <a:cs typeface="Arial" panose="020B0604020202020204" pitchFamily="34" charset="0"/>
              </a:rPr>
              <a:t>partir</a:t>
            </a:r>
            <a:r>
              <a:rPr lang="de-DE" sz="1800" dirty="0">
                <a:latin typeface="Arial" panose="020B0604020202020204" pitchFamily="34" charset="0"/>
                <a:ea typeface="Times New Roman" panose="02020603050405020304" pitchFamily="18" charset="0"/>
                <a:cs typeface="Arial" panose="020B0604020202020204" pitchFamily="34" charset="0"/>
              </a:rPr>
              <a:t> de </a:t>
            </a:r>
            <a:r>
              <a:rPr lang="de-DE" sz="1800" dirty="0" err="1">
                <a:latin typeface="Arial" panose="020B0604020202020204" pitchFamily="34" charset="0"/>
                <a:ea typeface="Times New Roman" panose="02020603050405020304" pitchFamily="18" charset="0"/>
                <a:cs typeface="Arial" panose="020B0604020202020204" pitchFamily="34" charset="0"/>
              </a:rPr>
              <a:t>propuestas</a:t>
            </a:r>
            <a:r>
              <a:rPr lang="de-DE" sz="1800" dirty="0">
                <a:latin typeface="Arial" panose="020B0604020202020204" pitchFamily="34" charset="0"/>
                <a:ea typeface="Times New Roman" panose="02020603050405020304" pitchFamily="18" charset="0"/>
                <a:cs typeface="Arial" panose="020B0604020202020204" pitchFamily="34" charset="0"/>
              </a:rPr>
              <a:t> de </a:t>
            </a:r>
            <a:r>
              <a:rPr lang="de-DE" sz="1800" dirty="0" err="1">
                <a:latin typeface="Arial" panose="020B0604020202020204" pitchFamily="34" charset="0"/>
                <a:ea typeface="Times New Roman" panose="02020603050405020304" pitchFamily="18" charset="0"/>
                <a:cs typeface="Arial" panose="020B0604020202020204" pitchFamily="34" charset="0"/>
              </a:rPr>
              <a:t>nuevos</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m</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étodos</a:t>
            </a:r>
            <a:r>
              <a:rPr lang="de-DE"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para</a:t>
            </a:r>
            <a:r>
              <a:rPr lang="de-DE"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el</a:t>
            </a:r>
            <a:r>
              <a:rPr lang="de-DE"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perfeccionamiento</a:t>
            </a:r>
            <a:r>
              <a:rPr lang="de-DE"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de las </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estrategias</a:t>
            </a:r>
            <a:r>
              <a:rPr lang="de-DE"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curriculares </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dentro</a:t>
            </a:r>
            <a:r>
              <a:rPr lang="de-DE"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de la </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Disciplina</a:t>
            </a:r>
            <a:r>
              <a:rPr lang="de-DE"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de </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Matemática</a:t>
            </a:r>
            <a:r>
              <a:rPr lang="de-DE" sz="1800" dirty="0">
                <a:latin typeface="Arial" panose="020B0604020202020204" pitchFamily="34" charset="0"/>
                <a:ea typeface="Times New Roman" panose="02020603050405020304" pitchFamily="18" charset="0"/>
                <a:cs typeface="Arial" panose="020B0604020202020204" pitchFamily="34" charset="0"/>
              </a:rPr>
              <a:t> en la </a:t>
            </a:r>
            <a:r>
              <a:rPr lang="de-DE" sz="1800" dirty="0" err="1">
                <a:latin typeface="Arial" panose="020B0604020202020204" pitchFamily="34" charset="0"/>
                <a:ea typeface="Times New Roman" panose="02020603050405020304" pitchFamily="18" charset="0"/>
                <a:cs typeface="Arial" panose="020B0604020202020204" pitchFamily="34" charset="0"/>
              </a:rPr>
              <a:t>carrera</a:t>
            </a:r>
            <a:r>
              <a:rPr lang="de-DE" sz="1800" dirty="0">
                <a:latin typeface="Arial" panose="020B0604020202020204" pitchFamily="34" charset="0"/>
                <a:ea typeface="Times New Roman" panose="02020603050405020304" pitchFamily="18" charset="0"/>
                <a:cs typeface="Arial" panose="020B0604020202020204" pitchFamily="34" charset="0"/>
              </a:rPr>
              <a:t> de </a:t>
            </a:r>
            <a:r>
              <a:rPr lang="de-DE" sz="1800" dirty="0" err="1">
                <a:latin typeface="Arial" panose="020B0604020202020204" pitchFamily="34" charset="0"/>
                <a:ea typeface="Times New Roman" panose="02020603050405020304" pitchFamily="18" charset="0"/>
                <a:cs typeface="Arial" panose="020B0604020202020204" pitchFamily="34" charset="0"/>
              </a:rPr>
              <a:t>Ciencias</a:t>
            </a:r>
            <a:r>
              <a:rPr lang="de-DE" sz="1800" dirty="0">
                <a:latin typeface="Arial" panose="020B0604020202020204" pitchFamily="34" charset="0"/>
                <a:ea typeface="Times New Roman" panose="02020603050405020304" pitchFamily="18" charset="0"/>
                <a:cs typeface="Arial" panose="020B0604020202020204" pitchFamily="34" charset="0"/>
              </a:rPr>
              <a:t> de la </a:t>
            </a:r>
            <a:r>
              <a:rPr lang="de-DE" sz="1800" dirty="0" err="1">
                <a:latin typeface="Arial" panose="020B0604020202020204" pitchFamily="34" charset="0"/>
                <a:ea typeface="Times New Roman" panose="02020603050405020304" pitchFamily="18" charset="0"/>
                <a:cs typeface="Arial" panose="020B0604020202020204" pitchFamily="34" charset="0"/>
              </a:rPr>
              <a:t>Computación</a:t>
            </a:r>
            <a:r>
              <a:rPr lang="de-DE" sz="1800" dirty="0">
                <a:latin typeface="Arial" panose="020B0604020202020204" pitchFamily="34" charset="0"/>
                <a:ea typeface="Times New Roman" panose="02020603050405020304" pitchFamily="18" charset="0"/>
                <a:cs typeface="Arial" panose="020B0604020202020204" pitchFamily="34" charset="0"/>
              </a:rPr>
              <a:t> y </a:t>
            </a:r>
            <a:r>
              <a:rPr lang="de-DE" sz="1800" dirty="0" err="1">
                <a:latin typeface="Arial" panose="020B0604020202020204" pitchFamily="34" charset="0"/>
                <a:ea typeface="Times New Roman" panose="02020603050405020304" pitchFamily="18" charset="0"/>
                <a:cs typeface="Arial" panose="020B0604020202020204" pitchFamily="34" charset="0"/>
              </a:rPr>
              <a:t>nuevos</a:t>
            </a:r>
            <a:r>
              <a:rPr lang="de-DE"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de-DE" sz="18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m</a:t>
            </a:r>
            <a:r>
              <a:rPr lang="de-DE" sz="1800" dirty="0" err="1">
                <a:latin typeface="Arial" panose="020B0604020202020204" pitchFamily="34" charset="0"/>
                <a:ea typeface="Times New Roman" panose="02020603050405020304" pitchFamily="18" charset="0"/>
                <a:cs typeface="Arial" panose="020B0604020202020204" pitchFamily="34" charset="0"/>
              </a:rPr>
              <a:t>edios</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didácticos</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para</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asignaturas</a:t>
            </a:r>
            <a:r>
              <a:rPr lang="de-DE" sz="1800" dirty="0">
                <a:latin typeface="Arial" panose="020B0604020202020204" pitchFamily="34" charset="0"/>
                <a:ea typeface="Times New Roman" panose="02020603050405020304" pitchFamily="18" charset="0"/>
                <a:cs typeface="Arial" panose="020B0604020202020204" pitchFamily="34" charset="0"/>
              </a:rPr>
              <a:t> de las </a:t>
            </a:r>
            <a:r>
              <a:rPr lang="de-DE" sz="1800" dirty="0" err="1">
                <a:latin typeface="Arial" panose="020B0604020202020204" pitchFamily="34" charset="0"/>
                <a:ea typeface="Times New Roman" panose="02020603050405020304" pitchFamily="18" charset="0"/>
                <a:cs typeface="Arial" panose="020B0604020202020204" pitchFamily="34" charset="0"/>
              </a:rPr>
              <a:t>carreras</a:t>
            </a:r>
            <a:r>
              <a:rPr lang="de-DE" sz="1800" dirty="0">
                <a:latin typeface="Arial" panose="020B0604020202020204" pitchFamily="34" charset="0"/>
                <a:ea typeface="Times New Roman" panose="02020603050405020304" pitchFamily="18" charset="0"/>
                <a:cs typeface="Arial" panose="020B0604020202020204" pitchFamily="34" charset="0"/>
              </a:rPr>
              <a:t> de </a:t>
            </a:r>
            <a:r>
              <a:rPr lang="de-DE" sz="1800" dirty="0" err="1">
                <a:latin typeface="Arial" panose="020B0604020202020204" pitchFamily="34" charset="0"/>
                <a:ea typeface="Times New Roman" panose="02020603050405020304" pitchFamily="18" charset="0"/>
                <a:cs typeface="Arial" panose="020B0604020202020204" pitchFamily="34" charset="0"/>
              </a:rPr>
              <a:t>Periodismo</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Calibri" panose="020F0502020204030204" pitchFamily="34" charset="0"/>
                <a:cs typeface="Arial" panose="020B0604020202020204" pitchFamily="34" charset="0"/>
              </a:rPr>
              <a:t>Guía</a:t>
            </a:r>
            <a:r>
              <a:rPr lang="de-DE" sz="1800" dirty="0">
                <a:latin typeface="Arial" panose="020B0604020202020204" pitchFamily="34" charset="0"/>
                <a:ea typeface="Calibri" panose="020F0502020204030204" pitchFamily="34" charset="0"/>
                <a:cs typeface="Arial" panose="020B0604020202020204" pitchFamily="34" charset="0"/>
              </a:rPr>
              <a:t> </a:t>
            </a:r>
            <a:r>
              <a:rPr lang="de-DE" sz="1800" dirty="0" err="1">
                <a:latin typeface="Arial" panose="020B0604020202020204" pitchFamily="34" charset="0"/>
                <a:ea typeface="Calibri" panose="020F0502020204030204" pitchFamily="34" charset="0"/>
                <a:cs typeface="Arial" panose="020B0604020202020204" pitchFamily="34" charset="0"/>
              </a:rPr>
              <a:t>didáctica</a:t>
            </a:r>
            <a:r>
              <a:rPr lang="de-DE" sz="1800" dirty="0">
                <a:latin typeface="Arial" panose="020B0604020202020204" pitchFamily="34" charset="0"/>
                <a:ea typeface="Calibri" panose="020F0502020204030204" pitchFamily="34" charset="0"/>
                <a:cs typeface="Arial" panose="020B0604020202020204" pitchFamily="34" charset="0"/>
              </a:rPr>
              <a:t> </a:t>
            </a:r>
            <a:r>
              <a:rPr lang="de-DE" sz="1800" dirty="0" err="1">
                <a:latin typeface="Arial" panose="020B0604020202020204" pitchFamily="34" charset="0"/>
                <a:ea typeface="Calibri" panose="020F0502020204030204" pitchFamily="34" charset="0"/>
                <a:cs typeface="Arial" panose="020B0604020202020204" pitchFamily="34" charset="0"/>
              </a:rPr>
              <a:t>para</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el</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perfeccionamiento</a:t>
            </a:r>
            <a:r>
              <a:rPr lang="de-DE" sz="1800" dirty="0">
                <a:latin typeface="Arial" panose="020B0604020202020204" pitchFamily="34" charset="0"/>
                <a:ea typeface="Times New Roman" panose="02020603050405020304" pitchFamily="18" charset="0"/>
                <a:cs typeface="Arial" panose="020B0604020202020204" pitchFamily="34" charset="0"/>
              </a:rPr>
              <a:t> del </a:t>
            </a:r>
            <a:r>
              <a:rPr lang="de-DE" sz="1800" dirty="0" err="1">
                <a:latin typeface="Arial" panose="020B0604020202020204" pitchFamily="34" charset="0"/>
                <a:ea typeface="Times New Roman" panose="02020603050405020304" pitchFamily="18" charset="0"/>
                <a:cs typeface="Arial" panose="020B0604020202020204" pitchFamily="34" charset="0"/>
              </a:rPr>
              <a:t>trabajo</a:t>
            </a:r>
            <a:r>
              <a:rPr lang="de-DE" sz="1800" dirty="0">
                <a:latin typeface="Arial" panose="020B0604020202020204" pitchFamily="34" charset="0"/>
                <a:ea typeface="Times New Roman" panose="02020603050405020304" pitchFamily="18" charset="0"/>
                <a:cs typeface="Arial" panose="020B0604020202020204" pitchFamily="34" charset="0"/>
              </a:rPr>
              <a:t> del </a:t>
            </a:r>
            <a:r>
              <a:rPr lang="de-DE" sz="1800" dirty="0" err="1">
                <a:latin typeface="Arial" panose="020B0604020202020204" pitchFamily="34" charset="0"/>
                <a:ea typeface="Times New Roman" panose="02020603050405020304" pitchFamily="18" charset="0"/>
                <a:cs typeface="Arial" panose="020B0604020202020204" pitchFamily="34" charset="0"/>
              </a:rPr>
              <a:t>alumno</a:t>
            </a:r>
            <a:r>
              <a:rPr lang="de-DE" sz="1800" dirty="0">
                <a:latin typeface="Arial" panose="020B0604020202020204" pitchFamily="34" charset="0"/>
                <a:ea typeface="Times New Roman" panose="02020603050405020304" pitchFamily="18"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ayudante</a:t>
            </a:r>
            <a:r>
              <a:rPr lang="de-DE" sz="1800" dirty="0">
                <a:latin typeface="Arial" panose="020B0604020202020204" pitchFamily="34" charset="0"/>
                <a:ea typeface="Times New Roman" panose="02020603050405020304" pitchFamily="18" charset="0"/>
                <a:cs typeface="Arial" panose="020B0604020202020204" pitchFamily="34" charset="0"/>
              </a:rPr>
              <a:t>);</a:t>
            </a:r>
            <a:r>
              <a:rPr lang="de-DE" sz="1800" dirty="0">
                <a:latin typeface="Arial" panose="020B0604020202020204" pitchFamily="34" charset="0"/>
                <a:ea typeface="Calibri" panose="020F0502020204030204" pitchFamily="34" charset="0"/>
                <a:cs typeface="Arial" panose="020B0604020202020204" pitchFamily="34" charset="0"/>
              </a:rPr>
              <a:t> </a:t>
            </a:r>
            <a:r>
              <a:rPr lang="de-DE" sz="1800" dirty="0" err="1">
                <a:latin typeface="Arial" panose="020B0604020202020204" pitchFamily="34" charset="0"/>
                <a:ea typeface="Times New Roman" panose="02020603050405020304" pitchFamily="18" charset="0"/>
                <a:cs typeface="Arial" panose="020B0604020202020204" pitchFamily="34" charset="0"/>
              </a:rPr>
              <a:t>Arquitectura</a:t>
            </a:r>
            <a:endParaRPr lang="es-E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257840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113360" y="335558"/>
            <a:ext cx="7272808" cy="1077218"/>
          </a:xfrm>
          <a:prstGeom prst="rect">
            <a:avLst/>
          </a:prstGeom>
        </p:spPr>
        <p:txBody>
          <a:bodyPr wrap="square">
            <a:spAutoFit/>
          </a:bodyPr>
          <a:lstStyle/>
          <a:p>
            <a:r>
              <a:rPr lang="es-ES" sz="3200" dirty="0" smtClean="0">
                <a:solidFill>
                  <a:srgbClr val="FF0000"/>
                </a:solidFill>
                <a:latin typeface="Impact" pitchFamily="34" charset="0"/>
              </a:rPr>
              <a:t>CUMPLIMIENTO DEL PLAN DE DEFENSAS DE DOCTORADOS DEL CEES.</a:t>
            </a:r>
            <a:endParaRPr lang="es-ES" sz="3200" dirty="0">
              <a:solidFill>
                <a:srgbClr val="FF0000"/>
              </a:solidFill>
              <a:latin typeface="Impact" pitchFamily="34" charset="0"/>
            </a:endParaRPr>
          </a:p>
        </p:txBody>
      </p:sp>
      <p:sp>
        <p:nvSpPr>
          <p:cNvPr id="6" name="Rectángulo 5"/>
          <p:cNvSpPr/>
          <p:nvPr/>
        </p:nvSpPr>
        <p:spPr>
          <a:xfrm>
            <a:off x="865294" y="1700808"/>
            <a:ext cx="4580100" cy="517065"/>
          </a:xfrm>
          <a:prstGeom prst="rect">
            <a:avLst/>
          </a:prstGeom>
        </p:spPr>
        <p:txBody>
          <a:bodyPr wrap="none">
            <a:spAutoFit/>
          </a:bodyPr>
          <a:lstStyle/>
          <a:p>
            <a:pPr algn="just">
              <a:lnSpc>
                <a:spcPct val="115000"/>
              </a:lnSpc>
              <a:spcBef>
                <a:spcPts val="600"/>
              </a:spcBef>
              <a:spcAft>
                <a:spcPts val="600"/>
              </a:spcAft>
            </a:pPr>
            <a:r>
              <a:rPr lang="es-ES" dirty="0">
                <a:latin typeface="Arial Narrow" panose="020B0606020202030204" pitchFamily="34" charset="0"/>
                <a:ea typeface="Times New Roman" panose="02020603050405020304" pitchFamily="18" charset="0"/>
                <a:cs typeface="Arial" panose="020B0604020202020204" pitchFamily="34" charset="0"/>
              </a:rPr>
              <a:t>Doctores graduados en el </a:t>
            </a:r>
            <a:r>
              <a:rPr lang="es-ES" dirty="0" smtClean="0">
                <a:latin typeface="Arial Narrow" panose="020B0606020202030204" pitchFamily="34" charset="0"/>
                <a:ea typeface="Times New Roman" panose="02020603050405020304" pitchFamily="18" charset="0"/>
                <a:cs typeface="Arial" panose="020B0604020202020204" pitchFamily="34" charset="0"/>
              </a:rPr>
              <a:t>2015 - 2016 </a:t>
            </a:r>
            <a:endParaRPr lang="es-ES" sz="2800" dirty="0">
              <a:ea typeface="Times New Roman" panose="02020603050405020304" pitchFamily="18" charset="0"/>
            </a:endParaRPr>
          </a:p>
        </p:txBody>
      </p:sp>
      <p:graphicFrame>
        <p:nvGraphicFramePr>
          <p:cNvPr id="7" name="Tabla 6"/>
          <p:cNvGraphicFramePr>
            <a:graphicFrameLocks noGrp="1"/>
          </p:cNvGraphicFramePr>
          <p:nvPr>
            <p:extLst>
              <p:ext uri="{D42A27DB-BD31-4B8C-83A1-F6EECF244321}">
                <p14:modId xmlns:p14="http://schemas.microsoft.com/office/powerpoint/2010/main" val="2320200361"/>
              </p:ext>
            </p:extLst>
          </p:nvPr>
        </p:nvGraphicFramePr>
        <p:xfrm>
          <a:off x="865294" y="2780928"/>
          <a:ext cx="6659034" cy="1586103"/>
        </p:xfrm>
        <a:graphic>
          <a:graphicData uri="http://schemas.openxmlformats.org/drawingml/2006/table">
            <a:tbl>
              <a:tblPr firstRow="1">
                <a:tableStyleId>{5C22544A-7EE6-4342-B048-85BDC9FD1C3A}</a:tableStyleId>
              </a:tblPr>
              <a:tblGrid>
                <a:gridCol w="940589"/>
                <a:gridCol w="1744446"/>
                <a:gridCol w="2287455"/>
                <a:gridCol w="1686544"/>
              </a:tblGrid>
              <a:tr h="321945">
                <a:tc rowSpan="3">
                  <a:txBody>
                    <a:bodyPr/>
                    <a:lstStyle/>
                    <a:p>
                      <a:pPr marL="64135" marR="91440">
                        <a:lnSpc>
                          <a:spcPct val="115000"/>
                        </a:lnSpc>
                        <a:spcBef>
                          <a:spcPts val="600"/>
                        </a:spcBef>
                        <a:spcAft>
                          <a:spcPts val="0"/>
                        </a:spcAft>
                      </a:pPr>
                      <a:r>
                        <a:rPr lang="es-ES" sz="1800" dirty="0">
                          <a:effectLst/>
                        </a:rPr>
                        <a:t>CeeS</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gridSpan="2">
                  <a:txBody>
                    <a:bodyPr/>
                    <a:lstStyle/>
                    <a:p>
                      <a:pPr marL="146050" marR="91440" algn="ctr">
                        <a:lnSpc>
                          <a:spcPct val="115000"/>
                        </a:lnSpc>
                        <a:spcBef>
                          <a:spcPts val="600"/>
                        </a:spcBef>
                        <a:spcAft>
                          <a:spcPts val="0"/>
                        </a:spcAft>
                      </a:pPr>
                      <a:r>
                        <a:rPr lang="es-ES" sz="1800" kern="1200" spc="-10" dirty="0">
                          <a:effectLst/>
                        </a:rPr>
                        <a:t>D</a:t>
                      </a:r>
                      <a:r>
                        <a:rPr lang="es-ES" sz="1800" kern="1200" spc="10" dirty="0">
                          <a:effectLst/>
                        </a:rPr>
                        <a:t>O</a:t>
                      </a:r>
                      <a:r>
                        <a:rPr lang="es-ES" sz="1800" kern="1200" spc="-10" dirty="0">
                          <a:effectLst/>
                        </a:rPr>
                        <a:t>C</a:t>
                      </a:r>
                      <a:r>
                        <a:rPr lang="es-ES" sz="1800" kern="1200" spc="-30" dirty="0">
                          <a:effectLst/>
                        </a:rPr>
                        <a:t>T</a:t>
                      </a:r>
                      <a:r>
                        <a:rPr lang="es-ES" sz="1800" kern="1200" spc="10" dirty="0">
                          <a:effectLst/>
                        </a:rPr>
                        <a:t>O</a:t>
                      </a:r>
                      <a:r>
                        <a:rPr lang="es-ES" sz="1800" kern="1200" spc="-10" dirty="0">
                          <a:effectLst/>
                        </a:rPr>
                        <a:t>RES </a:t>
                      </a:r>
                      <a:r>
                        <a:rPr lang="es-ES" sz="1800" kern="1200" dirty="0">
                          <a:effectLst/>
                        </a:rPr>
                        <a:t>2015</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ES"/>
                    </a:p>
                  </a:txBody>
                  <a:tcPr/>
                </a:tc>
                <a:tc>
                  <a:txBody>
                    <a:bodyPr/>
                    <a:lstStyle/>
                    <a:p>
                      <a:pPr marL="146050" marR="91440" algn="ctr">
                        <a:lnSpc>
                          <a:spcPct val="115000"/>
                        </a:lnSpc>
                        <a:spcBef>
                          <a:spcPts val="600"/>
                        </a:spcBef>
                        <a:spcAft>
                          <a:spcPts val="0"/>
                        </a:spcAft>
                      </a:pPr>
                      <a:r>
                        <a:rPr lang="es-ES" sz="1800" kern="1200" spc="-10">
                          <a:effectLst/>
                        </a:rPr>
                        <a:t>2016</a:t>
                      </a:r>
                      <a:endParaRPr lang="es-ES" sz="1800">
                        <a:effectLst/>
                        <a:latin typeface="Times New Roman" panose="02020603050405020304" pitchFamily="18" charset="0"/>
                        <a:ea typeface="Times New Roman" panose="02020603050405020304" pitchFamily="18" charset="0"/>
                      </a:endParaRPr>
                    </a:p>
                  </a:txBody>
                  <a:tcPr marL="68580" marR="68580" marT="0" marB="0"/>
                </a:tc>
              </a:tr>
              <a:tr h="474345">
                <a:tc vMerge="1">
                  <a:txBody>
                    <a:bodyPr/>
                    <a:lstStyle/>
                    <a:p>
                      <a:endParaRPr lang="es-ES"/>
                    </a:p>
                  </a:txBody>
                  <a:tcPr/>
                </a:tc>
                <a:tc>
                  <a:txBody>
                    <a:bodyPr/>
                    <a:lstStyle/>
                    <a:p>
                      <a:pPr marL="82550" algn="ctr">
                        <a:lnSpc>
                          <a:spcPct val="115000"/>
                        </a:lnSpc>
                        <a:spcBef>
                          <a:spcPts val="600"/>
                        </a:spcBef>
                        <a:spcAft>
                          <a:spcPts val="0"/>
                        </a:spcAft>
                      </a:pPr>
                      <a:r>
                        <a:rPr lang="es-ES" sz="1800" kern="1200" spc="10" dirty="0">
                          <a:effectLst/>
                        </a:rPr>
                        <a:t>I</a:t>
                      </a:r>
                      <a:r>
                        <a:rPr lang="es-ES" sz="1800" kern="1200" spc="-10" dirty="0">
                          <a:effectLst/>
                        </a:rPr>
                        <a:t>N</a:t>
                      </a:r>
                      <a:r>
                        <a:rPr lang="es-ES" sz="1800" kern="1200" spc="-5" dirty="0">
                          <a:effectLst/>
                        </a:rPr>
                        <a:t>T</a:t>
                      </a:r>
                      <a:r>
                        <a:rPr lang="es-ES" sz="1800" kern="1200" spc="-10" dirty="0">
                          <a:effectLst/>
                        </a:rPr>
                        <a:t>ERNA</a:t>
                      </a:r>
                      <a:r>
                        <a:rPr lang="es-ES" sz="1800" kern="1200" dirty="0">
                          <a:effectLst/>
                        </a:rPr>
                        <a:t>S</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82550" algn="ctr">
                        <a:lnSpc>
                          <a:spcPct val="115000"/>
                        </a:lnSpc>
                        <a:spcBef>
                          <a:spcPts val="600"/>
                        </a:spcBef>
                        <a:spcAft>
                          <a:spcPts val="0"/>
                        </a:spcAft>
                      </a:pPr>
                      <a:r>
                        <a:rPr lang="es-ES" sz="1800" kern="1200" spc="-10" dirty="0">
                          <a:effectLst/>
                        </a:rPr>
                        <a:t>EX</a:t>
                      </a:r>
                      <a:r>
                        <a:rPr lang="es-ES" sz="1800" kern="1200" spc="-5" dirty="0">
                          <a:effectLst/>
                        </a:rPr>
                        <a:t>T</a:t>
                      </a:r>
                      <a:r>
                        <a:rPr lang="es-ES" sz="1800" kern="1200" spc="-10" dirty="0">
                          <a:effectLst/>
                        </a:rPr>
                        <a:t>ERNA</a:t>
                      </a:r>
                      <a:r>
                        <a:rPr lang="es-ES" sz="1800" kern="1200" dirty="0">
                          <a:effectLst/>
                        </a:rPr>
                        <a:t>S</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rowSpan="2">
                  <a:txBody>
                    <a:bodyPr/>
                    <a:lstStyle/>
                    <a:p>
                      <a:pPr marL="82550" marR="0" indent="0" algn="ctr" defTabSz="914400" rtl="0" eaLnBrk="1" fontAlgn="auto" latinLnBrk="0" hangingPunct="1">
                        <a:lnSpc>
                          <a:spcPct val="115000"/>
                        </a:lnSpc>
                        <a:spcBef>
                          <a:spcPts val="600"/>
                        </a:spcBef>
                        <a:spcAft>
                          <a:spcPts val="0"/>
                        </a:spcAft>
                        <a:buClrTx/>
                        <a:buSzTx/>
                        <a:buFontTx/>
                        <a:buNone/>
                        <a:tabLst/>
                        <a:defRPr/>
                      </a:pPr>
                      <a:r>
                        <a:rPr lang="es-ES" sz="1800" kern="1200" spc="-10" dirty="0" smtClean="0">
                          <a:effectLst/>
                        </a:rPr>
                        <a:t>EX</a:t>
                      </a:r>
                      <a:r>
                        <a:rPr lang="es-ES" sz="1800" kern="1200" spc="-5" dirty="0" smtClean="0">
                          <a:effectLst/>
                        </a:rPr>
                        <a:t>T</a:t>
                      </a:r>
                      <a:r>
                        <a:rPr lang="es-ES" sz="1800" kern="1200" spc="-10" dirty="0" smtClean="0">
                          <a:effectLst/>
                        </a:rPr>
                        <a:t>ERNA</a:t>
                      </a:r>
                      <a:r>
                        <a:rPr lang="es-ES" sz="1800" kern="1200" dirty="0" smtClean="0">
                          <a:effectLst/>
                        </a:rPr>
                        <a:t>S</a:t>
                      </a:r>
                      <a:endParaRPr lang="es-ES" sz="1800" dirty="0" smtClean="0">
                        <a:effectLst/>
                        <a:latin typeface="Times New Roman" panose="02020603050405020304" pitchFamily="18" charset="0"/>
                        <a:ea typeface="Times New Roman" panose="02020603050405020304" pitchFamily="18" charset="0"/>
                      </a:endParaRPr>
                    </a:p>
                    <a:p>
                      <a:pPr marL="82550" algn="ctr">
                        <a:lnSpc>
                          <a:spcPct val="115000"/>
                        </a:lnSpc>
                        <a:spcBef>
                          <a:spcPts val="600"/>
                        </a:spcBef>
                        <a:spcAft>
                          <a:spcPts val="0"/>
                        </a:spcAft>
                      </a:pPr>
                      <a:r>
                        <a:rPr lang="es-ES" sz="1800" kern="1200" spc="-10" dirty="0">
                          <a:effectLst/>
                        </a:rPr>
                        <a:t> </a:t>
                      </a:r>
                      <a:endParaRPr lang="es-ES" sz="1800" dirty="0">
                        <a:effectLst/>
                        <a:latin typeface="Times New Roman" panose="02020603050405020304" pitchFamily="18" charset="0"/>
                        <a:ea typeface="Times New Roman" panose="02020603050405020304" pitchFamily="18" charset="0"/>
                      </a:endParaRPr>
                    </a:p>
                  </a:txBody>
                  <a:tcPr marL="68580" marR="68580" marT="0" marB="0"/>
                </a:tc>
              </a:tr>
              <a:tr h="474345">
                <a:tc vMerge="1">
                  <a:txBody>
                    <a:bodyPr/>
                    <a:lstStyle/>
                    <a:p>
                      <a:endParaRPr lang="es-ES"/>
                    </a:p>
                  </a:txBody>
                  <a:tcPr/>
                </a:tc>
                <a:tc>
                  <a:txBody>
                    <a:bodyPr/>
                    <a:lstStyle/>
                    <a:p>
                      <a:pPr marR="100330" algn="ctr">
                        <a:lnSpc>
                          <a:spcPct val="115000"/>
                        </a:lnSpc>
                        <a:spcBef>
                          <a:spcPts val="600"/>
                        </a:spcBef>
                        <a:spcAft>
                          <a:spcPts val="0"/>
                        </a:spcAft>
                      </a:pPr>
                      <a:r>
                        <a:rPr lang="es-ES" sz="1800" kern="1200">
                          <a:effectLst/>
                        </a:rPr>
                        <a:t>R</a:t>
                      </a:r>
                      <a:endParaRPr lang="es-E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R="82550" algn="ctr">
                        <a:lnSpc>
                          <a:spcPct val="115000"/>
                        </a:lnSpc>
                        <a:spcBef>
                          <a:spcPts val="600"/>
                        </a:spcBef>
                        <a:spcAft>
                          <a:spcPts val="0"/>
                        </a:spcAft>
                      </a:pPr>
                      <a:r>
                        <a:rPr lang="es-ES" sz="1800" kern="1200" dirty="0">
                          <a:effectLst/>
                        </a:rPr>
                        <a:t>R</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vMerge="1">
                  <a:txBody>
                    <a:bodyPr/>
                    <a:lstStyle/>
                    <a:p>
                      <a:endParaRPr lang="es-ES"/>
                    </a:p>
                  </a:txBody>
                  <a:tcPr/>
                </a:tc>
              </a:tr>
              <a:tr h="252095">
                <a:tc>
                  <a:txBody>
                    <a:bodyPr/>
                    <a:lstStyle/>
                    <a:p>
                      <a:pPr marL="18415" marR="36830" algn="ctr">
                        <a:lnSpc>
                          <a:spcPct val="115000"/>
                        </a:lnSpc>
                        <a:spcBef>
                          <a:spcPts val="600"/>
                        </a:spcBef>
                        <a:spcAft>
                          <a:spcPts val="0"/>
                        </a:spcAft>
                      </a:pPr>
                      <a:r>
                        <a:rPr lang="es-ES" sz="1800" dirty="0" smtClean="0">
                          <a:effectLst/>
                        </a:rPr>
                        <a:t>29</a:t>
                      </a:r>
                      <a:endParaRPr lang="es-E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R="100330" algn="ctr">
                        <a:lnSpc>
                          <a:spcPct val="115000"/>
                        </a:lnSpc>
                        <a:spcBef>
                          <a:spcPts val="600"/>
                        </a:spcBef>
                        <a:spcAft>
                          <a:spcPts val="0"/>
                        </a:spcAft>
                      </a:pPr>
                      <a:r>
                        <a:rPr lang="es-ES" sz="1800" kern="1200">
                          <a:effectLst/>
                        </a:rPr>
                        <a:t>2</a:t>
                      </a:r>
                      <a:endParaRPr lang="es-E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R="82550" algn="ctr">
                        <a:lnSpc>
                          <a:spcPct val="115000"/>
                        </a:lnSpc>
                        <a:spcBef>
                          <a:spcPts val="600"/>
                        </a:spcBef>
                        <a:spcAft>
                          <a:spcPts val="0"/>
                        </a:spcAft>
                      </a:pPr>
                      <a:r>
                        <a:rPr lang="es-ES" sz="1800" kern="1200">
                          <a:effectLst/>
                        </a:rPr>
                        <a:t>21</a:t>
                      </a:r>
                      <a:endParaRPr lang="es-E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R="82550" algn="ctr">
                        <a:lnSpc>
                          <a:spcPct val="115000"/>
                        </a:lnSpc>
                        <a:spcBef>
                          <a:spcPts val="600"/>
                        </a:spcBef>
                        <a:spcAft>
                          <a:spcPts val="0"/>
                        </a:spcAft>
                      </a:pPr>
                      <a:r>
                        <a:rPr lang="es-ES" sz="1800" kern="1200" dirty="0" smtClean="0">
                          <a:effectLst/>
                        </a:rPr>
                        <a:t>6(5PES)</a:t>
                      </a:r>
                      <a:endParaRPr lang="es-ES" sz="18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458825521"/>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áfico 2"/>
          <p:cNvGraphicFramePr>
            <a:graphicFrameLocks/>
          </p:cNvGraphicFramePr>
          <p:nvPr>
            <p:extLst>
              <p:ext uri="{D42A27DB-BD31-4B8C-83A1-F6EECF244321}">
                <p14:modId xmlns:p14="http://schemas.microsoft.com/office/powerpoint/2010/main" val="2811688559"/>
              </p:ext>
            </p:extLst>
          </p:nvPr>
        </p:nvGraphicFramePr>
        <p:xfrm>
          <a:off x="-108520" y="1333992"/>
          <a:ext cx="8712968" cy="5047336"/>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33 Grupo"/>
          <p:cNvGrpSpPr/>
          <p:nvPr/>
        </p:nvGrpSpPr>
        <p:grpSpPr>
          <a:xfrm>
            <a:off x="6948264" y="1916832"/>
            <a:ext cx="2022369" cy="994160"/>
            <a:chOff x="7785170" y="1207477"/>
            <a:chExt cx="891286" cy="580865"/>
          </a:xfrm>
        </p:grpSpPr>
        <p:sp>
          <p:nvSpPr>
            <p:cNvPr id="5" name="34 Elipse"/>
            <p:cNvSpPr/>
            <p:nvPr/>
          </p:nvSpPr>
          <p:spPr bwMode="auto">
            <a:xfrm>
              <a:off x="7785170" y="1207477"/>
              <a:ext cx="891286" cy="580865"/>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6" name="35 CuadroTexto"/>
            <p:cNvSpPr txBox="1"/>
            <p:nvPr/>
          </p:nvSpPr>
          <p:spPr>
            <a:xfrm>
              <a:off x="7785170" y="1245590"/>
              <a:ext cx="891286" cy="53948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5400" b="1" dirty="0" smtClean="0">
                  <a:latin typeface="Arial" pitchFamily="34" charset="0"/>
                  <a:cs typeface="Arial" pitchFamily="34" charset="0"/>
                </a:rPr>
                <a:t>237</a:t>
              </a:r>
              <a:endParaRPr lang="es-ES" sz="5400" b="1" dirty="0">
                <a:latin typeface="Arial" pitchFamily="34" charset="0"/>
                <a:cs typeface="Arial" pitchFamily="34" charset="0"/>
              </a:endParaRPr>
            </a:p>
          </p:txBody>
        </p:sp>
      </p:grpSp>
      <p:sp>
        <p:nvSpPr>
          <p:cNvPr id="7" name="Título 1"/>
          <p:cNvSpPr txBox="1">
            <a:spLocks/>
          </p:cNvSpPr>
          <p:nvPr/>
        </p:nvSpPr>
        <p:spPr>
          <a:xfrm>
            <a:off x="467544" y="404664"/>
            <a:ext cx="7772400" cy="1506568"/>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r>
              <a:rPr lang="es-ES" b="1" kern="0" dirty="0" smtClean="0">
                <a:solidFill>
                  <a:srgbClr val="FF0000"/>
                </a:solidFill>
              </a:rPr>
              <a:t>DOCTORES EGRESADOS</a:t>
            </a:r>
            <a:br>
              <a:rPr lang="es-ES" b="1" kern="0" dirty="0" smtClean="0">
                <a:solidFill>
                  <a:srgbClr val="FF0000"/>
                </a:solidFill>
              </a:rPr>
            </a:br>
            <a:r>
              <a:rPr lang="es-ES" b="1" kern="0" dirty="0" smtClean="0">
                <a:solidFill>
                  <a:srgbClr val="FF0000"/>
                </a:solidFill>
              </a:rPr>
              <a:t>PROGRAMA CeeS.</a:t>
            </a:r>
            <a:endParaRPr lang="es-ES" b="1" kern="0" dirty="0">
              <a:solidFill>
                <a:srgbClr val="FF0000"/>
              </a:solidFill>
            </a:endParaRPr>
          </a:p>
        </p:txBody>
      </p:sp>
    </p:spTree>
    <p:extLst>
      <p:ext uri="{BB962C8B-B14F-4D97-AF65-F5344CB8AC3E}">
        <p14:creationId xmlns:p14="http://schemas.microsoft.com/office/powerpoint/2010/main" val="114603314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355736"/>
            <a:ext cx="7772400" cy="1143000"/>
          </a:xfrm>
        </p:spPr>
        <p:txBody>
          <a:bodyPr/>
          <a:lstStyle/>
          <a:p>
            <a:r>
              <a:rPr lang="es-ES" b="1" dirty="0" smtClean="0">
                <a:solidFill>
                  <a:srgbClr val="FF0000"/>
                </a:solidFill>
              </a:rPr>
              <a:t>DOCTORES EGRESADOS</a:t>
            </a:r>
            <a:br>
              <a:rPr lang="es-ES" b="1" dirty="0" smtClean="0">
                <a:solidFill>
                  <a:srgbClr val="FF0000"/>
                </a:solidFill>
              </a:rPr>
            </a:br>
            <a:r>
              <a:rPr lang="es-ES" b="1" dirty="0" smtClean="0">
                <a:solidFill>
                  <a:srgbClr val="FF0000"/>
                </a:solidFill>
              </a:rPr>
              <a:t>PROGRAMA CeeS.</a:t>
            </a:r>
            <a:endParaRPr lang="es-ES" b="1" dirty="0">
              <a:solidFill>
                <a:srgbClr val="FF0000"/>
              </a:solidFill>
            </a:endParaRPr>
          </a:p>
        </p:txBody>
      </p:sp>
      <p:pic>
        <p:nvPicPr>
          <p:cNvPr id="3" name="Imagen 2"/>
          <p:cNvPicPr>
            <a:picLocks noChangeAspect="1"/>
          </p:cNvPicPr>
          <p:nvPr/>
        </p:nvPicPr>
        <p:blipFill>
          <a:blip r:embed="rId2"/>
          <a:stretch>
            <a:fillRect/>
          </a:stretch>
        </p:blipFill>
        <p:spPr>
          <a:xfrm>
            <a:off x="611560" y="2483768"/>
            <a:ext cx="8090093" cy="3664014"/>
          </a:xfrm>
          <a:prstGeom prst="rect">
            <a:avLst/>
          </a:prstGeom>
        </p:spPr>
      </p:pic>
      <p:grpSp>
        <p:nvGrpSpPr>
          <p:cNvPr id="4" name="33 Grupo"/>
          <p:cNvGrpSpPr/>
          <p:nvPr/>
        </p:nvGrpSpPr>
        <p:grpSpPr>
          <a:xfrm>
            <a:off x="6876256" y="1340768"/>
            <a:ext cx="2022369" cy="994160"/>
            <a:chOff x="7785170" y="1207477"/>
            <a:chExt cx="891286" cy="580865"/>
          </a:xfrm>
        </p:grpSpPr>
        <p:sp>
          <p:nvSpPr>
            <p:cNvPr id="5" name="34 Elipse"/>
            <p:cNvSpPr/>
            <p:nvPr/>
          </p:nvSpPr>
          <p:spPr bwMode="auto">
            <a:xfrm>
              <a:off x="7785170" y="1207477"/>
              <a:ext cx="891286" cy="580865"/>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6" name="35 CuadroTexto"/>
            <p:cNvSpPr txBox="1"/>
            <p:nvPr/>
          </p:nvSpPr>
          <p:spPr>
            <a:xfrm>
              <a:off x="7785170" y="1245590"/>
              <a:ext cx="891286" cy="53948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ES" sz="5400" b="1" dirty="0" smtClean="0">
                  <a:latin typeface="Arial" pitchFamily="34" charset="0"/>
                  <a:cs typeface="Arial" pitchFamily="34" charset="0"/>
                </a:rPr>
                <a:t>237</a:t>
              </a:r>
              <a:endParaRPr lang="es-ES" sz="5400" b="1" dirty="0">
                <a:latin typeface="Arial" pitchFamily="34" charset="0"/>
                <a:cs typeface="Arial" pitchFamily="34" charset="0"/>
              </a:endParaRPr>
            </a:p>
          </p:txBody>
        </p:sp>
      </p:grpSp>
    </p:spTree>
    <p:extLst>
      <p:ext uri="{BB962C8B-B14F-4D97-AF65-F5344CB8AC3E}">
        <p14:creationId xmlns:p14="http://schemas.microsoft.com/office/powerpoint/2010/main" val="344883800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375240" y="2006544"/>
            <a:ext cx="7200800" cy="3539430"/>
          </a:xfrm>
          <a:prstGeom prst="rect">
            <a:avLst/>
          </a:prstGeom>
        </p:spPr>
        <p:txBody>
          <a:bodyPr wrap="square">
            <a:spAutoFit/>
          </a:bodyPr>
          <a:lstStyle/>
          <a:p>
            <a:r>
              <a:rPr lang="es-ES_tradnl" sz="2800" b="1" dirty="0" smtClean="0">
                <a:latin typeface="Arial" pitchFamily="34" charset="0"/>
                <a:cs typeface="Arial" pitchFamily="34" charset="0"/>
              </a:rPr>
              <a:t>MISIÓN</a:t>
            </a:r>
          </a:p>
          <a:p>
            <a:endParaRPr lang="es-ES_tradnl" sz="2800" b="1" dirty="0" smtClean="0">
              <a:latin typeface="Arial" pitchFamily="34" charset="0"/>
              <a:cs typeface="Arial" pitchFamily="34" charset="0"/>
            </a:endParaRPr>
          </a:p>
          <a:p>
            <a:pPr algn="just">
              <a:lnSpc>
                <a:spcPct val="150000"/>
              </a:lnSpc>
            </a:pPr>
            <a:r>
              <a:rPr lang="es-ES_tradnl" sz="2800" dirty="0" smtClean="0">
                <a:latin typeface="Arial" pitchFamily="34" charset="0"/>
                <a:cs typeface="Arial" pitchFamily="34" charset="0"/>
              </a:rPr>
              <a:t>Contribuir </a:t>
            </a:r>
            <a:r>
              <a:rPr lang="es-ES_tradnl" sz="2800" dirty="0">
                <a:latin typeface="Arial" pitchFamily="34" charset="0"/>
                <a:cs typeface="Arial" pitchFamily="34" charset="0"/>
              </a:rPr>
              <a:t>al perfeccionamiento de los procesos de pertinencia e impacto social de las instituciones de la Educación Superior </a:t>
            </a:r>
            <a:r>
              <a:rPr lang="es-ES_tradnl" sz="2800" dirty="0" smtClean="0">
                <a:latin typeface="Arial" pitchFamily="34" charset="0"/>
                <a:cs typeface="Arial" pitchFamily="34" charset="0"/>
              </a:rPr>
              <a:t>desde </a:t>
            </a:r>
            <a:r>
              <a:rPr lang="es-ES_tradnl" sz="2800" dirty="0">
                <a:latin typeface="Arial" pitchFamily="34" charset="0"/>
                <a:cs typeface="Arial" pitchFamily="34" charset="0"/>
              </a:rPr>
              <a:t>la región oriental del país.</a:t>
            </a:r>
            <a:endParaRPr lang="es-ES" sz="2800" dirty="0">
              <a:latin typeface="Arial" pitchFamily="34" charset="0"/>
              <a:cs typeface="Arial" pitchFamily="34" charset="0"/>
            </a:endParaRPr>
          </a:p>
        </p:txBody>
      </p:sp>
      <p:grpSp>
        <p:nvGrpSpPr>
          <p:cNvPr id="14" name="13 Grupo"/>
          <p:cNvGrpSpPr/>
          <p:nvPr/>
        </p:nvGrpSpPr>
        <p:grpSpPr>
          <a:xfrm>
            <a:off x="260202" y="96217"/>
            <a:ext cx="8726518" cy="5449757"/>
            <a:chOff x="493217" y="188640"/>
            <a:chExt cx="12826543" cy="5449757"/>
          </a:xfrm>
        </p:grpSpPr>
        <p:sp>
          <p:nvSpPr>
            <p:cNvPr id="15"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16"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7"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18" name="10 Rectángulo redondeado"/>
            <p:cNvSpPr/>
            <p:nvPr/>
          </p:nvSpPr>
          <p:spPr>
            <a:xfrm>
              <a:off x="493217" y="857127"/>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19"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20"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21" name="13 Elipse"/>
            <p:cNvSpPr/>
            <p:nvPr/>
          </p:nvSpPr>
          <p:spPr>
            <a:xfrm rot="20701634">
              <a:off x="609334" y="863354"/>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22"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857128"/>
              <a:ext cx="1428405"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grpSp>
      <p:sp>
        <p:nvSpPr>
          <p:cNvPr id="24" name="Text Box 2"/>
          <p:cNvSpPr txBox="1">
            <a:spLocks noChangeArrowheads="1"/>
          </p:cNvSpPr>
          <p:nvPr/>
        </p:nvSpPr>
        <p:spPr bwMode="auto">
          <a:xfrm>
            <a:off x="1375240" y="828001"/>
            <a:ext cx="7611480"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b="1" dirty="0" smtClean="0">
                <a:solidFill>
                  <a:schemeClr val="bg1"/>
                </a:solidFill>
                <a:latin typeface="Arial" pitchFamily="34" charset="0"/>
                <a:cs typeface="Arial" pitchFamily="34" charset="0"/>
              </a:rPr>
              <a:t>CENTRO DE ESTUDIO DE EDUCACIÓN SUPERIOR</a:t>
            </a:r>
            <a:endParaRPr lang="es-ES"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31074914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243408"/>
            <a:ext cx="7772400" cy="1143000"/>
          </a:xfrm>
        </p:spPr>
        <p:txBody>
          <a:bodyPr/>
          <a:lstStyle/>
          <a:p>
            <a:pPr lvl="1"/>
            <a:r>
              <a:rPr lang="es-ES" sz="2800" b="1" dirty="0" smtClean="0">
                <a:solidFill>
                  <a:srgbClr val="C00000"/>
                </a:solidFill>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RESULTADOS E IMPACTOS</a:t>
            </a:r>
            <a:endParaRPr lang="es-ES" sz="2800" b="1" dirty="0">
              <a:solidFill>
                <a:srgbClr val="C00000"/>
              </a:solidFill>
              <a:effectLst>
                <a:outerShdw blurRad="38100" dist="38100" dir="2700000" algn="tl">
                  <a:srgbClr val="000000">
                    <a:alpha val="43137"/>
                  </a:srgbClr>
                </a:outerShdw>
              </a:effectLst>
            </a:endParaRPr>
          </a:p>
        </p:txBody>
      </p:sp>
      <p:sp>
        <p:nvSpPr>
          <p:cNvPr id="3" name="Rectángulo 2"/>
          <p:cNvSpPr/>
          <p:nvPr/>
        </p:nvSpPr>
        <p:spPr>
          <a:xfrm>
            <a:off x="251520" y="548680"/>
            <a:ext cx="8892480" cy="6404830"/>
          </a:xfrm>
          <a:prstGeom prst="rect">
            <a:avLst/>
          </a:prstGeom>
        </p:spPr>
        <p:txBody>
          <a:bodyPr wrap="square">
            <a:spAutoFit/>
          </a:bodyPr>
          <a:lstStyle/>
          <a:p>
            <a:pPr algn="just"/>
            <a:r>
              <a:rPr lang="es-ES_tradnl" sz="1800" b="1" dirty="0"/>
              <a:t>Impactos en el Orden Científico Relacionados con Resultados de Tesis de Maestrías y Doctorados en</a:t>
            </a:r>
            <a:r>
              <a:rPr lang="es-ES_tradnl" sz="1800" dirty="0"/>
              <a:t>:</a:t>
            </a:r>
            <a:endParaRPr lang="es-ES" sz="1800" dirty="0"/>
          </a:p>
          <a:p>
            <a:pPr lvl="0" algn="just"/>
            <a:r>
              <a:rPr lang="es-ES_tradnl" sz="1800" dirty="0"/>
              <a:t>Gestión para la superación profesional   </a:t>
            </a:r>
            <a:endParaRPr lang="es-ES" sz="1800" dirty="0"/>
          </a:p>
          <a:p>
            <a:pPr lvl="0" algn="just"/>
            <a:r>
              <a:rPr lang="es-ES_tradnl" sz="1800" dirty="0"/>
              <a:t>Gestión para el perfeccionamiento de Planes y Programas  </a:t>
            </a:r>
            <a:endParaRPr lang="es-ES" sz="1800" dirty="0"/>
          </a:p>
          <a:p>
            <a:pPr lvl="0" algn="just"/>
            <a:r>
              <a:rPr lang="es-ES_tradnl" sz="1800" dirty="0"/>
              <a:t>Gestión en la Dinámica de los Procesos Universitarios.</a:t>
            </a:r>
            <a:endParaRPr lang="es-ES" sz="1800" dirty="0"/>
          </a:p>
          <a:p>
            <a:pPr algn="just"/>
            <a:r>
              <a:rPr lang="es-ES_tradnl" sz="1800" b="1" dirty="0"/>
              <a:t>De los Resultados Aplicados Impactos previstos en:</a:t>
            </a:r>
            <a:endParaRPr lang="es-ES" sz="1800" dirty="0"/>
          </a:p>
          <a:p>
            <a:pPr lvl="0" algn="just"/>
            <a:r>
              <a:rPr lang="es-ES_tradnl" sz="1800" dirty="0"/>
              <a:t>Desarrollo local: Capacitación de Docentes, Directivos y Actores locales. Prevención en la salud y el contexto social y la responsabilidad ciudadana</a:t>
            </a:r>
            <a:endParaRPr lang="es-ES" sz="1800" dirty="0"/>
          </a:p>
          <a:p>
            <a:pPr lvl="0" algn="just"/>
            <a:r>
              <a:rPr lang="es-ES_tradnl" sz="1800" dirty="0"/>
              <a:t>Métodos y procedimientos de la Labor Docente </a:t>
            </a:r>
            <a:endParaRPr lang="es-ES" sz="1800" dirty="0"/>
          </a:p>
          <a:p>
            <a:pPr lvl="0" algn="just"/>
            <a:r>
              <a:rPr lang="es-ES_tradnl" sz="1800" dirty="0"/>
              <a:t>Relación Universidad –Sociedad desde la extensión. </a:t>
            </a:r>
            <a:endParaRPr lang="es-ES" sz="1800" dirty="0"/>
          </a:p>
          <a:p>
            <a:pPr algn="just"/>
            <a:r>
              <a:rPr lang="es-ES_tradnl" sz="1800" b="1" dirty="0"/>
              <a:t>En el Orden Económico, </a:t>
            </a:r>
            <a:r>
              <a:rPr lang="es-ES_tradnl" sz="1800" dirty="0"/>
              <a:t>con la captación de divisas por postgrado internacional, con Ecuador y Venezuela.</a:t>
            </a:r>
            <a:endParaRPr lang="es-ES" sz="1800" dirty="0"/>
          </a:p>
          <a:p>
            <a:pPr algn="just"/>
            <a:r>
              <a:rPr lang="es-ES" sz="1800" b="1" dirty="0"/>
              <a:t>Mejoramiento de los indicadores sociales (Educación).</a:t>
            </a:r>
            <a:endParaRPr lang="es-ES" sz="1800" dirty="0"/>
          </a:p>
          <a:p>
            <a:pPr lvl="0" algn="just"/>
            <a:r>
              <a:rPr lang="es-ES" sz="1800" dirty="0"/>
              <a:t>Nuevos conocimientos teóricos; Modelo de gestión de la dinámica en la integración del postgrado y la investigación universitaria, el Perfeccionamiento de la Pedagogía y Didáctica del Postgrado en la Educación Superior. Se aportan las estrategias y metodologías correspondientes.</a:t>
            </a:r>
          </a:p>
          <a:p>
            <a:pPr lvl="0" algn="just"/>
            <a:r>
              <a:rPr lang="es-ES" sz="1800" dirty="0"/>
              <a:t>Presentación a Premios nacionales e internacionales </a:t>
            </a:r>
          </a:p>
          <a:p>
            <a:pPr lvl="0" algn="just"/>
            <a:r>
              <a:rPr lang="es-ES" sz="1800" dirty="0"/>
              <a:t>Realización de publicaciones (Nacionales e internacionales) de artículos. </a:t>
            </a:r>
          </a:p>
          <a:p>
            <a:pPr algn="just"/>
            <a:r>
              <a:rPr lang="es-ES" sz="1800" b="1" dirty="0"/>
              <a:t>La formación de investigadores y el desarrollo de la formación de master y doctores en las instituciones de Educación Superior. </a:t>
            </a:r>
            <a:endParaRPr lang="es-ES" sz="1800" dirty="0"/>
          </a:p>
          <a:p>
            <a:pPr lvl="0" algn="just">
              <a:lnSpc>
                <a:spcPct val="115000"/>
              </a:lnSpc>
              <a:spcAft>
                <a:spcPts val="0"/>
              </a:spcAft>
            </a:pPr>
            <a:r>
              <a:rPr lang="es-ES" sz="1400" b="1" dirty="0" smtClean="0">
                <a:solidFill>
                  <a:srgbClr val="FF0000"/>
                </a:solidFill>
                <a:effectLst>
                  <a:outerShdw blurRad="38100" dist="38100" dir="2700000" algn="tl">
                    <a:srgbClr val="000000">
                      <a:alpha val="43137"/>
                    </a:srgbClr>
                  </a:outerShdw>
                </a:effectLst>
                <a:latin typeface="Arial Narrow" panose="020B0606020202030204" pitchFamily="34" charset="0"/>
                <a:ea typeface="Calibri" panose="020F0502020204030204" pitchFamily="34" charset="0"/>
                <a:cs typeface="Arial" panose="020B0604020202020204" pitchFamily="34" charset="0"/>
              </a:rPr>
              <a:t>PERIODO CINCO DOCTORES GRADUADOS, 12 MASTERES, 64 DIPLOMANTES, 18 ARTÍCULOS PUBLICADOS , 2 LIBROS, 27 EVENTOS Y 3 PREMIOS, 2 PREMIOS EN PROPUESTAS.</a:t>
            </a:r>
            <a:endParaRPr lang="es-ES" sz="1400" b="1" dirty="0">
              <a:solidFill>
                <a:srgbClr val="FF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3073591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3528" y="4671"/>
            <a:ext cx="7772400" cy="1143000"/>
          </a:xfrm>
        </p:spPr>
        <p:txBody>
          <a:bodyPr/>
          <a:lstStyle/>
          <a:p>
            <a:r>
              <a:rPr lang="es-ES" sz="3600" b="1" dirty="0" smtClean="0">
                <a:solidFill>
                  <a:srgbClr val="FF0000"/>
                </a:solidFill>
                <a:effectLst>
                  <a:outerShdw blurRad="38100" dist="38100" dir="2700000" algn="tl">
                    <a:srgbClr val="000000">
                      <a:alpha val="43137"/>
                    </a:srgbClr>
                  </a:outerShdw>
                </a:effectLst>
              </a:rPr>
              <a:t>PROYECCIÓN DE DEFENSAS</a:t>
            </a:r>
            <a:endParaRPr lang="es-ES" sz="3600" b="1" dirty="0">
              <a:solidFill>
                <a:srgbClr val="FF0000"/>
              </a:solidFill>
              <a:effectLst>
                <a:outerShdw blurRad="38100" dist="38100" dir="2700000" algn="tl">
                  <a:srgbClr val="000000">
                    <a:alpha val="43137"/>
                  </a:srgbClr>
                </a:outerShdw>
              </a:effectLst>
            </a:endParaRPr>
          </a:p>
        </p:txBody>
      </p:sp>
      <p:graphicFrame>
        <p:nvGraphicFramePr>
          <p:cNvPr id="3" name="Tabla 2"/>
          <p:cNvGraphicFramePr>
            <a:graphicFrameLocks noGrp="1"/>
          </p:cNvGraphicFramePr>
          <p:nvPr>
            <p:extLst>
              <p:ext uri="{D42A27DB-BD31-4B8C-83A1-F6EECF244321}">
                <p14:modId xmlns:p14="http://schemas.microsoft.com/office/powerpoint/2010/main" val="2273539516"/>
              </p:ext>
            </p:extLst>
          </p:nvPr>
        </p:nvGraphicFramePr>
        <p:xfrm>
          <a:off x="683568" y="836712"/>
          <a:ext cx="5112568" cy="5463890"/>
        </p:xfrm>
        <a:graphic>
          <a:graphicData uri="http://schemas.openxmlformats.org/drawingml/2006/table">
            <a:tbl>
              <a:tblPr firstRow="1" firstCol="1" bandRow="1">
                <a:tableStyleId>{5C22544A-7EE6-4342-B048-85BDC9FD1C3A}</a:tableStyleId>
              </a:tblPr>
              <a:tblGrid>
                <a:gridCol w="946783"/>
                <a:gridCol w="3712456"/>
                <a:gridCol w="453329"/>
              </a:tblGrid>
              <a:tr h="202639">
                <a:tc gridSpan="3">
                  <a:txBody>
                    <a:bodyPr/>
                    <a:lstStyle/>
                    <a:p>
                      <a:pPr algn="just">
                        <a:spcAft>
                          <a:spcPts val="0"/>
                        </a:spcAft>
                      </a:pPr>
                      <a:r>
                        <a:rPr lang="es-ES_tradnl" sz="1100" dirty="0">
                          <a:effectLst/>
                        </a:rPr>
                        <a:t>MODALIDAD LIBRE </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r>
              <a:tr h="607916">
                <a:tc>
                  <a:txBody>
                    <a:bodyPr/>
                    <a:lstStyle/>
                    <a:p>
                      <a:pPr marL="0" lvl="0" indent="0">
                        <a:lnSpc>
                          <a:spcPct val="115000"/>
                        </a:lnSpc>
                        <a:spcAft>
                          <a:spcPts val="1000"/>
                        </a:spcAft>
                        <a:buFont typeface="+mj-lt"/>
                        <a:buNone/>
                      </a:pPr>
                      <a:r>
                        <a:rPr lang="es-ES" sz="1100" dirty="0" smtClean="0">
                          <a:effectLst/>
                          <a:latin typeface="+mn-lt"/>
                          <a:ea typeface="+mn-ea"/>
                          <a:cs typeface="+mn-cs"/>
                        </a:rPr>
                        <a:t>1</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ES_tradnl" sz="1100" b="1" dirty="0">
                          <a:solidFill>
                            <a:srgbClr val="FF0000"/>
                          </a:solidFill>
                          <a:effectLst>
                            <a:outerShdw blurRad="38100" dist="38100" dir="2700000" algn="tl">
                              <a:srgbClr val="000000">
                                <a:alpha val="43137"/>
                              </a:srgbClr>
                            </a:outerShdw>
                          </a:effectLst>
                        </a:rPr>
                        <a:t>PRUDENCIO ELOY CABALLERO PEÑA</a:t>
                      </a:r>
                      <a:endParaRPr lang="es-ES" sz="1000" b="1" dirty="0">
                        <a:solidFill>
                          <a:srgbClr val="FF0000"/>
                        </a:solidFill>
                        <a:effectLst>
                          <a:outerShdw blurRad="38100" dist="38100" dir="2700000" algn="tl">
                            <a:srgbClr val="000000">
                              <a:alpha val="43137"/>
                            </a:srgbClr>
                          </a:outerShdw>
                        </a:effectLst>
                      </a:endParaRPr>
                    </a:p>
                    <a:p>
                      <a:pPr>
                        <a:spcAft>
                          <a:spcPts val="0"/>
                        </a:spcAft>
                      </a:pPr>
                      <a:r>
                        <a:rPr lang="es-ES_tradnl" sz="1100" dirty="0">
                          <a:effectLst/>
                        </a:rPr>
                        <a:t>DRA. C. MARÍA DE LOS ÁNGELES REYNA GONZÁLEZ</a:t>
                      </a:r>
                      <a:endParaRPr lang="es-ES" sz="1000" dirty="0">
                        <a:effectLst/>
                      </a:endParaRPr>
                    </a:p>
                    <a:p>
                      <a:pPr>
                        <a:spcAft>
                          <a:spcPts val="0"/>
                        </a:spcAft>
                      </a:pPr>
                      <a:r>
                        <a:rPr lang="en-US" sz="1100" dirty="0">
                          <a:effectLst/>
                        </a:rPr>
                        <a:t>DR. C. JORGE MONTOYA RIVERA</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202639">
                <a:tc gridSpan="3">
                  <a:txBody>
                    <a:bodyPr/>
                    <a:lstStyle/>
                    <a:p>
                      <a:pPr algn="just">
                        <a:spcAft>
                          <a:spcPts val="0"/>
                        </a:spcAft>
                      </a:pPr>
                      <a:r>
                        <a:rPr lang="es-ES_tradnl" sz="1100" dirty="0">
                          <a:effectLst/>
                        </a:rPr>
                        <a:t>JÓVENES TUTELARES 2011 (Dr. C. JORGE MONTOYA)</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r>
              <a:tr h="405277">
                <a:tc>
                  <a:txBody>
                    <a:bodyPr/>
                    <a:lstStyle/>
                    <a:p>
                      <a:pPr marL="0" lvl="0" indent="0" algn="just">
                        <a:lnSpc>
                          <a:spcPct val="115000"/>
                        </a:lnSpc>
                        <a:spcAft>
                          <a:spcPts val="1000"/>
                        </a:spcAft>
                        <a:buFont typeface="+mj-lt"/>
                        <a:buNone/>
                      </a:pPr>
                      <a:r>
                        <a:rPr lang="es-ES" sz="1100" dirty="0" smtClean="0">
                          <a:effectLst/>
                        </a:rPr>
                        <a:t>2</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ES_tradnl" sz="1100" b="1" dirty="0">
                          <a:solidFill>
                            <a:srgbClr val="FF0000"/>
                          </a:solidFill>
                          <a:effectLst>
                            <a:outerShdw blurRad="38100" dist="38100" dir="2700000" algn="tl">
                              <a:srgbClr val="000000">
                                <a:alpha val="43137"/>
                              </a:srgbClr>
                            </a:outerShdw>
                          </a:effectLst>
                        </a:rPr>
                        <a:t>DAYANNIS TAMAYO PREVAL</a:t>
                      </a:r>
                      <a:endParaRPr lang="es-ES" sz="1000" b="1" dirty="0">
                        <a:solidFill>
                          <a:srgbClr val="FF0000"/>
                        </a:solidFill>
                        <a:effectLst>
                          <a:outerShdw blurRad="38100" dist="38100" dir="2700000" algn="tl">
                            <a:srgbClr val="000000">
                              <a:alpha val="43137"/>
                            </a:srgbClr>
                          </a:outerShdw>
                        </a:effectLst>
                      </a:endParaRPr>
                    </a:p>
                    <a:p>
                      <a:pPr>
                        <a:spcAft>
                          <a:spcPts val="0"/>
                        </a:spcAft>
                      </a:pPr>
                      <a:r>
                        <a:rPr lang="es-ES_tradnl" sz="1100" dirty="0">
                          <a:effectLst/>
                        </a:rPr>
                        <a:t>DRA.C. MARÍA DE LOS ÁNGELES REYNA</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2018</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607916">
                <a:tc>
                  <a:txBody>
                    <a:bodyPr/>
                    <a:lstStyle/>
                    <a:p>
                      <a:pPr marL="0" lvl="0" indent="0" algn="just">
                        <a:lnSpc>
                          <a:spcPct val="115000"/>
                        </a:lnSpc>
                        <a:spcAft>
                          <a:spcPts val="1000"/>
                        </a:spcAft>
                        <a:buFont typeface="+mj-lt"/>
                        <a:buNone/>
                      </a:pPr>
                      <a:r>
                        <a:rPr lang="es-ES" sz="1100" dirty="0" smtClean="0">
                          <a:effectLst/>
                        </a:rPr>
                        <a:t>3</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pt-BR" sz="1100" b="1" dirty="0">
                          <a:solidFill>
                            <a:srgbClr val="FF0000"/>
                          </a:solidFill>
                          <a:effectLst>
                            <a:outerShdw blurRad="38100" dist="38100" dir="2700000" algn="tl">
                              <a:srgbClr val="000000">
                                <a:alpha val="43137"/>
                              </a:srgbClr>
                            </a:outerShdw>
                          </a:effectLst>
                        </a:rPr>
                        <a:t>RAMIRO GROSS TUR</a:t>
                      </a:r>
                      <a:endParaRPr lang="es-ES" sz="1000" b="1" dirty="0">
                        <a:solidFill>
                          <a:srgbClr val="FF0000"/>
                        </a:solidFill>
                        <a:effectLst>
                          <a:outerShdw blurRad="38100" dist="38100" dir="2700000" algn="tl">
                            <a:srgbClr val="000000">
                              <a:alpha val="43137"/>
                            </a:srgbClr>
                          </a:outerShdw>
                        </a:effectLst>
                      </a:endParaRPr>
                    </a:p>
                    <a:p>
                      <a:pPr>
                        <a:spcAft>
                          <a:spcPts val="0"/>
                        </a:spcAft>
                      </a:pPr>
                      <a:r>
                        <a:rPr lang="pt-BR" sz="1100" dirty="0">
                          <a:effectLst/>
                        </a:rPr>
                        <a:t>DR. C. JORGE MONTOYA RIVERA, </a:t>
                      </a:r>
                      <a:endParaRPr lang="es-ES" sz="1000" dirty="0">
                        <a:effectLst/>
                      </a:endParaRPr>
                    </a:p>
                    <a:p>
                      <a:pPr>
                        <a:spcAft>
                          <a:spcPts val="0"/>
                        </a:spcAft>
                      </a:pPr>
                      <a:r>
                        <a:rPr lang="es-ES_tradnl" sz="1100" dirty="0">
                          <a:effectLst/>
                        </a:rPr>
                        <a:t>DRA. C. RAYDA DUSÚ CONTRERAS</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405277">
                <a:tc>
                  <a:txBody>
                    <a:bodyPr/>
                    <a:lstStyle/>
                    <a:p>
                      <a:pPr marL="0" lvl="0" indent="0" algn="just">
                        <a:lnSpc>
                          <a:spcPct val="115000"/>
                        </a:lnSpc>
                        <a:spcAft>
                          <a:spcPts val="1000"/>
                        </a:spcAft>
                        <a:buFont typeface="+mj-lt"/>
                        <a:buNone/>
                      </a:pPr>
                      <a:r>
                        <a:rPr lang="es-ES" sz="1100" dirty="0" smtClean="0">
                          <a:effectLst/>
                        </a:rPr>
                        <a:t>4</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pt-BR" sz="1100" b="1" dirty="0">
                          <a:solidFill>
                            <a:srgbClr val="FF0000"/>
                          </a:solidFill>
                          <a:effectLst>
                            <a:outerShdw blurRad="38100" dist="38100" dir="2700000" algn="tl">
                              <a:srgbClr val="000000">
                                <a:alpha val="43137"/>
                              </a:srgbClr>
                            </a:outerShdw>
                          </a:effectLst>
                        </a:rPr>
                        <a:t>BEATRIZ NARANJO MENGANA</a:t>
                      </a:r>
                      <a:endParaRPr lang="es-ES" sz="1000" b="1" dirty="0">
                        <a:solidFill>
                          <a:srgbClr val="FF0000"/>
                        </a:solidFill>
                        <a:effectLst>
                          <a:outerShdw blurRad="38100" dist="38100" dir="2700000" algn="tl">
                            <a:srgbClr val="000000">
                              <a:alpha val="43137"/>
                            </a:srgbClr>
                          </a:outerShdw>
                        </a:effectLst>
                      </a:endParaRPr>
                    </a:p>
                    <a:p>
                      <a:pPr>
                        <a:spcAft>
                          <a:spcPts val="0"/>
                        </a:spcAft>
                      </a:pPr>
                      <a:r>
                        <a:rPr lang="es-ES_tradnl" sz="1100" dirty="0">
                          <a:effectLst/>
                        </a:rPr>
                        <a:t>DR. C. JORGE MONTOYA RIVERA (ojo)</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a:effectLst/>
                        </a:rPr>
                        <a:t> </a:t>
                      </a:r>
                      <a:endParaRPr lang="es-ES" sz="1000">
                        <a:effectLst/>
                        <a:latin typeface="Times New Roman" panose="02020603050405020304" pitchFamily="18" charset="0"/>
                        <a:ea typeface="Times New Roman" panose="02020603050405020304" pitchFamily="18" charset="0"/>
                      </a:endParaRPr>
                    </a:p>
                  </a:txBody>
                  <a:tcPr marL="0" marR="0" marT="0" marB="0" anchor="ctr"/>
                </a:tc>
              </a:tr>
              <a:tr h="405277">
                <a:tc>
                  <a:txBody>
                    <a:bodyPr/>
                    <a:lstStyle/>
                    <a:p>
                      <a:pPr marL="0" lvl="0" indent="0" algn="just">
                        <a:lnSpc>
                          <a:spcPct val="115000"/>
                        </a:lnSpc>
                        <a:spcAft>
                          <a:spcPts val="1000"/>
                        </a:spcAft>
                        <a:buFont typeface="+mj-lt"/>
                        <a:buNone/>
                      </a:pPr>
                      <a:r>
                        <a:rPr lang="es-ES" sz="1100" dirty="0" smtClean="0">
                          <a:effectLst/>
                        </a:rPr>
                        <a:t>5</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pt-BR" sz="1100" b="1" dirty="0">
                          <a:solidFill>
                            <a:srgbClr val="FF0000"/>
                          </a:solidFill>
                          <a:effectLst>
                            <a:outerShdw blurRad="38100" dist="38100" dir="2700000" algn="tl">
                              <a:srgbClr val="000000">
                                <a:alpha val="43137"/>
                              </a:srgbClr>
                            </a:outerShdw>
                          </a:effectLst>
                        </a:rPr>
                        <a:t>ANA BEATRIZ REAL INFANTE</a:t>
                      </a:r>
                      <a:r>
                        <a:rPr lang="pt-BR" sz="1100" dirty="0">
                          <a:effectLst/>
                        </a:rPr>
                        <a:t>.</a:t>
                      </a:r>
                      <a:r>
                        <a:rPr lang="es-ES_tradnl" sz="1100" dirty="0">
                          <a:effectLst/>
                        </a:rPr>
                        <a:t> .(Lic. </a:t>
                      </a:r>
                      <a:r>
                        <a:rPr lang="es-ES_tradnl" sz="1100" dirty="0" err="1">
                          <a:effectLst/>
                        </a:rPr>
                        <a:t>Matern</a:t>
                      </a:r>
                      <a:r>
                        <a:rPr lang="es-ES_tradnl" sz="1100" dirty="0">
                          <a:effectLst/>
                        </a:rPr>
                        <a:t>)</a:t>
                      </a:r>
                      <a:endParaRPr lang="es-ES" sz="1000" dirty="0">
                        <a:effectLst/>
                      </a:endParaRPr>
                    </a:p>
                    <a:p>
                      <a:pPr algn="just">
                        <a:spcAft>
                          <a:spcPts val="0"/>
                        </a:spcAft>
                      </a:pPr>
                      <a:r>
                        <a:rPr lang="es-ES_tradnl" sz="1100" dirty="0">
                          <a:effectLst/>
                        </a:rPr>
                        <a:t>DRA. C. YARITZA TARDO</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202639">
                <a:tc gridSpan="3">
                  <a:txBody>
                    <a:bodyPr/>
                    <a:lstStyle/>
                    <a:p>
                      <a:pPr algn="just">
                        <a:spcAft>
                          <a:spcPts val="0"/>
                        </a:spcAft>
                      </a:pPr>
                      <a:r>
                        <a:rPr lang="es-ES_tradnl" sz="1100" dirty="0">
                          <a:effectLst/>
                        </a:rPr>
                        <a:t>GRUPO </a:t>
                      </a:r>
                      <a:r>
                        <a:rPr lang="es-ES_tradnl" sz="1100" dirty="0" smtClean="0">
                          <a:effectLst/>
                        </a:rPr>
                        <a:t>V: GRUPO </a:t>
                      </a:r>
                      <a:r>
                        <a:rPr lang="es-ES_tradnl" sz="1100" dirty="0">
                          <a:effectLst/>
                        </a:rPr>
                        <a:t>QUE PRESCRIBIÓ EN ENERO</a:t>
                      </a:r>
                      <a:r>
                        <a:rPr lang="es-ES_tradnl" sz="1100" dirty="0" smtClean="0">
                          <a:effectLst/>
                        </a:rPr>
                        <a:t>. 14</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r>
              <a:tr h="405277">
                <a:tc>
                  <a:txBody>
                    <a:bodyPr/>
                    <a:lstStyle/>
                    <a:p>
                      <a:pPr marL="0" lvl="0" indent="0" algn="just">
                        <a:lnSpc>
                          <a:spcPct val="115000"/>
                        </a:lnSpc>
                        <a:spcAft>
                          <a:spcPts val="1000"/>
                        </a:spcAft>
                        <a:buFont typeface="+mj-lt"/>
                        <a:buNone/>
                      </a:pPr>
                      <a:r>
                        <a:rPr lang="es-ES" sz="1100" dirty="0" smtClean="0">
                          <a:effectLst/>
                        </a:rPr>
                        <a:t>6</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s-ES_tradnl" sz="1100" b="1" dirty="0">
                          <a:solidFill>
                            <a:srgbClr val="FF0000"/>
                          </a:solidFill>
                          <a:effectLst>
                            <a:outerShdw blurRad="38100" dist="38100" dir="2700000" algn="tl">
                              <a:srgbClr val="000000">
                                <a:alpha val="43137"/>
                              </a:srgbClr>
                            </a:outerShdw>
                          </a:effectLst>
                        </a:rPr>
                        <a:t>JOSEFA NEGRET FUENTES </a:t>
                      </a:r>
                      <a:endParaRPr lang="es-ES" sz="1000" b="1" dirty="0">
                        <a:solidFill>
                          <a:srgbClr val="FF0000"/>
                        </a:solidFill>
                        <a:effectLst>
                          <a:outerShdw blurRad="38100" dist="38100" dir="2700000" algn="tl">
                            <a:srgbClr val="000000">
                              <a:alpha val="43137"/>
                            </a:srgbClr>
                          </a:outerShdw>
                        </a:effectLst>
                      </a:endParaRPr>
                    </a:p>
                    <a:p>
                      <a:pPr>
                        <a:spcAft>
                          <a:spcPts val="0"/>
                        </a:spcAft>
                      </a:pPr>
                      <a:r>
                        <a:rPr lang="es-ES_tradnl" sz="1100" dirty="0">
                          <a:effectLst/>
                        </a:rPr>
                        <a:t>DRA. MARÍA DE LOS ÁNGELES  </a:t>
                      </a:r>
                      <a:r>
                        <a:rPr lang="es-ES_tradnl" sz="1100" dirty="0" smtClean="0">
                          <a:effectLst/>
                        </a:rPr>
                        <a:t>REYNA</a:t>
                      </a:r>
                    </a:p>
                    <a:p>
                      <a:pPr>
                        <a:spcAft>
                          <a:spcPts val="0"/>
                        </a:spcAft>
                      </a:pPr>
                      <a:r>
                        <a:rPr lang="es-ES_tradnl" sz="1100" dirty="0" smtClean="0">
                          <a:effectLst/>
                          <a:latin typeface="Times New Roman" panose="02020603050405020304" pitchFamily="18" charset="0"/>
                          <a:ea typeface="Times New Roman" panose="02020603050405020304" pitchFamily="18" charset="0"/>
                        </a:rPr>
                        <a:t>Dr.C. ANGEL CINTRA LUGONES</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202639">
                <a:tc gridSpan="3">
                  <a:txBody>
                    <a:bodyPr/>
                    <a:lstStyle/>
                    <a:p>
                      <a:pPr algn="just">
                        <a:spcAft>
                          <a:spcPts val="0"/>
                        </a:spcAft>
                      </a:pPr>
                      <a:r>
                        <a:rPr lang="es-ES_tradnl" sz="1100" dirty="0">
                          <a:effectLst/>
                        </a:rPr>
                        <a:t>GRUPO V </a:t>
                      </a:r>
                      <a:r>
                        <a:rPr lang="es-ES_tradnl" sz="1100" dirty="0" smtClean="0">
                          <a:effectLst/>
                        </a:rPr>
                        <a:t>I :</a:t>
                      </a:r>
                      <a:r>
                        <a:rPr lang="es-ES_tradnl" sz="1000" dirty="0" smtClean="0">
                          <a:effectLst/>
                        </a:rPr>
                        <a:t>GRUPO QUE PRESCRIBE 2016</a:t>
                      </a:r>
                      <a:endParaRPr lang="es-ES" sz="800" dirty="0">
                        <a:effectLst/>
                        <a:latin typeface="Times New Roman" panose="02020603050405020304" pitchFamily="18" charset="0"/>
                        <a:ea typeface="Times New Roman" panose="02020603050405020304" pitchFamily="18" charset="0"/>
                      </a:endParaRPr>
                    </a:p>
                  </a:txBody>
                  <a:tcPr marL="68580" marR="68580" marT="0" marB="0"/>
                </a:tc>
                <a:tc hMerge="1">
                  <a:txBody>
                    <a:bodyPr/>
                    <a:lstStyle/>
                    <a:p>
                      <a:endParaRPr lang="es-ES"/>
                    </a:p>
                  </a:txBody>
                  <a:tcPr/>
                </a:tc>
                <a:tc hMerge="1">
                  <a:txBody>
                    <a:bodyPr/>
                    <a:lstStyle/>
                    <a:p>
                      <a:endParaRPr lang="es-ES"/>
                    </a:p>
                  </a:txBody>
                  <a:tcPr/>
                </a:tc>
              </a:tr>
              <a:tr h="405277">
                <a:tc>
                  <a:txBody>
                    <a:bodyPr/>
                    <a:lstStyle/>
                    <a:p>
                      <a:pPr marL="0" lvl="0" indent="0" algn="just">
                        <a:lnSpc>
                          <a:spcPct val="115000"/>
                        </a:lnSpc>
                        <a:spcAft>
                          <a:spcPts val="1000"/>
                        </a:spcAft>
                        <a:buFont typeface="+mj-lt"/>
                        <a:buNone/>
                      </a:pPr>
                      <a:r>
                        <a:rPr lang="es-ES" sz="1100" dirty="0" smtClean="0">
                          <a:effectLst/>
                        </a:rPr>
                        <a:t>7</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s-ES_tradnl" sz="1100" b="1" dirty="0">
                          <a:solidFill>
                            <a:srgbClr val="FF0000"/>
                          </a:solidFill>
                          <a:effectLst>
                            <a:outerShdw blurRad="38100" dist="38100" dir="2700000" algn="tl">
                              <a:srgbClr val="000000">
                                <a:alpha val="43137"/>
                              </a:srgbClr>
                            </a:outerShdw>
                          </a:effectLst>
                        </a:rPr>
                        <a:t>LIUSKA GUADARRAMA ÁLVAREZ</a:t>
                      </a:r>
                      <a:endParaRPr lang="es-ES" sz="1000" b="1" dirty="0">
                        <a:solidFill>
                          <a:srgbClr val="FF0000"/>
                        </a:solidFill>
                        <a:effectLst>
                          <a:outerShdw blurRad="38100" dist="38100" dir="2700000" algn="tl">
                            <a:srgbClr val="000000">
                              <a:alpha val="43137"/>
                            </a:srgbClr>
                          </a:outerShdw>
                        </a:effectLst>
                      </a:endParaRPr>
                    </a:p>
                    <a:p>
                      <a:pPr algn="just">
                        <a:spcAft>
                          <a:spcPts val="0"/>
                        </a:spcAft>
                      </a:pPr>
                      <a:r>
                        <a:rPr lang="es-ES_tradnl" sz="1100" dirty="0">
                          <a:effectLst/>
                        </a:rPr>
                        <a:t>DR ARTURO MORENS CHILLÒN (UO)</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2018</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405277">
                <a:tc>
                  <a:txBody>
                    <a:bodyPr/>
                    <a:lstStyle/>
                    <a:p>
                      <a:pPr marL="0" lvl="0" indent="0" algn="just">
                        <a:lnSpc>
                          <a:spcPct val="115000"/>
                        </a:lnSpc>
                        <a:spcAft>
                          <a:spcPts val="1000"/>
                        </a:spcAft>
                        <a:buFont typeface="+mj-lt"/>
                        <a:buNone/>
                      </a:pPr>
                      <a:r>
                        <a:rPr lang="en-US" sz="1100" dirty="0" smtClean="0">
                          <a:effectLst/>
                        </a:rPr>
                        <a:t>8</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US" sz="1100" b="1" dirty="0">
                          <a:solidFill>
                            <a:srgbClr val="FF0000"/>
                          </a:solidFill>
                          <a:effectLst>
                            <a:outerShdw blurRad="38100" dist="38100" dir="2700000" algn="tl">
                              <a:srgbClr val="000000">
                                <a:alpha val="43137"/>
                              </a:srgbClr>
                            </a:outerShdw>
                          </a:effectLst>
                        </a:rPr>
                        <a:t>EKATERINE M. FERGUSSON RAMÍREZ</a:t>
                      </a:r>
                      <a:endParaRPr lang="es-ES" sz="1000" b="1" dirty="0">
                        <a:solidFill>
                          <a:srgbClr val="FF0000"/>
                        </a:solidFill>
                        <a:effectLst>
                          <a:outerShdw blurRad="38100" dist="38100" dir="2700000" algn="tl">
                            <a:srgbClr val="000000">
                              <a:alpha val="43137"/>
                            </a:srgbClr>
                          </a:outerShdw>
                        </a:effectLst>
                      </a:endParaRPr>
                    </a:p>
                    <a:p>
                      <a:pPr algn="just">
                        <a:spcAft>
                          <a:spcPts val="0"/>
                        </a:spcAft>
                      </a:pPr>
                      <a:r>
                        <a:rPr lang="en-US" sz="1100" dirty="0">
                          <a:effectLst/>
                        </a:rPr>
                        <a:t> DRA. C. ISABEL ALONSO BERENGUER </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a:effectLst/>
                        </a:rPr>
                        <a:t> </a:t>
                      </a:r>
                      <a:r>
                        <a:rPr lang="es-ES" sz="1000" dirty="0" smtClean="0">
                          <a:effectLst/>
                        </a:rPr>
                        <a:t>2016</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405277">
                <a:tc>
                  <a:txBody>
                    <a:bodyPr/>
                    <a:lstStyle/>
                    <a:p>
                      <a:pPr marL="0" lvl="0" indent="0" algn="just">
                        <a:lnSpc>
                          <a:spcPct val="115000"/>
                        </a:lnSpc>
                        <a:spcAft>
                          <a:spcPts val="1000"/>
                        </a:spcAft>
                        <a:buFont typeface="+mj-lt"/>
                        <a:buNone/>
                      </a:pPr>
                      <a:r>
                        <a:rPr lang="es-ES" sz="1100" dirty="0" smtClean="0">
                          <a:effectLst/>
                          <a:latin typeface="Calibri" panose="020F0502020204030204" pitchFamily="34" charset="0"/>
                          <a:ea typeface="Calibri" panose="020F0502020204030204" pitchFamily="34" charset="0"/>
                          <a:cs typeface="Times New Roman" panose="02020603050405020304" pitchFamily="18" charset="0"/>
                        </a:rPr>
                        <a:t>9</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s-ES" sz="1100" b="1" kern="1200" dirty="0" smtClean="0">
                          <a:solidFill>
                            <a:srgbClr val="FF0000"/>
                          </a:solidFill>
                          <a:effectLst>
                            <a:outerShdw blurRad="38100" dist="38100" dir="2700000" algn="tl">
                              <a:srgbClr val="000000">
                                <a:alpha val="43137"/>
                              </a:srgbClr>
                            </a:outerShdw>
                          </a:effectLst>
                          <a:latin typeface="+mn-lt"/>
                          <a:ea typeface="+mn-ea"/>
                          <a:cs typeface="+mn-cs"/>
                        </a:rPr>
                        <a:t>ALICIA ROJAS BASO </a:t>
                      </a:r>
                    </a:p>
                    <a:p>
                      <a:r>
                        <a:rPr lang="es-ES" sz="1100" kern="1200" dirty="0" smtClean="0">
                          <a:solidFill>
                            <a:schemeClr val="dk1"/>
                          </a:solidFill>
                          <a:effectLst/>
                          <a:latin typeface="+mn-lt"/>
                          <a:ea typeface="+mn-ea"/>
                          <a:cs typeface="+mn-cs"/>
                        </a:rPr>
                        <a:t>DRA. C ROSA ESPINOSA RODRÍGUEZ</a:t>
                      </a:r>
                      <a:endParaRPr lang="es-ES" sz="1100" kern="1200" dirty="0">
                        <a:solidFill>
                          <a:schemeClr val="dk1"/>
                        </a:solidFill>
                        <a:effectLst/>
                        <a:latin typeface="+mn-lt"/>
                        <a:ea typeface="+mn-ea"/>
                        <a:cs typeface="+mn-cs"/>
                      </a:endParaRPr>
                    </a:p>
                  </a:txBody>
                  <a:tcPr marL="68580" marR="68580" marT="0" marB="0"/>
                </a:tc>
                <a:tc>
                  <a:txBody>
                    <a:bodyPr/>
                    <a:lstStyle/>
                    <a:p>
                      <a:pPr>
                        <a:spcAft>
                          <a:spcPts val="0"/>
                        </a:spcAft>
                      </a:pPr>
                      <a:r>
                        <a:rPr lang="es-ES" sz="1000" dirty="0" smtClean="0">
                          <a:effectLst/>
                          <a:latin typeface="Times New Roman" panose="02020603050405020304" pitchFamily="18" charset="0"/>
                          <a:ea typeface="Times New Roman" panose="02020603050405020304" pitchFamily="18" charset="0"/>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r h="405277">
                <a:tc>
                  <a:txBody>
                    <a:bodyPr/>
                    <a:lstStyle/>
                    <a:p>
                      <a:pPr marL="0" lvl="0" indent="0" algn="just">
                        <a:lnSpc>
                          <a:spcPct val="115000"/>
                        </a:lnSpc>
                        <a:spcAft>
                          <a:spcPts val="1000"/>
                        </a:spcAft>
                        <a:buFont typeface="+mj-lt"/>
                        <a:buNone/>
                      </a:pPr>
                      <a:r>
                        <a:rPr lang="es-ES" sz="1100" dirty="0" smtClean="0">
                          <a:effectLst/>
                          <a:latin typeface="Calibri" panose="020F0502020204030204" pitchFamily="34" charset="0"/>
                          <a:ea typeface="Calibri" panose="020F0502020204030204" pitchFamily="34" charset="0"/>
                          <a:cs typeface="Times New Roman" panose="02020603050405020304" pitchFamily="18" charset="0"/>
                        </a:rPr>
                        <a:t>10</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45085" indent="-45085">
                        <a:spcAft>
                          <a:spcPts val="0"/>
                        </a:spcAft>
                      </a:pPr>
                      <a:r>
                        <a:rPr lang="es-ES_tradnl" sz="1100" b="1" dirty="0">
                          <a:solidFill>
                            <a:srgbClr val="FF00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rPr>
                        <a:t>GARDENIA EDITH CEDEÑO MARCILLO</a:t>
                      </a:r>
                      <a:endParaRPr lang="es-ES" sz="1100" b="1"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marL="45085" indent="-45085">
                        <a:spcAft>
                          <a:spcPts val="0"/>
                        </a:spcAft>
                      </a:pPr>
                      <a:r>
                        <a:rPr lang="es-ES_tradnl" sz="1100" b="1" dirty="0">
                          <a:effectLst/>
                          <a:latin typeface="Calibri" panose="020F0502020204030204" pitchFamily="34" charset="0"/>
                          <a:ea typeface="Times New Roman" panose="02020603050405020304" pitchFamily="18" charset="0"/>
                        </a:rPr>
                        <a:t>Dra. </a:t>
                      </a:r>
                      <a:r>
                        <a:rPr lang="es-ES_tradnl" sz="1100" dirty="0">
                          <a:effectLst/>
                          <a:latin typeface="Calibri" panose="020F0502020204030204" pitchFamily="34" charset="0"/>
                          <a:ea typeface="Times New Roman" panose="02020603050405020304" pitchFamily="18" charset="0"/>
                        </a:rPr>
                        <a:t>MARTHA INFANTE</a:t>
                      </a:r>
                      <a:endParaRPr lang="es-ES" sz="1000" dirty="0">
                        <a:effectLst/>
                        <a:latin typeface="Times New Roman" panose="02020603050405020304" pitchFamily="18" charset="0"/>
                        <a:ea typeface="Times New Roman" panose="02020603050405020304" pitchFamily="18" charset="0"/>
                      </a:endParaRPr>
                    </a:p>
                    <a:p>
                      <a:pPr marL="45085" indent="-45085">
                        <a:spcAft>
                          <a:spcPts val="0"/>
                        </a:spcAft>
                      </a:pPr>
                      <a:r>
                        <a:rPr lang="es-ES_tradnl" sz="1100" u="sng" dirty="0">
                          <a:effectLst/>
                          <a:latin typeface="Calibri" panose="020F0502020204030204" pitchFamily="34" charset="0"/>
                          <a:ea typeface="Times New Roman" panose="02020603050405020304" pitchFamily="18" charset="0"/>
                        </a:rPr>
                        <a:t>DRA. MARÍA ELENA PARDO GÓMEZ</a:t>
                      </a:r>
                      <a:endParaRPr lang="es-ES" sz="1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spcAft>
                          <a:spcPts val="0"/>
                        </a:spcAft>
                      </a:pPr>
                      <a:r>
                        <a:rPr lang="es-ES" sz="1000" dirty="0" smtClean="0">
                          <a:effectLst/>
                          <a:latin typeface="Times New Roman" panose="02020603050405020304" pitchFamily="18" charset="0"/>
                          <a:ea typeface="Times New Roman" panose="02020603050405020304" pitchFamily="18" charset="0"/>
                        </a:rPr>
                        <a:t>2017</a:t>
                      </a:r>
                      <a:endParaRPr lang="es-ES" sz="1000" dirty="0">
                        <a:effectLst/>
                        <a:latin typeface="Times New Roman" panose="02020603050405020304" pitchFamily="18" charset="0"/>
                        <a:ea typeface="Times New Roman" panose="02020603050405020304" pitchFamily="18" charset="0"/>
                      </a:endParaRPr>
                    </a:p>
                  </a:txBody>
                  <a:tcPr marL="0" marR="0" marT="0" marB="0" anchor="ctr"/>
                </a:tc>
              </a:tr>
            </a:tbl>
          </a:graphicData>
        </a:graphic>
      </p:graphicFrame>
    </p:spTree>
    <p:extLst>
      <p:ext uri="{BB962C8B-B14F-4D97-AF65-F5344CB8AC3E}">
        <p14:creationId xmlns:p14="http://schemas.microsoft.com/office/powerpoint/2010/main" val="34252157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000" dirty="0" smtClean="0">
                <a:solidFill>
                  <a:srgbClr val="C00000"/>
                </a:solidFill>
                <a:latin typeface="Impact" pitchFamily="34" charset="0"/>
              </a:rPr>
              <a:t>BALANCE DE PUBLICACIONES</a:t>
            </a:r>
            <a:endParaRPr lang="es-ES" sz="4000" dirty="0">
              <a:solidFill>
                <a:srgbClr val="C00000"/>
              </a:solidFill>
              <a:latin typeface="Impact"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3536512510"/>
              </p:ext>
            </p:extLst>
          </p:nvPr>
        </p:nvGraphicFramePr>
        <p:xfrm>
          <a:off x="611562" y="1988841"/>
          <a:ext cx="8136900" cy="2755756"/>
        </p:xfrm>
        <a:graphic>
          <a:graphicData uri="http://schemas.openxmlformats.org/drawingml/2006/table">
            <a:tbl>
              <a:tblPr>
                <a:tableStyleId>{8A107856-5554-42FB-B03E-39F5DBC370BA}</a:tableStyleId>
              </a:tblPr>
              <a:tblGrid>
                <a:gridCol w="1782183"/>
                <a:gridCol w="1242151"/>
                <a:gridCol w="1080120"/>
                <a:gridCol w="1183553"/>
                <a:gridCol w="949631"/>
                <a:gridCol w="949631"/>
                <a:gridCol w="949631"/>
              </a:tblGrid>
              <a:tr h="366355">
                <a:tc>
                  <a:txBody>
                    <a:bodyPr/>
                    <a:lstStyle/>
                    <a:p>
                      <a:pPr>
                        <a:spcAft>
                          <a:spcPts val="0"/>
                        </a:spcAft>
                      </a:pPr>
                      <a:r>
                        <a:rPr lang="es-MX" sz="1200" dirty="0">
                          <a:effectLst/>
                        </a:rPr>
                        <a:t> </a:t>
                      </a:r>
                      <a:endParaRPr lang="es-ES" sz="1000" dirty="0">
                        <a:effectLst/>
                        <a:latin typeface="Times New Roman"/>
                        <a:ea typeface="Times New Roman"/>
                      </a:endParaRPr>
                    </a:p>
                  </a:txBody>
                  <a:tcPr marL="44450" marR="44450" marT="0" marB="0"/>
                </a:tc>
                <a:tc rowSpan="2">
                  <a:txBody>
                    <a:bodyPr/>
                    <a:lstStyle/>
                    <a:p>
                      <a:pPr algn="ctr">
                        <a:spcAft>
                          <a:spcPts val="0"/>
                        </a:spcAft>
                      </a:pPr>
                      <a:endParaRPr lang="es-MX" sz="1800" dirty="0" smtClean="0">
                        <a:effectLst/>
                      </a:endParaRPr>
                    </a:p>
                    <a:p>
                      <a:pPr algn="ctr">
                        <a:spcAft>
                          <a:spcPts val="0"/>
                        </a:spcAft>
                      </a:pPr>
                      <a:r>
                        <a:rPr lang="es-MX" sz="1800" dirty="0" smtClean="0">
                          <a:effectLst/>
                        </a:rPr>
                        <a:t>Grupo </a:t>
                      </a:r>
                      <a:r>
                        <a:rPr lang="es-MX" sz="1800" dirty="0">
                          <a:effectLst/>
                        </a:rPr>
                        <a:t>1</a:t>
                      </a:r>
                      <a:endParaRPr lang="es-ES" sz="1800" dirty="0">
                        <a:effectLst/>
                        <a:latin typeface="Times New Roman"/>
                        <a:ea typeface="Times New Roman"/>
                      </a:endParaRPr>
                    </a:p>
                    <a:p>
                      <a:pPr algn="ctr">
                        <a:spcAft>
                          <a:spcPts val="0"/>
                        </a:spcAft>
                      </a:pPr>
                      <a:r>
                        <a:rPr lang="es-MX" sz="1800" dirty="0">
                          <a:effectLst/>
                        </a:rPr>
                        <a:t> </a:t>
                      </a:r>
                      <a:endParaRPr lang="es-ES" sz="1800" dirty="0">
                        <a:effectLst/>
                      </a:endParaRPr>
                    </a:p>
                  </a:txBody>
                  <a:tcPr marL="44450" marR="44450" marT="0" marB="0"/>
                </a:tc>
                <a:tc rowSpan="2">
                  <a:txBody>
                    <a:bodyPr/>
                    <a:lstStyle/>
                    <a:p>
                      <a:pPr algn="ctr">
                        <a:spcAft>
                          <a:spcPts val="0"/>
                        </a:spcAft>
                      </a:pPr>
                      <a:r>
                        <a:rPr lang="es-MX" sz="1800" dirty="0">
                          <a:effectLst/>
                        </a:rPr>
                        <a:t> </a:t>
                      </a:r>
                      <a:endParaRPr lang="es-ES" sz="1800" dirty="0">
                        <a:effectLst/>
                      </a:endParaRPr>
                    </a:p>
                    <a:p>
                      <a:pPr algn="ctr">
                        <a:spcAft>
                          <a:spcPts val="0"/>
                        </a:spcAft>
                      </a:pPr>
                      <a:r>
                        <a:rPr lang="es-MX" sz="1800" dirty="0">
                          <a:effectLst/>
                        </a:rPr>
                        <a:t>Grupo</a:t>
                      </a:r>
                      <a:endParaRPr lang="es-ES" sz="1800" dirty="0">
                        <a:effectLst/>
                      </a:endParaRPr>
                    </a:p>
                    <a:p>
                      <a:pPr algn="ctr">
                        <a:spcAft>
                          <a:spcPts val="0"/>
                        </a:spcAft>
                      </a:pPr>
                      <a:r>
                        <a:rPr lang="es-MX" sz="1800" dirty="0">
                          <a:effectLst/>
                        </a:rPr>
                        <a:t>2</a:t>
                      </a:r>
                      <a:endParaRPr lang="es-ES" sz="1800" dirty="0">
                        <a:effectLst/>
                        <a:latin typeface="Times New Roman"/>
                        <a:ea typeface="Times New Roman"/>
                      </a:endParaRPr>
                    </a:p>
                  </a:txBody>
                  <a:tcPr marL="44450" marR="44450" marT="0" marB="0"/>
                </a:tc>
                <a:tc rowSpan="2">
                  <a:txBody>
                    <a:bodyPr/>
                    <a:lstStyle/>
                    <a:p>
                      <a:pPr algn="ctr">
                        <a:spcAft>
                          <a:spcPts val="0"/>
                        </a:spcAft>
                      </a:pPr>
                      <a:r>
                        <a:rPr lang="en-US" sz="1800" dirty="0">
                          <a:effectLst/>
                        </a:rPr>
                        <a:t> </a:t>
                      </a:r>
                      <a:endParaRPr lang="es-ES" sz="1800" dirty="0">
                        <a:effectLst/>
                      </a:endParaRPr>
                    </a:p>
                    <a:p>
                      <a:pPr algn="ctr">
                        <a:spcAft>
                          <a:spcPts val="0"/>
                        </a:spcAft>
                      </a:pPr>
                      <a:r>
                        <a:rPr lang="en-US" sz="1800" dirty="0" err="1">
                          <a:effectLst/>
                        </a:rPr>
                        <a:t>Grupo</a:t>
                      </a:r>
                      <a:endParaRPr lang="es-ES" sz="1800" dirty="0">
                        <a:effectLst/>
                      </a:endParaRPr>
                    </a:p>
                    <a:p>
                      <a:pPr algn="ctr">
                        <a:spcAft>
                          <a:spcPts val="0"/>
                        </a:spcAft>
                      </a:pPr>
                      <a:r>
                        <a:rPr lang="en-US" sz="1800" dirty="0">
                          <a:effectLst/>
                        </a:rPr>
                        <a:t>3</a:t>
                      </a:r>
                      <a:endParaRPr lang="es-ES" sz="1800" dirty="0">
                        <a:effectLst/>
                        <a:latin typeface="Times New Roman"/>
                        <a:ea typeface="Times New Roman"/>
                      </a:endParaRPr>
                    </a:p>
                  </a:txBody>
                  <a:tcPr marL="44450" marR="44450" marT="0" marB="0"/>
                </a:tc>
                <a:tc rowSpan="2">
                  <a:txBody>
                    <a:bodyPr/>
                    <a:lstStyle/>
                    <a:p>
                      <a:pPr algn="ctr">
                        <a:spcAft>
                          <a:spcPts val="0"/>
                        </a:spcAft>
                      </a:pPr>
                      <a:r>
                        <a:rPr lang="en-US" sz="1800" dirty="0">
                          <a:effectLst/>
                        </a:rPr>
                        <a:t> </a:t>
                      </a:r>
                      <a:endParaRPr lang="es-ES" sz="1800" dirty="0">
                        <a:effectLst/>
                      </a:endParaRPr>
                    </a:p>
                    <a:p>
                      <a:pPr algn="ctr">
                        <a:spcAft>
                          <a:spcPts val="0"/>
                        </a:spcAft>
                      </a:pPr>
                      <a:r>
                        <a:rPr lang="en-US" sz="1800" dirty="0" err="1">
                          <a:effectLst/>
                        </a:rPr>
                        <a:t>Grupo</a:t>
                      </a:r>
                      <a:endParaRPr lang="es-ES" sz="1800" dirty="0">
                        <a:effectLst/>
                      </a:endParaRPr>
                    </a:p>
                    <a:p>
                      <a:pPr algn="ctr">
                        <a:spcAft>
                          <a:spcPts val="0"/>
                        </a:spcAft>
                      </a:pPr>
                      <a:r>
                        <a:rPr lang="en-US" sz="1800" dirty="0">
                          <a:effectLst/>
                        </a:rPr>
                        <a:t>4</a:t>
                      </a:r>
                      <a:endParaRPr lang="es-ES" sz="1800" dirty="0">
                        <a:effectLst/>
                        <a:latin typeface="Times New Roman"/>
                        <a:ea typeface="Times New Roman"/>
                      </a:endParaRPr>
                    </a:p>
                  </a:txBody>
                  <a:tcPr marL="44450" marR="44450" marT="0" marB="0"/>
                </a:tc>
                <a:tc rowSpan="2">
                  <a:txBody>
                    <a:bodyPr/>
                    <a:lstStyle/>
                    <a:p>
                      <a:pPr algn="ctr">
                        <a:spcAft>
                          <a:spcPts val="0"/>
                        </a:spcAft>
                      </a:pPr>
                      <a:endParaRPr lang="es-ES" sz="1800" dirty="0" smtClean="0">
                        <a:effectLst/>
                        <a:latin typeface="Times New Roman"/>
                        <a:ea typeface="Times New Roman"/>
                      </a:endParaRPr>
                    </a:p>
                    <a:p>
                      <a:pPr algn="ctr">
                        <a:spcAft>
                          <a:spcPts val="0"/>
                        </a:spcAft>
                      </a:pPr>
                      <a:r>
                        <a:rPr lang="es-ES" sz="1800" dirty="0" smtClean="0">
                          <a:effectLst/>
                          <a:latin typeface="Times New Roman"/>
                          <a:ea typeface="Times New Roman"/>
                        </a:rPr>
                        <a:t>Libros</a:t>
                      </a:r>
                      <a:endParaRPr lang="es-ES" sz="1800" dirty="0">
                        <a:effectLst/>
                        <a:latin typeface="Times New Roman"/>
                        <a:ea typeface="Times New Roman"/>
                      </a:endParaRPr>
                    </a:p>
                  </a:txBody>
                  <a:tcPr marL="44450" marR="44450" marT="0" marB="0"/>
                </a:tc>
                <a:tc rowSpan="2">
                  <a:txBody>
                    <a:bodyPr/>
                    <a:lstStyle/>
                    <a:p>
                      <a:pPr algn="ctr">
                        <a:spcAft>
                          <a:spcPts val="0"/>
                        </a:spcAft>
                      </a:pPr>
                      <a:r>
                        <a:rPr lang="en-US" sz="1800" dirty="0">
                          <a:effectLst/>
                        </a:rPr>
                        <a:t> </a:t>
                      </a:r>
                      <a:endParaRPr lang="es-ES" sz="1800" dirty="0">
                        <a:effectLst/>
                      </a:endParaRPr>
                    </a:p>
                    <a:p>
                      <a:pPr algn="ctr">
                        <a:spcAft>
                          <a:spcPts val="0"/>
                        </a:spcAft>
                      </a:pPr>
                      <a:r>
                        <a:rPr lang="en-US" sz="1800" dirty="0">
                          <a:effectLst/>
                        </a:rPr>
                        <a:t> </a:t>
                      </a:r>
                      <a:endParaRPr lang="es-ES" sz="1800" dirty="0">
                        <a:effectLst/>
                      </a:endParaRPr>
                    </a:p>
                    <a:p>
                      <a:pPr algn="ctr">
                        <a:spcAft>
                          <a:spcPts val="0"/>
                        </a:spcAft>
                      </a:pPr>
                      <a:r>
                        <a:rPr lang="en-US" sz="1800" dirty="0">
                          <a:effectLst/>
                        </a:rPr>
                        <a:t>TOTAL</a:t>
                      </a:r>
                      <a:endParaRPr lang="es-ES" sz="1800" dirty="0">
                        <a:effectLst/>
                        <a:latin typeface="Times New Roman"/>
                        <a:ea typeface="Times New Roman"/>
                      </a:endParaRPr>
                    </a:p>
                  </a:txBody>
                  <a:tcPr marL="44450" marR="44450" marT="0" marB="0"/>
                </a:tc>
              </a:tr>
              <a:tr h="732709">
                <a:tc>
                  <a:txBody>
                    <a:bodyPr/>
                    <a:lstStyle/>
                    <a:p>
                      <a:pPr>
                        <a:spcAft>
                          <a:spcPts val="0"/>
                        </a:spcAft>
                      </a:pPr>
                      <a:r>
                        <a:rPr lang="es-MX" sz="1200" dirty="0">
                          <a:effectLst/>
                        </a:rPr>
                        <a:t> </a:t>
                      </a:r>
                      <a:r>
                        <a:rPr lang="es-MX" sz="2800" dirty="0" smtClean="0">
                          <a:effectLst/>
                        </a:rPr>
                        <a:t> Artículos</a:t>
                      </a:r>
                      <a:endParaRPr lang="es-ES" sz="2800" dirty="0" smtClean="0">
                        <a:effectLst/>
                      </a:endParaRPr>
                    </a:p>
                    <a:p>
                      <a:pPr>
                        <a:spcAft>
                          <a:spcPts val="0"/>
                        </a:spcAft>
                      </a:pPr>
                      <a:r>
                        <a:rPr lang="es-MX" sz="2800" dirty="0" smtClean="0">
                          <a:effectLst/>
                        </a:rPr>
                        <a:t>    publicados</a:t>
                      </a:r>
                      <a:endParaRPr lang="es-ES" sz="2800" dirty="0">
                        <a:effectLst/>
                        <a:latin typeface="Times New Roman"/>
                        <a:ea typeface="Times New Roman"/>
                      </a:endParaRPr>
                    </a:p>
                  </a:txBody>
                  <a:tcPr marL="44450" marR="44450" marT="0" marB="0"/>
                </a:tc>
                <a:tc vMerge="1">
                  <a:txBody>
                    <a:bodyPr/>
                    <a:lstStyle/>
                    <a:p>
                      <a:pPr algn="ctr">
                        <a:spcAft>
                          <a:spcPts val="0"/>
                        </a:spcAft>
                      </a:pPr>
                      <a:endParaRPr lang="es-ES" sz="1800" dirty="0">
                        <a:effectLst/>
                      </a:endParaRPr>
                    </a:p>
                  </a:txBody>
                  <a:tcPr marL="44450" marR="44450" marT="0" marB="0"/>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r>
              <a:tr h="742886">
                <a:tc>
                  <a:txBody>
                    <a:bodyPr/>
                    <a:lstStyle/>
                    <a:p>
                      <a:pPr>
                        <a:spcAft>
                          <a:spcPts val="0"/>
                        </a:spcAft>
                      </a:pPr>
                      <a:endParaRPr lang="es-ES" sz="1800" dirty="0">
                        <a:effectLst/>
                        <a:latin typeface="Times New Roman"/>
                        <a:ea typeface="Times New Roman"/>
                      </a:endParaRPr>
                    </a:p>
                  </a:txBody>
                  <a:tcPr marL="44450" marR="44450" marT="0" marB="0"/>
                </a:tc>
                <a:tc>
                  <a:txBody>
                    <a:bodyPr/>
                    <a:lstStyle/>
                    <a:p>
                      <a:pPr algn="ctr">
                        <a:spcAft>
                          <a:spcPts val="0"/>
                        </a:spcAft>
                      </a:pPr>
                      <a:r>
                        <a:rPr lang="es-ES" sz="1800" dirty="0" smtClean="0">
                          <a:effectLst/>
                          <a:latin typeface="Times New Roman"/>
                          <a:ea typeface="Times New Roman"/>
                        </a:rPr>
                        <a:t>3 </a:t>
                      </a:r>
                      <a:endParaRPr lang="es-ES" sz="1800" dirty="0">
                        <a:effectLst/>
                        <a:latin typeface="Times New Roman"/>
                        <a:ea typeface="Times New Roman"/>
                      </a:endParaRPr>
                    </a:p>
                  </a:txBody>
                  <a:tcPr marL="44450" marR="44450" marT="0" marB="0"/>
                </a:tc>
                <a:tc>
                  <a:txBody>
                    <a:bodyPr/>
                    <a:lstStyle/>
                    <a:p>
                      <a:pPr algn="ctr">
                        <a:spcAft>
                          <a:spcPts val="0"/>
                        </a:spcAft>
                      </a:pPr>
                      <a:r>
                        <a:rPr lang="es-MX" sz="1800" dirty="0">
                          <a:effectLst/>
                        </a:rPr>
                        <a:t> </a:t>
                      </a:r>
                      <a:r>
                        <a:rPr lang="es-MX" sz="1800" dirty="0" smtClean="0">
                          <a:effectLst/>
                        </a:rPr>
                        <a:t>8</a:t>
                      </a:r>
                      <a:endParaRPr lang="es-ES" sz="1800" dirty="0">
                        <a:effectLst/>
                        <a:latin typeface="Times New Roman"/>
                        <a:ea typeface="Times New Roman"/>
                      </a:endParaRPr>
                    </a:p>
                  </a:txBody>
                  <a:tcPr marL="44450" marR="44450" marT="0" marB="0"/>
                </a:tc>
                <a:tc>
                  <a:txBody>
                    <a:bodyPr/>
                    <a:lstStyle/>
                    <a:p>
                      <a:pPr algn="ctr">
                        <a:spcAft>
                          <a:spcPts val="0"/>
                        </a:spcAft>
                      </a:pPr>
                      <a:r>
                        <a:rPr lang="en-US" sz="1800" dirty="0" smtClean="0">
                          <a:effectLst/>
                        </a:rPr>
                        <a:t>7</a:t>
                      </a:r>
                      <a:endParaRPr lang="es-ES" sz="1800" dirty="0">
                        <a:effectLst/>
                        <a:latin typeface="Times New Roman"/>
                        <a:ea typeface="Times New Roman"/>
                      </a:endParaRPr>
                    </a:p>
                  </a:txBody>
                  <a:tcPr marL="44450" marR="44450" marT="0" marB="0"/>
                </a:tc>
                <a:tc>
                  <a:txBody>
                    <a:bodyPr/>
                    <a:lstStyle/>
                    <a:p>
                      <a:pPr algn="ctr">
                        <a:spcAft>
                          <a:spcPts val="0"/>
                        </a:spcAft>
                      </a:pPr>
                      <a:r>
                        <a:rPr lang="es-ES" sz="1800" dirty="0" smtClean="0">
                          <a:effectLst/>
                          <a:latin typeface="Times New Roman"/>
                          <a:ea typeface="Times New Roman"/>
                        </a:rPr>
                        <a:t>2</a:t>
                      </a:r>
                      <a:endParaRPr lang="es-ES" sz="1800" dirty="0">
                        <a:effectLst/>
                        <a:latin typeface="Times New Roman"/>
                        <a:ea typeface="Times New Roman"/>
                      </a:endParaRPr>
                    </a:p>
                  </a:txBody>
                  <a:tcPr marL="44450" marR="44450" marT="0" marB="0"/>
                </a:tc>
                <a:tc>
                  <a:txBody>
                    <a:bodyPr/>
                    <a:lstStyle/>
                    <a:p>
                      <a:pPr algn="ctr">
                        <a:spcAft>
                          <a:spcPts val="0"/>
                        </a:spcAft>
                      </a:pPr>
                      <a:r>
                        <a:rPr lang="es-ES" sz="1800" dirty="0" smtClean="0">
                          <a:effectLst/>
                          <a:latin typeface="Times New Roman"/>
                          <a:ea typeface="Times New Roman"/>
                        </a:rPr>
                        <a:t>2</a:t>
                      </a:r>
                      <a:endParaRPr lang="es-ES" sz="1800" dirty="0">
                        <a:effectLst/>
                        <a:latin typeface="Times New Roman"/>
                        <a:ea typeface="Times New Roman"/>
                      </a:endParaRPr>
                    </a:p>
                  </a:txBody>
                  <a:tcPr marL="44450" marR="44450" marT="0" marB="0"/>
                </a:tc>
                <a:tc>
                  <a:txBody>
                    <a:bodyPr/>
                    <a:lstStyle/>
                    <a:p>
                      <a:pPr algn="ctr">
                        <a:spcAft>
                          <a:spcPts val="0"/>
                        </a:spcAft>
                      </a:pPr>
                      <a:r>
                        <a:rPr lang="en-US" sz="1800" b="1" dirty="0" smtClean="0">
                          <a:effectLst/>
                        </a:rPr>
                        <a:t>20</a:t>
                      </a:r>
                      <a:endParaRPr lang="es-ES" sz="1800" b="1" dirty="0">
                        <a:effectLst/>
                        <a:latin typeface="Times New Roman"/>
                        <a:ea typeface="Times New Roman"/>
                      </a:endParaRPr>
                    </a:p>
                  </a:txBody>
                  <a:tcPr marL="44450" marR="44450" marT="0" marB="0"/>
                </a:tc>
              </a:tr>
              <a:tr h="366355">
                <a:tc gridSpan="7">
                  <a:txBody>
                    <a:bodyPr/>
                    <a:lstStyle/>
                    <a:p>
                      <a:pPr>
                        <a:spcAft>
                          <a:spcPts val="0"/>
                        </a:spcAft>
                      </a:pPr>
                      <a:r>
                        <a:rPr lang="en-US" sz="1800" dirty="0">
                          <a:effectLst/>
                        </a:rPr>
                        <a:t> </a:t>
                      </a:r>
                      <a:endParaRPr lang="es-ES" sz="1800" dirty="0">
                        <a:effectLst/>
                        <a:latin typeface="Times New Roman"/>
                        <a:ea typeface="Times New Roman"/>
                      </a:endParaRPr>
                    </a:p>
                  </a:txBody>
                  <a:tcPr marL="44450" marR="44450" marT="0" marB="0"/>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bl>
          </a:graphicData>
        </a:graphic>
      </p:graphicFrame>
    </p:spTree>
    <p:extLst>
      <p:ext uri="{BB962C8B-B14F-4D97-AF65-F5344CB8AC3E}">
        <p14:creationId xmlns:p14="http://schemas.microsoft.com/office/powerpoint/2010/main" val="1420428730"/>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204864"/>
            <a:ext cx="8496944" cy="2808312"/>
          </a:xfrm>
        </p:spPr>
        <p:txBody>
          <a:bodyPr/>
          <a:lstStyle/>
          <a:p>
            <a:pPr lvl="0"/>
            <a:r>
              <a:rPr lang="es-ES" b="1" dirty="0" smtClean="0">
                <a:solidFill>
                  <a:srgbClr val="FF0000"/>
                </a:solidFill>
              </a:rPr>
              <a:t/>
            </a:r>
            <a:br>
              <a:rPr lang="es-ES" b="1" dirty="0" smtClean="0">
                <a:solidFill>
                  <a:srgbClr val="FF0000"/>
                </a:solidFill>
              </a:rPr>
            </a:br>
            <a:r>
              <a:rPr lang="es-ES_tradnl" sz="3200" b="1" dirty="0" smtClean="0">
                <a:solidFill>
                  <a:srgbClr val="C00000"/>
                </a:solidFill>
                <a:effectLst>
                  <a:outerShdw blurRad="38100" dist="38100" dir="2700000" algn="tl">
                    <a:srgbClr val="000000">
                      <a:alpha val="43137"/>
                    </a:srgbClr>
                  </a:outerShdw>
                </a:effectLst>
              </a:rPr>
              <a:t>INGRESOS POR COMERCIALIZACIÓN </a:t>
            </a:r>
            <a:br>
              <a:rPr lang="es-ES_tradnl" sz="3200" b="1" dirty="0" smtClean="0">
                <a:solidFill>
                  <a:srgbClr val="C00000"/>
                </a:solidFill>
                <a:effectLst>
                  <a:outerShdw blurRad="38100" dist="38100" dir="2700000" algn="tl">
                    <a:srgbClr val="000000">
                      <a:alpha val="43137"/>
                    </a:srgbClr>
                  </a:outerShdw>
                </a:effectLst>
              </a:rPr>
            </a:br>
            <a:r>
              <a:rPr lang="es-ES_tradnl" sz="3200" b="1" dirty="0"/>
              <a:t/>
            </a:r>
            <a:br>
              <a:rPr lang="es-ES_tradnl" sz="3200" b="1" dirty="0"/>
            </a:br>
            <a:r>
              <a:rPr lang="es-ES" sz="3200" dirty="0"/>
              <a:t/>
            </a:r>
            <a:br>
              <a:rPr lang="es-ES" sz="3200" dirty="0"/>
            </a:br>
            <a:r>
              <a:rPr lang="es-ES" sz="3200" dirty="0" smtClean="0"/>
              <a:t>Por servicio </a:t>
            </a:r>
            <a:r>
              <a:rPr lang="es-ES" sz="3200" dirty="0"/>
              <a:t>académico de </a:t>
            </a:r>
            <a:r>
              <a:rPr lang="es-ES" sz="3200" dirty="0" smtClean="0"/>
              <a:t>postgrado. </a:t>
            </a:r>
            <a:r>
              <a:rPr lang="es-ES_tradnl" sz="3200" dirty="0" smtClean="0"/>
              <a:t>En </a:t>
            </a:r>
            <a:r>
              <a:rPr lang="es-ES_tradnl" sz="3200" dirty="0"/>
              <a:t>el 2014 captamos 27 770 cuc, en 2015, 17 290</a:t>
            </a:r>
            <a:r>
              <a:rPr lang="es-ES_tradnl" sz="3200" dirty="0" smtClean="0"/>
              <a:t>. En el 2016, </a:t>
            </a:r>
            <a:r>
              <a:rPr lang="es-ES" sz="3200" dirty="0"/>
              <a:t>23 600,00 </a:t>
            </a:r>
            <a:r>
              <a:rPr lang="es-ES" sz="3200" dirty="0" smtClean="0"/>
              <a:t>CUC hasta agosto.</a:t>
            </a:r>
            <a:r>
              <a:rPr lang="es-ES_tradnl" sz="3200" dirty="0" smtClean="0"/>
              <a:t> </a:t>
            </a:r>
            <a:r>
              <a:rPr lang="es-ES_tradnl" sz="3200" dirty="0"/>
              <a:t>El monto recaudado en los últimos cinco años asciende a </a:t>
            </a:r>
            <a:r>
              <a:rPr lang="es-ES_tradnl" sz="3200" dirty="0" smtClean="0"/>
              <a:t>mas de 160 000 cuc.</a:t>
            </a:r>
            <a:r>
              <a:rPr lang="es-ES" sz="3200" dirty="0"/>
              <a:t/>
            </a:r>
            <a:br>
              <a:rPr lang="es-ES" sz="3200" dirty="0"/>
            </a:br>
            <a:r>
              <a:rPr lang="es-ES" sz="3200" b="1" dirty="0" smtClean="0">
                <a:solidFill>
                  <a:schemeClr val="tx1"/>
                </a:solidFill>
              </a:rPr>
              <a:t/>
            </a:r>
            <a:br>
              <a:rPr lang="es-ES" sz="3200" b="1" dirty="0" smtClean="0">
                <a:solidFill>
                  <a:schemeClr val="tx1"/>
                </a:solidFill>
              </a:rPr>
            </a:br>
            <a:r>
              <a:rPr lang="es-ES" sz="3200" b="1" dirty="0" smtClean="0">
                <a:solidFill>
                  <a:schemeClr val="tx1"/>
                </a:solidFill>
              </a:rPr>
              <a:t/>
            </a:r>
            <a:br>
              <a:rPr lang="es-ES" sz="3200" b="1" dirty="0" smtClean="0">
                <a:solidFill>
                  <a:schemeClr val="tx1"/>
                </a:solidFill>
              </a:rPr>
            </a:br>
            <a:r>
              <a:rPr lang="es-ES" sz="3200" b="1" dirty="0" smtClean="0">
                <a:solidFill>
                  <a:srgbClr val="FF0000"/>
                </a:solidFill>
              </a:rPr>
              <a:t/>
            </a:r>
            <a:br>
              <a:rPr lang="es-ES" sz="3200" b="1" dirty="0" smtClean="0">
                <a:solidFill>
                  <a:srgbClr val="FF0000"/>
                </a:solidFill>
              </a:rPr>
            </a:br>
            <a:endParaRPr lang="es-ES" sz="3200" b="1" dirty="0">
              <a:solidFill>
                <a:srgbClr val="FF0000"/>
              </a:solidFill>
            </a:endParaRPr>
          </a:p>
        </p:txBody>
      </p:sp>
    </p:spTree>
    <p:extLst>
      <p:ext uri="{BB962C8B-B14F-4D97-AF65-F5344CB8AC3E}">
        <p14:creationId xmlns:p14="http://schemas.microsoft.com/office/powerpoint/2010/main" val="782135551"/>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88640"/>
            <a:ext cx="7772400" cy="648072"/>
          </a:xfrm>
        </p:spPr>
        <p:txBody>
          <a:bodyPr/>
          <a:lstStyle/>
          <a:p>
            <a:r>
              <a:rPr lang="es-ES" sz="2800" b="1" dirty="0" smtClean="0">
                <a:solidFill>
                  <a:srgbClr val="FF0000"/>
                </a:solidFill>
                <a:latin typeface="Impact" pitchFamily="34" charset="0"/>
              </a:rPr>
              <a:t>PROYECTOS</a:t>
            </a:r>
            <a:br>
              <a:rPr lang="es-ES" sz="2800" b="1" dirty="0" smtClean="0">
                <a:solidFill>
                  <a:srgbClr val="FF0000"/>
                </a:solidFill>
                <a:latin typeface="Impact" pitchFamily="34" charset="0"/>
              </a:rPr>
            </a:br>
            <a:endParaRPr lang="es-ES" sz="2800" dirty="0">
              <a:solidFill>
                <a:srgbClr val="FF0000"/>
              </a:solidFill>
              <a:latin typeface="Impact" pitchFamily="34" charset="0"/>
            </a:endParaRP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86228925"/>
              </p:ext>
            </p:extLst>
          </p:nvPr>
        </p:nvGraphicFramePr>
        <p:xfrm>
          <a:off x="107504" y="548680"/>
          <a:ext cx="9036496" cy="5897263"/>
        </p:xfrm>
        <a:graphic>
          <a:graphicData uri="http://schemas.openxmlformats.org/drawingml/2006/table">
            <a:tbl>
              <a:tblPr>
                <a:tableStyleId>{8A107856-5554-42FB-B03E-39F5DBC370BA}</a:tableStyleId>
              </a:tblPr>
              <a:tblGrid>
                <a:gridCol w="193383"/>
                <a:gridCol w="94649"/>
                <a:gridCol w="1224136"/>
                <a:gridCol w="2016224"/>
                <a:gridCol w="936104"/>
                <a:gridCol w="1512168"/>
                <a:gridCol w="1867136"/>
                <a:gridCol w="1192696"/>
              </a:tblGrid>
              <a:tr h="262964">
                <a:tc>
                  <a:txBody>
                    <a:bodyPr/>
                    <a:lstStyle/>
                    <a:p>
                      <a:pPr algn="l" fontAlgn="b"/>
                      <a:endParaRPr lang="es-ES" sz="900" b="0" i="0" u="none" strike="noStrike" dirty="0">
                        <a:solidFill>
                          <a:srgbClr val="000000"/>
                        </a:solidFill>
                        <a:effectLst/>
                        <a:latin typeface="Calibri" panose="020F0502020204030204" pitchFamily="34" charset="0"/>
                      </a:endParaRPr>
                    </a:p>
                  </a:txBody>
                  <a:tcPr marL="3396" marR="3396" marT="3396" marB="0" anchor="b"/>
                </a:tc>
                <a:tc gridSpan="2">
                  <a:txBody>
                    <a:bodyPr/>
                    <a:lstStyle/>
                    <a:p>
                      <a:pPr algn="l" fontAlgn="b"/>
                      <a:r>
                        <a:rPr lang="es-ES" sz="900" b="1" u="none" strike="noStrike" dirty="0">
                          <a:effectLst/>
                        </a:rPr>
                        <a:t>TÍTULO DEL PROGRAMA</a:t>
                      </a:r>
                      <a:endParaRPr lang="es-ES" sz="900" b="1" i="0" u="none" strike="noStrike" dirty="0">
                        <a:solidFill>
                          <a:srgbClr val="000000"/>
                        </a:solidFill>
                        <a:effectLst/>
                        <a:latin typeface="Calibri" panose="020F0502020204030204" pitchFamily="34" charset="0"/>
                      </a:endParaRPr>
                    </a:p>
                  </a:txBody>
                  <a:tcPr marL="3396" marR="3396" marT="3396" marB="0" anchor="b"/>
                </a:tc>
                <a:tc hMerge="1">
                  <a:txBody>
                    <a:bodyPr/>
                    <a:lstStyle/>
                    <a:p>
                      <a:endParaRPr lang="es-ES"/>
                    </a:p>
                  </a:txBody>
                  <a:tcPr/>
                </a:tc>
                <a:tc>
                  <a:txBody>
                    <a:bodyPr/>
                    <a:lstStyle/>
                    <a:p>
                      <a:pPr algn="l" fontAlgn="b"/>
                      <a:r>
                        <a:rPr lang="es-ES" sz="900" b="1" u="none" strike="noStrike" dirty="0">
                          <a:effectLst/>
                        </a:rPr>
                        <a:t>TÍTULO Y CÓDIGO DEL PROYECTO</a:t>
                      </a:r>
                      <a:endParaRPr lang="es-ES" sz="900" b="1"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b="1" u="none" strike="noStrike" dirty="0">
                          <a:effectLst/>
                        </a:rPr>
                        <a:t>JEFE DEL PROYECTO</a:t>
                      </a:r>
                      <a:endParaRPr lang="es-ES" sz="900" b="1"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b="1" u="none" strike="noStrike" dirty="0">
                          <a:effectLst/>
                        </a:rPr>
                        <a:t>ENTIDAD EJECUTORA PRINCIPAL</a:t>
                      </a:r>
                      <a:endParaRPr lang="es-ES" sz="900" b="1"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b="1" u="none" strike="noStrike" dirty="0">
                          <a:effectLst/>
                        </a:rPr>
                        <a:t>USUARIOS o CLIENTES</a:t>
                      </a:r>
                      <a:endParaRPr lang="es-ES" sz="900" b="1"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b="1" u="none" strike="noStrike" dirty="0">
                          <a:effectLst/>
                        </a:rPr>
                        <a:t>Resultados Planificados(cantidad)</a:t>
                      </a:r>
                      <a:endParaRPr lang="es-ES" sz="900" b="1" i="0" u="none" strike="noStrike" dirty="0">
                        <a:solidFill>
                          <a:srgbClr val="000000"/>
                        </a:solidFill>
                        <a:effectLst/>
                        <a:latin typeface="Calibri" panose="020F0502020204030204" pitchFamily="34" charset="0"/>
                      </a:endParaRPr>
                    </a:p>
                  </a:txBody>
                  <a:tcPr marL="3396" marR="3396" marT="3396" marB="0" anchor="b"/>
                </a:tc>
              </a:tr>
              <a:tr h="133090">
                <a:tc gridSpan="8">
                  <a:txBody>
                    <a:bodyPr/>
                    <a:lstStyle/>
                    <a:p>
                      <a:pPr algn="ctr" fontAlgn="b"/>
                      <a:r>
                        <a:rPr lang="es-ES" sz="900" u="none" strike="noStrike" dirty="0" smtClean="0">
                          <a:effectLst>
                            <a:outerShdw blurRad="38100" dist="38100" dir="2700000" algn="tl">
                              <a:srgbClr val="000000">
                                <a:alpha val="43137"/>
                              </a:srgbClr>
                            </a:outerShdw>
                          </a:effectLst>
                        </a:rPr>
                        <a:t>PROYECTOS QUE CENTRA</a:t>
                      </a:r>
                      <a:endParaRPr lang="es-ES" sz="900" b="1" i="0" u="none" strike="noStrike" dirty="0">
                        <a:solidFill>
                          <a:srgbClr val="C00000"/>
                        </a:solidFill>
                        <a:effectLst>
                          <a:outerShdw blurRad="38100" dist="38100" dir="2700000" algn="tl">
                            <a:srgbClr val="000000">
                              <a:alpha val="43137"/>
                            </a:srgbClr>
                          </a:outerShdw>
                        </a:effectLst>
                        <a:latin typeface="Calibri" panose="020F0502020204030204" pitchFamily="34" charset="0"/>
                      </a:endParaRPr>
                    </a:p>
                  </a:txBody>
                  <a:tcPr marL="3396" marR="3396" marT="3396" marB="0" anchor="b"/>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73151">
                <a:tc gridSpan="2">
                  <a:txBody>
                    <a:bodyPr/>
                    <a:lstStyle/>
                    <a:p>
                      <a:pPr algn="l" fontAlgn="b"/>
                      <a:r>
                        <a:rPr lang="es-ES" sz="900" u="none" strike="noStrike" dirty="0">
                          <a:effectLst/>
                        </a:rPr>
                        <a:t>1</a:t>
                      </a:r>
                      <a:endParaRPr lang="es-ES" sz="900" b="0" i="0" u="none" strike="noStrike" dirty="0">
                        <a:solidFill>
                          <a:srgbClr val="000000"/>
                        </a:solidFill>
                        <a:effectLst/>
                        <a:latin typeface="Calibri" panose="020F0502020204030204" pitchFamily="34" charset="0"/>
                      </a:endParaRPr>
                    </a:p>
                  </a:txBody>
                  <a:tcPr marL="3396" marR="3396" marT="3396" marB="0"/>
                </a:tc>
                <a:tc hMerge="1">
                  <a:txBody>
                    <a:bodyPr/>
                    <a:lstStyle/>
                    <a:p>
                      <a:pPr algn="l" fontAlgn="b"/>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l" fontAlgn="b"/>
                      <a:r>
                        <a:rPr lang="es-ES" sz="1050" u="none" strike="noStrike" dirty="0">
                          <a:effectLst/>
                        </a:rPr>
                        <a:t>Ciencia y conciencia</a:t>
                      </a:r>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just" fontAlgn="b"/>
                      <a:r>
                        <a:rPr lang="es-ES" sz="900" u="none" strike="noStrike" dirty="0">
                          <a:effectLst/>
                        </a:rPr>
                        <a:t>Academia</a:t>
                      </a:r>
                      <a:endParaRPr lang="es-ES" sz="900" b="1" i="0" u="none" strike="noStrike" dirty="0">
                        <a:solidFill>
                          <a:srgbClr val="000000"/>
                        </a:solidFill>
                        <a:effectLst/>
                        <a:latin typeface="Calibri" panose="020F0502020204030204" pitchFamily="34" charset="0"/>
                      </a:endParaRPr>
                    </a:p>
                  </a:txBody>
                  <a:tcPr marL="3396" marR="3396" marT="3396" marB="0"/>
                </a:tc>
                <a:tc>
                  <a:txBody>
                    <a:bodyPr/>
                    <a:lstStyle/>
                    <a:p>
                      <a:pPr algn="l" fontAlgn="b"/>
                      <a:r>
                        <a:rPr lang="es-ES" sz="900" u="none" strike="noStrike" dirty="0">
                          <a:effectLst/>
                        </a:rPr>
                        <a:t>Angel L. Cintra Lugones</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dirty="0">
                          <a:effectLst/>
                        </a:rPr>
                        <a:t>Universidad de Oriente</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dirty="0">
                          <a:effectLst/>
                        </a:rPr>
                        <a:t>Universidad de Oriente y Universidad de Ciencias Médicas de Santiago de Cuba</a:t>
                      </a:r>
                      <a:endParaRPr lang="es-ES" sz="900" b="0" i="0" u="none" strike="noStrike" dirty="0">
                        <a:solidFill>
                          <a:srgbClr val="000000"/>
                        </a:solidFill>
                        <a:effectLst/>
                        <a:latin typeface="Calibri" panose="020F0502020204030204" pitchFamily="34" charset="0"/>
                      </a:endParaRPr>
                    </a:p>
                  </a:txBody>
                  <a:tcPr marL="3396" marR="3396" marT="3396" marB="0" anchor="b"/>
                </a:tc>
                <a:tc>
                  <a:txBody>
                    <a:bodyPr/>
                    <a:lstStyle/>
                    <a:p>
                      <a:pPr algn="ctr"/>
                      <a:r>
                        <a:rPr lang="es-ES" sz="1600" dirty="0" smtClean="0"/>
                        <a:t>2</a:t>
                      </a:r>
                      <a:endParaRPr lang="es-ES" sz="1600" dirty="0"/>
                    </a:p>
                  </a:txBody>
                  <a:tcPr marL="3396" marR="3396" marT="3396" marB="0" anchor="b"/>
                </a:tc>
              </a:tr>
              <a:tr h="273151">
                <a:tc gridSpan="2">
                  <a:txBody>
                    <a:bodyPr/>
                    <a:lstStyle/>
                    <a:p>
                      <a:pPr algn="l" fontAlgn="b"/>
                      <a:r>
                        <a:rPr lang="es-ES" sz="900" u="none" strike="noStrike" dirty="0">
                          <a:effectLst/>
                        </a:rPr>
                        <a:t>2</a:t>
                      </a:r>
                      <a:endParaRPr lang="es-ES" sz="900" b="0" i="0" u="none" strike="noStrike" dirty="0">
                        <a:solidFill>
                          <a:srgbClr val="000000"/>
                        </a:solidFill>
                        <a:effectLst/>
                        <a:latin typeface="Calibri" panose="020F0502020204030204" pitchFamily="34" charset="0"/>
                      </a:endParaRPr>
                    </a:p>
                  </a:txBody>
                  <a:tcPr marL="3396" marR="3396" marT="3396" marB="0"/>
                </a:tc>
                <a:tc hMerge="1">
                  <a:txBody>
                    <a:bodyPr/>
                    <a:lstStyle/>
                    <a:p>
                      <a:pPr algn="l" fontAlgn="b"/>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l" fontAlgn="b"/>
                      <a:r>
                        <a:rPr lang="es-ES" sz="1050" u="none" strike="noStrike" dirty="0">
                          <a:effectLst/>
                        </a:rPr>
                        <a:t>Ciencia y conciencia</a:t>
                      </a:r>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just" fontAlgn="b"/>
                      <a:r>
                        <a:rPr lang="es-ES" sz="900" u="none" strike="noStrike">
                          <a:effectLst/>
                        </a:rPr>
                        <a:t>Virtualización de procesos formativos universitarios</a:t>
                      </a:r>
                      <a:endParaRPr lang="es-ES" sz="900" b="1" i="0" u="none" strike="noStrike">
                        <a:solidFill>
                          <a:srgbClr val="000000"/>
                        </a:solidFill>
                        <a:effectLst/>
                        <a:latin typeface="Calibri" panose="020F0502020204030204" pitchFamily="34" charset="0"/>
                      </a:endParaRPr>
                    </a:p>
                  </a:txBody>
                  <a:tcPr marL="3396" marR="3396" marT="3396" marB="0"/>
                </a:tc>
                <a:tc>
                  <a:txBody>
                    <a:bodyPr/>
                    <a:lstStyle/>
                    <a:p>
                      <a:pPr algn="l" fontAlgn="b"/>
                      <a:r>
                        <a:rPr lang="es-ES" sz="900" u="none" strike="noStrike">
                          <a:effectLst/>
                        </a:rPr>
                        <a:t>María E. Pardo Gómez</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Universidad de Oriente</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l" fontAlgn="b"/>
                      <a:r>
                        <a:rPr lang="es-ES" sz="900" u="none" strike="noStrike">
                          <a:effectLst/>
                        </a:rPr>
                        <a:t>Universidad de Oriente y Universidad de Ciencias Médicas de Santiago de Cuba</a:t>
                      </a:r>
                      <a:endParaRPr lang="es-ES" sz="900" b="0" i="0" u="none" strike="noStrike">
                        <a:solidFill>
                          <a:srgbClr val="000000"/>
                        </a:solidFill>
                        <a:effectLst/>
                        <a:latin typeface="Calibri" panose="020F0502020204030204" pitchFamily="34" charset="0"/>
                      </a:endParaRPr>
                    </a:p>
                  </a:txBody>
                  <a:tcPr marL="3396" marR="3396" marT="3396" marB="0" anchor="b"/>
                </a:tc>
                <a:tc>
                  <a:txBody>
                    <a:bodyPr/>
                    <a:lstStyle/>
                    <a:p>
                      <a:pPr algn="ctr" fontAlgn="b"/>
                      <a:r>
                        <a:rPr lang="es-ES" sz="1600" u="none" strike="noStrike" dirty="0">
                          <a:effectLst/>
                        </a:rPr>
                        <a:t>5</a:t>
                      </a:r>
                      <a:endParaRPr lang="es-ES" sz="1600" b="0" i="0" u="none" strike="noStrike" dirty="0">
                        <a:solidFill>
                          <a:srgbClr val="000000"/>
                        </a:solidFill>
                        <a:effectLst/>
                        <a:latin typeface="Calibri" panose="020F0502020204030204" pitchFamily="34" charset="0"/>
                      </a:endParaRPr>
                    </a:p>
                  </a:txBody>
                  <a:tcPr marL="3396" marR="3396" marT="3396" marB="0" anchor="b"/>
                </a:tc>
              </a:tr>
              <a:tr h="262964">
                <a:tc gridSpan="2">
                  <a:txBody>
                    <a:bodyPr/>
                    <a:lstStyle/>
                    <a:p>
                      <a:pPr algn="l" fontAlgn="b"/>
                      <a:endParaRPr lang="es-ES" sz="900" b="0" i="0" u="none" strike="noStrike" dirty="0">
                        <a:solidFill>
                          <a:srgbClr val="000000"/>
                        </a:solidFill>
                        <a:effectLst/>
                        <a:latin typeface="Calibri" panose="020F0502020204030204" pitchFamily="34" charset="0"/>
                      </a:endParaRPr>
                    </a:p>
                  </a:txBody>
                  <a:tcPr marL="3396" marR="3396" marT="3396" marB="0"/>
                </a:tc>
                <a:tc hMerge="1">
                  <a:txBody>
                    <a:bodyPr/>
                    <a:lstStyle/>
                    <a:p>
                      <a:pPr algn="just" fontAlgn="b"/>
                      <a:endParaRPr lang="es-ES" sz="1000" b="1" i="0" u="none" strike="noStrike" dirty="0">
                        <a:solidFill>
                          <a:srgbClr val="C00000"/>
                        </a:solidFill>
                        <a:effectLst>
                          <a:outerShdw blurRad="38100" dist="38100" dir="2700000" algn="tl">
                            <a:srgbClr val="000000">
                              <a:alpha val="43137"/>
                            </a:srgbClr>
                          </a:outerShdw>
                        </a:effectLst>
                        <a:latin typeface="Calibri" panose="020F0502020204030204" pitchFamily="34" charset="0"/>
                      </a:endParaRPr>
                    </a:p>
                  </a:txBody>
                  <a:tcPr marL="3396" marR="3396" marT="3396" marB="0"/>
                </a:tc>
                <a:tc gridSpan="6">
                  <a:txBody>
                    <a:bodyPr/>
                    <a:lstStyle/>
                    <a:p>
                      <a:pPr algn="just" fontAlgn="b"/>
                      <a:r>
                        <a:rPr lang="es-ES" sz="900" u="none" strike="noStrike" dirty="0">
                          <a:effectLst/>
                        </a:rPr>
                        <a:t> </a:t>
                      </a:r>
                      <a:endParaRPr lang="es-ES" sz="900" b="1" i="0" u="none" strike="noStrike" dirty="0">
                        <a:solidFill>
                          <a:srgbClr val="000000"/>
                        </a:solidFill>
                        <a:effectLst/>
                        <a:latin typeface="Calibri" panose="020F0502020204030204" pitchFamily="34" charset="0"/>
                      </a:endParaRPr>
                    </a:p>
                    <a:p>
                      <a:pPr algn="ctr" fontAlgn="b"/>
                      <a:r>
                        <a:rPr lang="es-ES" sz="1000" u="none" strike="noStrike" dirty="0" smtClean="0">
                          <a:effectLst>
                            <a:outerShdw blurRad="38100" dist="38100" dir="2700000" algn="tl">
                              <a:srgbClr val="000000">
                                <a:alpha val="43137"/>
                              </a:srgbClr>
                            </a:outerShdw>
                          </a:effectLst>
                        </a:rPr>
                        <a:t>PROYECTOS EN QUE PARTICIPA</a:t>
                      </a:r>
                      <a:endParaRPr lang="es-ES" sz="1000" b="1" i="0" u="none" strike="noStrike" dirty="0">
                        <a:solidFill>
                          <a:srgbClr val="C00000"/>
                        </a:solidFill>
                        <a:effectLst>
                          <a:outerShdw blurRad="38100" dist="38100" dir="2700000" algn="tl">
                            <a:srgbClr val="000000">
                              <a:alpha val="43137"/>
                            </a:srgbClr>
                          </a:outerShdw>
                        </a:effectLst>
                        <a:latin typeface="Calibri" panose="020F0502020204030204" pitchFamily="34" charset="0"/>
                      </a:endParaRPr>
                    </a:p>
                  </a:txBody>
                  <a:tcPr marL="3396" marR="3396" marT="3396" marB="0"/>
                </a:tc>
                <a:tc hMerge="1">
                  <a:txBody>
                    <a:bodyPr/>
                    <a:lstStyle/>
                    <a:p>
                      <a:pPr algn="just" fontAlgn="b"/>
                      <a:endParaRPr lang="es-ES" sz="900" b="1" i="0" u="none" strike="noStrike" dirty="0">
                        <a:solidFill>
                          <a:srgbClr val="000000"/>
                        </a:solidFill>
                        <a:effectLst/>
                        <a:latin typeface="Calibri" panose="020F0502020204030204" pitchFamily="34" charset="0"/>
                      </a:endParaRPr>
                    </a:p>
                  </a:txBody>
                  <a:tcPr marL="3396" marR="3396" marT="3396" marB="0"/>
                </a:tc>
                <a:tc hMerge="1">
                  <a:txBody>
                    <a:bodyPr/>
                    <a:lstStyle/>
                    <a:p>
                      <a:pPr algn="ctr" fontAlgn="b"/>
                      <a:endParaRPr lang="es-ES" sz="1000" b="1" i="0" u="none" strike="noStrike" dirty="0">
                        <a:solidFill>
                          <a:srgbClr val="C00000"/>
                        </a:solidFill>
                        <a:effectLst>
                          <a:outerShdw blurRad="38100" dist="38100" dir="2700000" algn="tl">
                            <a:srgbClr val="000000">
                              <a:alpha val="43137"/>
                            </a:srgbClr>
                          </a:outerShdw>
                        </a:effectLst>
                        <a:latin typeface="Calibri" panose="020F0502020204030204" pitchFamily="34" charset="0"/>
                      </a:endParaRPr>
                    </a:p>
                  </a:txBody>
                  <a:tcPr marL="3396" marR="3396" marT="3396" marB="0" anchor="b"/>
                </a:tc>
                <a:tc hMerge="1">
                  <a:txBody>
                    <a:bodyPr/>
                    <a:lstStyle/>
                    <a:p>
                      <a:endParaRPr lang="es-ES"/>
                    </a:p>
                  </a:txBody>
                  <a:tcPr/>
                </a:tc>
                <a:tc hMerge="1">
                  <a:txBody>
                    <a:bodyPr/>
                    <a:lstStyle/>
                    <a:p>
                      <a:endParaRPr lang="es-ES"/>
                    </a:p>
                  </a:txBody>
                  <a:tcPr/>
                </a:tc>
                <a:tc hMerge="1">
                  <a:txBody>
                    <a:bodyPr/>
                    <a:lstStyle/>
                    <a:p>
                      <a:endParaRPr lang="es-ES" sz="1600" dirty="0"/>
                    </a:p>
                  </a:txBody>
                  <a:tcPr marL="3396" marR="3396" marT="3396" marB="0" anchor="b"/>
                </a:tc>
              </a:tr>
              <a:tr h="522713">
                <a:tc gridSpan="2">
                  <a:txBody>
                    <a:bodyPr/>
                    <a:lstStyle/>
                    <a:p>
                      <a:pPr algn="l" fontAlgn="b"/>
                      <a:r>
                        <a:rPr lang="es-ES" sz="900" u="none" strike="noStrike" dirty="0" smtClean="0">
                          <a:effectLst/>
                        </a:rPr>
                        <a:t>3</a:t>
                      </a:r>
                      <a:endParaRPr lang="es-ES" sz="900" b="0" i="0" u="none" strike="noStrike" dirty="0">
                        <a:solidFill>
                          <a:srgbClr val="000000"/>
                        </a:solidFill>
                        <a:effectLst/>
                        <a:latin typeface="Calibri" panose="020F0502020204030204" pitchFamily="34" charset="0"/>
                      </a:endParaRPr>
                    </a:p>
                  </a:txBody>
                  <a:tcPr marL="3396" marR="3396" marT="3396" marB="0"/>
                </a:tc>
                <a:tc hMerge="1">
                  <a:txBody>
                    <a:bodyPr/>
                    <a:lstStyle/>
                    <a:p>
                      <a:pPr algn="l" fontAlgn="b"/>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l" fontAlgn="b"/>
                      <a:r>
                        <a:rPr lang="es-ES" sz="1050" u="none" strike="noStrike" dirty="0">
                          <a:effectLst/>
                        </a:rPr>
                        <a:t>Ciencia y conciencia</a:t>
                      </a:r>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just" fontAlgn="b"/>
                      <a:r>
                        <a:rPr lang="es-ES" sz="900" u="none" strike="noStrike" dirty="0">
                          <a:effectLst/>
                        </a:rPr>
                        <a:t>Sistematización de procesos de evaluación - mejoramiento educativo en Santiago de Cuba. Código: 10168</a:t>
                      </a:r>
                      <a:endParaRPr lang="es-ES" sz="900" b="1" i="0" u="none" strike="noStrike" dirty="0">
                        <a:solidFill>
                          <a:srgbClr val="000000"/>
                        </a:solidFill>
                        <a:effectLst/>
                        <a:latin typeface="Calibri" panose="020F0502020204030204" pitchFamily="34" charset="0"/>
                      </a:endParaRPr>
                    </a:p>
                  </a:txBody>
                  <a:tcPr marL="3396" marR="3396" marT="3396" marB="0"/>
                </a:tc>
                <a:tc>
                  <a:txBody>
                    <a:bodyPr/>
                    <a:lstStyle/>
                    <a:p>
                      <a:pPr algn="l" fontAlgn="b"/>
                      <a:r>
                        <a:rPr lang="es-ES" sz="900" u="none" strike="noStrike" dirty="0">
                          <a:effectLst/>
                        </a:rPr>
                        <a:t>Carlos M. Hernández Hechavarría</a:t>
                      </a:r>
                      <a:endParaRPr lang="es-ES" sz="900" b="0" i="0" u="none" strike="noStrike" dirty="0">
                        <a:solidFill>
                          <a:srgbClr val="000000"/>
                        </a:solidFill>
                        <a:effectLst/>
                        <a:latin typeface="Calibri" panose="020F0502020204030204" pitchFamily="34" charset="0"/>
                      </a:endParaRPr>
                    </a:p>
                  </a:txBody>
                  <a:tcPr marL="3396" marR="3396" marT="3396" marB="0"/>
                </a:tc>
                <a:tc>
                  <a:txBody>
                    <a:bodyPr/>
                    <a:lstStyle/>
                    <a:p>
                      <a:pPr algn="ctr" fontAlgn="b"/>
                      <a:r>
                        <a:rPr lang="es-ES" sz="900" u="none" strike="noStrike" dirty="0">
                          <a:effectLst/>
                        </a:rPr>
                        <a:t>Universidad de Oriente</a:t>
                      </a:r>
                      <a:endParaRPr lang="es-ES" sz="900" b="0" i="0" u="none" strike="noStrike" dirty="0">
                        <a:solidFill>
                          <a:srgbClr val="000000"/>
                        </a:solidFill>
                        <a:effectLst/>
                        <a:latin typeface="Calibri" panose="020F0502020204030204" pitchFamily="34" charset="0"/>
                      </a:endParaRPr>
                    </a:p>
                  </a:txBody>
                  <a:tcPr marL="3396" marR="3396" marT="3396" marB="0"/>
                </a:tc>
                <a:tc>
                  <a:txBody>
                    <a:bodyPr/>
                    <a:lstStyle/>
                    <a:p>
                      <a:pPr algn="ctr" fontAlgn="b"/>
                      <a:r>
                        <a:rPr lang="es-ES" sz="900" u="none" strike="noStrike" dirty="0">
                          <a:effectLst/>
                        </a:rPr>
                        <a:t>Universidad de Oriente y Dirección Provincial de Educación</a:t>
                      </a:r>
                      <a:endParaRPr lang="es-ES" sz="900" b="0" i="0" u="none" strike="noStrike" dirty="0">
                        <a:solidFill>
                          <a:srgbClr val="000000"/>
                        </a:solidFill>
                        <a:effectLst/>
                        <a:latin typeface="Calibri" panose="020F0502020204030204" pitchFamily="34" charset="0"/>
                      </a:endParaRPr>
                    </a:p>
                  </a:txBody>
                  <a:tcPr marL="3396" marR="3396" marT="3396" marB="0"/>
                </a:tc>
                <a:tc>
                  <a:txBody>
                    <a:bodyPr/>
                    <a:lstStyle/>
                    <a:p>
                      <a:pPr algn="ctr" fontAlgn="b"/>
                      <a:r>
                        <a:rPr lang="es-ES" sz="1600" u="none" strike="noStrike" dirty="0" smtClean="0">
                          <a:effectLst/>
                        </a:rPr>
                        <a:t>2</a:t>
                      </a:r>
                    </a:p>
                    <a:p>
                      <a:pPr algn="ctr" fontAlgn="b"/>
                      <a:endParaRPr lang="es-ES" sz="1600" b="0" i="0" u="none" strike="noStrike" dirty="0">
                        <a:solidFill>
                          <a:srgbClr val="000000"/>
                        </a:solidFill>
                        <a:effectLst/>
                        <a:latin typeface="Calibri" panose="020F0502020204030204" pitchFamily="34" charset="0"/>
                      </a:endParaRPr>
                    </a:p>
                  </a:txBody>
                  <a:tcPr marL="3396" marR="3396" marT="3396" marB="0" anchor="b"/>
                </a:tc>
              </a:tr>
              <a:tr h="392839">
                <a:tc gridSpan="2">
                  <a:txBody>
                    <a:bodyPr/>
                    <a:lstStyle/>
                    <a:p>
                      <a:pPr algn="l" fontAlgn="b"/>
                      <a:r>
                        <a:rPr lang="es-ES" sz="900" u="none" strike="noStrike" dirty="0" smtClean="0">
                          <a:effectLst/>
                        </a:rPr>
                        <a:t>4</a:t>
                      </a:r>
                      <a:endParaRPr lang="es-ES" sz="900" b="0" i="0" u="none" strike="noStrike" dirty="0">
                        <a:solidFill>
                          <a:srgbClr val="000000"/>
                        </a:solidFill>
                        <a:effectLst/>
                        <a:latin typeface="Calibri" panose="020F0502020204030204" pitchFamily="34" charset="0"/>
                      </a:endParaRPr>
                    </a:p>
                  </a:txBody>
                  <a:tcPr marL="3396" marR="3396" marT="3396" marB="0"/>
                </a:tc>
                <a:tc hMerge="1">
                  <a:txBody>
                    <a:bodyPr/>
                    <a:lstStyle/>
                    <a:p>
                      <a:pPr algn="l" fontAlgn="b"/>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l" fontAlgn="b"/>
                      <a:r>
                        <a:rPr lang="es-ES" sz="1050" u="none" strike="noStrike" dirty="0" smtClean="0">
                          <a:effectLst/>
                        </a:rPr>
                        <a:t>PI</a:t>
                      </a:r>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just" fontAlgn="b"/>
                      <a:r>
                        <a:rPr lang="es-ES" sz="900" u="none" strike="noStrike">
                          <a:effectLst/>
                        </a:rPr>
                        <a:t>Didáctica en el ejercicio de la profesión médica en instituciones de salud</a:t>
                      </a:r>
                      <a:endParaRPr lang="es-ES" sz="900" b="1" i="0" u="none" strike="noStrike">
                        <a:solidFill>
                          <a:srgbClr val="000000"/>
                        </a:solidFill>
                        <a:effectLst/>
                        <a:latin typeface="Calibri" panose="020F0502020204030204" pitchFamily="34" charset="0"/>
                      </a:endParaRPr>
                    </a:p>
                  </a:txBody>
                  <a:tcPr marL="3396" marR="3396" marT="3396" marB="0"/>
                </a:tc>
                <a:tc>
                  <a:txBody>
                    <a:bodyPr/>
                    <a:lstStyle/>
                    <a:p>
                      <a:pPr algn="l" fontAlgn="b"/>
                      <a:r>
                        <a:rPr lang="es-ES" sz="900" u="none" strike="noStrike">
                          <a:effectLst/>
                        </a:rPr>
                        <a:t>Homero C. Fuentes González </a:t>
                      </a:r>
                      <a:endParaRPr lang="es-ES" sz="900" b="0" i="0" u="none" strike="noStrike">
                        <a:solidFill>
                          <a:srgbClr val="000000"/>
                        </a:solidFill>
                        <a:effectLst/>
                        <a:latin typeface="Calibri" panose="020F0502020204030204" pitchFamily="34" charset="0"/>
                      </a:endParaRPr>
                    </a:p>
                  </a:txBody>
                  <a:tcPr marL="3396" marR="3396" marT="3396" marB="0"/>
                </a:tc>
                <a:tc>
                  <a:txBody>
                    <a:bodyPr/>
                    <a:lstStyle/>
                    <a:p>
                      <a:pPr algn="ctr" fontAlgn="b"/>
                      <a:r>
                        <a:rPr lang="es-ES" sz="900" u="none" strike="noStrike" dirty="0">
                          <a:effectLst/>
                        </a:rPr>
                        <a:t>Hospital General Dr. Juan Bruno </a:t>
                      </a:r>
                      <a:r>
                        <a:rPr lang="es-ES" sz="900" u="none" strike="noStrike" dirty="0" smtClean="0">
                          <a:effectLst/>
                        </a:rPr>
                        <a:t>Zayas y CEES Manuel F. Gran. </a:t>
                      </a:r>
                      <a:endParaRPr lang="es-ES" sz="900" b="0" i="0" u="none" strike="noStrike" dirty="0">
                        <a:solidFill>
                          <a:srgbClr val="000000"/>
                        </a:solidFill>
                        <a:effectLst/>
                        <a:latin typeface="Calibri" panose="020F0502020204030204" pitchFamily="34" charset="0"/>
                      </a:endParaRPr>
                    </a:p>
                  </a:txBody>
                  <a:tcPr marL="3396" marR="3396" marT="3396" marB="0"/>
                </a:tc>
                <a:tc>
                  <a:txBody>
                    <a:bodyPr/>
                    <a:lstStyle/>
                    <a:p>
                      <a:pPr algn="ctr" fontAlgn="b"/>
                      <a:r>
                        <a:rPr lang="es-ES" sz="900" b="0" i="0" u="none" strike="noStrike" dirty="0" smtClean="0">
                          <a:solidFill>
                            <a:srgbClr val="000000"/>
                          </a:solidFill>
                          <a:effectLst/>
                          <a:latin typeface="Times New Roman" panose="02020603050405020304" pitchFamily="18" charset="0"/>
                          <a:cs typeface="Times New Roman" panose="02020603050405020304" pitchFamily="18" charset="0"/>
                        </a:rPr>
                        <a:t>Formación de doctores profesionales de la salud</a:t>
                      </a:r>
                      <a:endParaRPr lang="es-ES" sz="9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3396" marR="3396" marT="3396" marB="0"/>
                </a:tc>
                <a:tc>
                  <a:txBody>
                    <a:bodyPr/>
                    <a:lstStyle/>
                    <a:p>
                      <a:pPr algn="ctr" fontAlgn="b"/>
                      <a:r>
                        <a:rPr lang="es-ES" sz="1600" u="none" strike="noStrike" dirty="0">
                          <a:effectLst/>
                        </a:rPr>
                        <a:t>8</a:t>
                      </a:r>
                      <a:endParaRPr lang="es-ES" sz="1600" b="0" i="0" u="none" strike="noStrike" dirty="0">
                        <a:solidFill>
                          <a:srgbClr val="000000"/>
                        </a:solidFill>
                        <a:effectLst/>
                        <a:latin typeface="Calibri" panose="020F0502020204030204" pitchFamily="34" charset="0"/>
                      </a:endParaRPr>
                    </a:p>
                  </a:txBody>
                  <a:tcPr marL="3396" marR="3396" marT="3396" marB="0"/>
                </a:tc>
              </a:tr>
              <a:tr h="392839">
                <a:tc gridSpan="2">
                  <a:txBody>
                    <a:bodyPr/>
                    <a:lstStyle/>
                    <a:p>
                      <a:pPr algn="l" fontAlgn="b"/>
                      <a:r>
                        <a:rPr lang="es-ES" sz="900" u="none" strike="noStrike" dirty="0" smtClean="0">
                          <a:effectLst/>
                        </a:rPr>
                        <a:t>5</a:t>
                      </a:r>
                      <a:endParaRPr lang="es-ES" sz="900" b="0" i="0" u="none" strike="noStrike" dirty="0">
                        <a:solidFill>
                          <a:srgbClr val="000000"/>
                        </a:solidFill>
                        <a:effectLst/>
                        <a:latin typeface="Calibri" panose="020F0502020204030204" pitchFamily="34" charset="0"/>
                      </a:endParaRPr>
                    </a:p>
                  </a:txBody>
                  <a:tcPr marL="3396" marR="3396" marT="3396" marB="0"/>
                </a:tc>
                <a:tc hMerge="1">
                  <a:txBody>
                    <a:bodyPr/>
                    <a:lstStyle/>
                    <a:p>
                      <a:pPr algn="l" fontAlgn="b"/>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l" fontAlgn="b"/>
                      <a:r>
                        <a:rPr lang="es-ES" sz="1050" u="none" strike="noStrike" dirty="0" smtClean="0">
                          <a:effectLst/>
                        </a:rPr>
                        <a:t>PI</a:t>
                      </a:r>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just" fontAlgn="b"/>
                      <a:r>
                        <a:rPr lang="es-ES" sz="900" u="none" strike="noStrike" dirty="0">
                          <a:effectLst/>
                        </a:rPr>
                        <a:t>Formación científico axiológica en profesionales de la salud</a:t>
                      </a:r>
                      <a:endParaRPr lang="es-ES" sz="900" b="1" i="0" u="none" strike="noStrike" dirty="0">
                        <a:solidFill>
                          <a:srgbClr val="000000"/>
                        </a:solidFill>
                        <a:effectLst/>
                        <a:latin typeface="Calibri" panose="020F0502020204030204" pitchFamily="34" charset="0"/>
                      </a:endParaRPr>
                    </a:p>
                  </a:txBody>
                  <a:tcPr marL="3396" marR="3396" marT="3396" marB="0"/>
                </a:tc>
                <a:tc>
                  <a:txBody>
                    <a:bodyPr/>
                    <a:lstStyle/>
                    <a:p>
                      <a:pPr algn="l" fontAlgn="b"/>
                      <a:r>
                        <a:rPr lang="es-ES" sz="900" u="none" strike="noStrike">
                          <a:effectLst/>
                        </a:rPr>
                        <a:t>María Eugenia García Céspedes</a:t>
                      </a:r>
                      <a:endParaRPr lang="es-ES" sz="900" b="0" i="0" u="none" strike="noStrike">
                        <a:solidFill>
                          <a:srgbClr val="000000"/>
                        </a:solidFill>
                        <a:effectLst/>
                        <a:latin typeface="Calibri" panose="020F0502020204030204" pitchFamily="34" charset="0"/>
                      </a:endParaRPr>
                    </a:p>
                  </a:txBody>
                  <a:tcPr marL="3396" marR="3396" marT="3396" marB="0"/>
                </a:tc>
                <a:tc>
                  <a:txBody>
                    <a:bodyPr/>
                    <a:lstStyle/>
                    <a:p>
                      <a:pPr algn="ctr" fontAlgn="b"/>
                      <a:r>
                        <a:rPr lang="es-ES" sz="900" u="none" strike="noStrike" dirty="0">
                          <a:effectLst/>
                        </a:rPr>
                        <a:t>Hospital General Dr. Juan Bruno </a:t>
                      </a:r>
                      <a:r>
                        <a:rPr lang="es-ES" sz="900" u="none" strike="noStrike" dirty="0" smtClean="0">
                          <a:effectLst/>
                        </a:rPr>
                        <a:t>Zayas y CeeS</a:t>
                      </a:r>
                      <a:endParaRPr lang="es-ES" sz="900" b="0" i="0" u="none" strike="noStrike" dirty="0">
                        <a:solidFill>
                          <a:srgbClr val="000000"/>
                        </a:solidFill>
                        <a:effectLst/>
                        <a:latin typeface="Calibri" panose="020F0502020204030204" pitchFamily="34" charset="0"/>
                      </a:endParaRPr>
                    </a:p>
                  </a:txBody>
                  <a:tcPr marL="3396" marR="3396" marT="3396" marB="0"/>
                </a:tc>
                <a:tc>
                  <a:txBody>
                    <a:bodyPr/>
                    <a:lstStyle/>
                    <a:p>
                      <a:pPr algn="just"/>
                      <a:r>
                        <a:rPr lang="es-ES" sz="900" kern="1200" dirty="0" smtClean="0">
                          <a:solidFill>
                            <a:schemeClr val="dk1"/>
                          </a:solidFill>
                          <a:effectLst/>
                          <a:latin typeface="+mn-lt"/>
                          <a:ea typeface="+mn-ea"/>
                          <a:cs typeface="+mn-cs"/>
                        </a:rPr>
                        <a:t>Formación de doctores para profesionales de la salud</a:t>
                      </a:r>
                      <a:endParaRPr lang="es-ES" sz="900" dirty="0"/>
                    </a:p>
                  </a:txBody>
                  <a:tcPr marL="3396" marR="3396" marT="3396" marB="0"/>
                </a:tc>
                <a:tc>
                  <a:txBody>
                    <a:bodyPr/>
                    <a:lstStyle/>
                    <a:p>
                      <a:pPr algn="ctr" fontAlgn="b"/>
                      <a:r>
                        <a:rPr lang="es-ES" sz="1600" u="none" strike="noStrike" dirty="0" smtClean="0">
                          <a:effectLst/>
                        </a:rPr>
                        <a:t>4</a:t>
                      </a:r>
                      <a:endParaRPr lang="es-ES" sz="1600" b="0" i="0" u="none" strike="noStrike" dirty="0">
                        <a:solidFill>
                          <a:srgbClr val="000000"/>
                        </a:solidFill>
                        <a:effectLst/>
                        <a:latin typeface="Calibri" panose="020F0502020204030204" pitchFamily="34" charset="0"/>
                      </a:endParaRPr>
                    </a:p>
                  </a:txBody>
                  <a:tcPr marL="3396" marR="3396" marT="3396" marB="0" anchor="b"/>
                </a:tc>
              </a:tr>
              <a:tr h="392839">
                <a:tc gridSpan="2">
                  <a:txBody>
                    <a:bodyPr/>
                    <a:lstStyle/>
                    <a:p>
                      <a:pPr algn="l" fontAlgn="b"/>
                      <a:r>
                        <a:rPr lang="es-ES" sz="900" u="none" strike="noStrike" dirty="0" smtClean="0">
                          <a:effectLst/>
                        </a:rPr>
                        <a:t>6</a:t>
                      </a:r>
                      <a:endParaRPr lang="es-ES" sz="900" b="0" i="0" u="none" strike="noStrike" dirty="0">
                        <a:solidFill>
                          <a:srgbClr val="000000"/>
                        </a:solidFill>
                        <a:effectLst/>
                        <a:latin typeface="Calibri" panose="020F0502020204030204" pitchFamily="34" charset="0"/>
                      </a:endParaRPr>
                    </a:p>
                  </a:txBody>
                  <a:tcPr marL="3396" marR="3396" marT="3396" marB="0"/>
                </a:tc>
                <a:tc hMerge="1">
                  <a:txBody>
                    <a:bodyPr/>
                    <a:lstStyle/>
                    <a:p>
                      <a:pPr algn="l" fontAlgn="b"/>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l" fontAlgn="b"/>
                      <a:r>
                        <a:rPr lang="es-ES" sz="1050" u="none" strike="noStrike" dirty="0">
                          <a:effectLst/>
                        </a:rPr>
                        <a:t>Ciencia y conciencia</a:t>
                      </a:r>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just" fontAlgn="b"/>
                      <a:r>
                        <a:rPr lang="es-ES" sz="900" u="none" strike="noStrike" dirty="0">
                          <a:effectLst/>
                        </a:rPr>
                        <a:t>Usos lingüísticos y enseñanza  del español en la región oriental cubana</a:t>
                      </a:r>
                      <a:endParaRPr lang="es-ES" sz="900" b="1" i="0" u="none" strike="noStrike" dirty="0">
                        <a:solidFill>
                          <a:srgbClr val="000000"/>
                        </a:solidFill>
                        <a:effectLst/>
                        <a:latin typeface="Calibri" panose="020F0502020204030204" pitchFamily="34" charset="0"/>
                      </a:endParaRPr>
                    </a:p>
                  </a:txBody>
                  <a:tcPr marL="3396" marR="3396" marT="3396" marB="0"/>
                </a:tc>
                <a:tc>
                  <a:txBody>
                    <a:bodyPr/>
                    <a:lstStyle/>
                    <a:p>
                      <a:pPr algn="l" fontAlgn="b"/>
                      <a:r>
                        <a:rPr lang="es-ES" sz="900" u="none" strike="noStrike">
                          <a:effectLst/>
                        </a:rPr>
                        <a:t>Yaritza Tardo Fernández</a:t>
                      </a:r>
                      <a:endParaRPr lang="es-ES" sz="900" b="0" i="0" u="none" strike="noStrike">
                        <a:solidFill>
                          <a:srgbClr val="000000"/>
                        </a:solidFill>
                        <a:effectLst/>
                        <a:latin typeface="Calibri" panose="020F0502020204030204" pitchFamily="34" charset="0"/>
                      </a:endParaRPr>
                    </a:p>
                  </a:txBody>
                  <a:tcPr marL="3396" marR="3396" marT="3396" marB="0"/>
                </a:tc>
                <a:tc>
                  <a:txBody>
                    <a:bodyPr/>
                    <a:lstStyle/>
                    <a:p>
                      <a:pPr algn="ctr" fontAlgn="b"/>
                      <a:r>
                        <a:rPr lang="es-ES" sz="900" u="none" strike="noStrike" dirty="0">
                          <a:effectLst/>
                        </a:rPr>
                        <a:t>Facultad de Humanidades. Universidad de Oriente</a:t>
                      </a:r>
                      <a:endParaRPr lang="es-ES" sz="900" b="0" i="0" u="none" strike="noStrike" dirty="0">
                        <a:solidFill>
                          <a:srgbClr val="000000"/>
                        </a:solidFill>
                        <a:effectLst/>
                        <a:latin typeface="Calibri" panose="020F0502020204030204" pitchFamily="34" charset="0"/>
                      </a:endParaRPr>
                    </a:p>
                  </a:txBody>
                  <a:tcPr marL="3396" marR="3396" marT="3396" marB="0"/>
                </a:tc>
                <a:tc>
                  <a:txBody>
                    <a:bodyPr/>
                    <a:lstStyle/>
                    <a:p>
                      <a:pPr algn="ctr" fontAlgn="b"/>
                      <a:r>
                        <a:rPr lang="es-ES" sz="900" u="none" strike="noStrike" dirty="0">
                          <a:effectLst/>
                        </a:rPr>
                        <a:t>Universidad de Oriente y Dirección Provincial de Educación</a:t>
                      </a:r>
                      <a:endParaRPr lang="es-ES" sz="900" b="0" i="0" u="none" strike="noStrike" dirty="0">
                        <a:solidFill>
                          <a:srgbClr val="000000"/>
                        </a:solidFill>
                        <a:effectLst/>
                        <a:latin typeface="Calibri" panose="020F0502020204030204" pitchFamily="34" charset="0"/>
                      </a:endParaRPr>
                    </a:p>
                  </a:txBody>
                  <a:tcPr marL="3396" marR="3396" marT="3396" marB="0"/>
                </a:tc>
                <a:tc>
                  <a:txBody>
                    <a:bodyPr/>
                    <a:lstStyle/>
                    <a:p>
                      <a:pPr algn="ctr" fontAlgn="b"/>
                      <a:r>
                        <a:rPr lang="es-ES" sz="1600" u="none" strike="noStrike" dirty="0">
                          <a:effectLst/>
                        </a:rPr>
                        <a:t>4</a:t>
                      </a:r>
                      <a:endParaRPr lang="es-ES" sz="1600" b="0" i="0" u="none" strike="noStrike" dirty="0">
                        <a:solidFill>
                          <a:srgbClr val="000000"/>
                        </a:solidFill>
                        <a:effectLst/>
                        <a:latin typeface="Calibri" panose="020F0502020204030204" pitchFamily="34" charset="0"/>
                      </a:endParaRPr>
                    </a:p>
                  </a:txBody>
                  <a:tcPr marL="3396" marR="3396" marT="3396" marB="0" anchor="b"/>
                </a:tc>
              </a:tr>
              <a:tr h="805129">
                <a:tc gridSpan="2">
                  <a:txBody>
                    <a:bodyPr/>
                    <a:lstStyle/>
                    <a:p>
                      <a:pPr algn="l" fontAlgn="b"/>
                      <a:r>
                        <a:rPr lang="es-ES" sz="900" u="none" strike="noStrike" dirty="0" smtClean="0">
                          <a:effectLst/>
                        </a:rPr>
                        <a:t>7</a:t>
                      </a:r>
                      <a:endParaRPr lang="es-ES" sz="900" b="0" i="0" u="none" strike="noStrike" dirty="0">
                        <a:solidFill>
                          <a:srgbClr val="000000"/>
                        </a:solidFill>
                        <a:effectLst/>
                        <a:latin typeface="Calibri" panose="020F0502020204030204" pitchFamily="34" charset="0"/>
                      </a:endParaRPr>
                    </a:p>
                  </a:txBody>
                  <a:tcPr marL="3396" marR="3396" marT="3396" marB="0"/>
                </a:tc>
                <a:tc hMerge="1">
                  <a:txBody>
                    <a:bodyPr/>
                    <a:lstStyle/>
                    <a:p>
                      <a:pPr algn="l" fontAlgn="b"/>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l" fontAlgn="b"/>
                      <a:r>
                        <a:rPr lang="es-ES" sz="1050" u="none" strike="noStrike" dirty="0">
                          <a:effectLst/>
                        </a:rPr>
                        <a:t>PAP Programa de desarrollo local</a:t>
                      </a:r>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just" fontAlgn="b"/>
                      <a:r>
                        <a:rPr lang="es-ES" sz="900" u="none" strike="noStrike" dirty="0">
                          <a:effectLst/>
                        </a:rPr>
                        <a:t>Cita con Ángeles. Una propuesta de gestión sociocultural como configuración dinamizadora del  desarrollo local: teoría y praxis en comunidades  del territorio santiaguero. </a:t>
                      </a:r>
                      <a:endParaRPr lang="es-ES" sz="900" b="1" i="0" u="none" strike="noStrike" dirty="0">
                        <a:solidFill>
                          <a:srgbClr val="000000"/>
                        </a:solidFill>
                        <a:effectLst/>
                        <a:latin typeface="Calibri" panose="020F0502020204030204" pitchFamily="34" charset="0"/>
                      </a:endParaRPr>
                    </a:p>
                  </a:txBody>
                  <a:tcPr marL="3396" marR="3396" marT="3396" marB="0"/>
                </a:tc>
                <a:tc>
                  <a:txBody>
                    <a:bodyPr/>
                    <a:lstStyle/>
                    <a:p>
                      <a:pPr algn="l" fontAlgn="b"/>
                      <a:r>
                        <a:rPr lang="es-ES" sz="900" u="none" strike="noStrike" dirty="0">
                          <a:effectLst/>
                        </a:rPr>
                        <a:t>Yaritza Tardo Fernández</a:t>
                      </a:r>
                      <a:endParaRPr lang="es-ES" sz="900" b="0" i="0" u="none" strike="noStrike" dirty="0">
                        <a:solidFill>
                          <a:srgbClr val="000000"/>
                        </a:solidFill>
                        <a:effectLst/>
                        <a:latin typeface="Calibri" panose="020F0502020204030204" pitchFamily="34" charset="0"/>
                      </a:endParaRPr>
                    </a:p>
                  </a:txBody>
                  <a:tcPr marL="3396" marR="3396" marT="3396" marB="0"/>
                </a:tc>
                <a:tc>
                  <a:txBody>
                    <a:bodyPr/>
                    <a:lstStyle/>
                    <a:p>
                      <a:pPr algn="ctr" fontAlgn="b"/>
                      <a:r>
                        <a:rPr lang="es-ES" sz="900" u="none" strike="noStrike" dirty="0">
                          <a:effectLst/>
                        </a:rPr>
                        <a:t>Facultad de Humanidades. Universidad de Oriente</a:t>
                      </a:r>
                      <a:endParaRPr lang="es-ES" sz="900" b="0" i="0" u="none" strike="noStrike" dirty="0">
                        <a:solidFill>
                          <a:srgbClr val="000000"/>
                        </a:solidFill>
                        <a:effectLst/>
                        <a:latin typeface="Calibri" panose="020F0502020204030204" pitchFamily="34" charset="0"/>
                      </a:endParaRPr>
                    </a:p>
                  </a:txBody>
                  <a:tcPr marL="3396" marR="3396" marT="3396" marB="0"/>
                </a:tc>
                <a:tc>
                  <a:txBody>
                    <a:bodyPr/>
                    <a:lstStyle/>
                    <a:p>
                      <a:pPr algn="ctr" fontAlgn="b"/>
                      <a:r>
                        <a:rPr lang="es-ES" sz="900" u="none" strike="noStrike" dirty="0">
                          <a:effectLst/>
                        </a:rPr>
                        <a:t>Comunidades Socapa, Caracoles, Santa Elena y Gran Piedra</a:t>
                      </a:r>
                      <a:endParaRPr lang="es-ES" sz="900" b="0" i="0" u="none" strike="noStrike" dirty="0">
                        <a:solidFill>
                          <a:srgbClr val="000000"/>
                        </a:solidFill>
                        <a:effectLst/>
                        <a:latin typeface="Calibri" panose="020F0502020204030204" pitchFamily="34" charset="0"/>
                      </a:endParaRPr>
                    </a:p>
                  </a:txBody>
                  <a:tcPr marL="3396" marR="3396" marT="3396" marB="0"/>
                </a:tc>
                <a:tc>
                  <a:txBody>
                    <a:bodyPr/>
                    <a:lstStyle/>
                    <a:p>
                      <a:pPr algn="ctr" fontAlgn="b"/>
                      <a:r>
                        <a:rPr lang="es-ES" sz="1600" u="none" strike="noStrike" dirty="0">
                          <a:effectLst/>
                        </a:rPr>
                        <a:t>4</a:t>
                      </a:r>
                      <a:endParaRPr lang="es-ES" sz="1600" b="0" i="0" u="none" strike="noStrike" dirty="0">
                        <a:solidFill>
                          <a:srgbClr val="000000"/>
                        </a:solidFill>
                        <a:effectLst/>
                        <a:latin typeface="Calibri" panose="020F0502020204030204" pitchFamily="34" charset="0"/>
                      </a:endParaRPr>
                    </a:p>
                  </a:txBody>
                  <a:tcPr marL="3396" marR="3396" marT="3396" marB="0"/>
                </a:tc>
              </a:tr>
              <a:tr h="652587">
                <a:tc gridSpan="2">
                  <a:txBody>
                    <a:bodyPr/>
                    <a:lstStyle/>
                    <a:p>
                      <a:pPr algn="l" fontAlgn="b"/>
                      <a:r>
                        <a:rPr lang="es-ES" sz="900" u="none" strike="noStrike" dirty="0" smtClean="0">
                          <a:effectLst/>
                        </a:rPr>
                        <a:t>8</a:t>
                      </a:r>
                      <a:endParaRPr lang="es-ES" sz="900" b="0" i="0" u="none" strike="noStrike" dirty="0">
                        <a:solidFill>
                          <a:srgbClr val="000000"/>
                        </a:solidFill>
                        <a:effectLst/>
                        <a:latin typeface="Calibri" panose="020F0502020204030204" pitchFamily="34" charset="0"/>
                      </a:endParaRPr>
                    </a:p>
                  </a:txBody>
                  <a:tcPr marL="3396" marR="3396" marT="3396" marB="0"/>
                </a:tc>
                <a:tc hMerge="1">
                  <a:txBody>
                    <a:bodyPr/>
                    <a:lstStyle/>
                    <a:p>
                      <a:pPr algn="l" fontAlgn="b"/>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l" fontAlgn="b"/>
                      <a:r>
                        <a:rPr lang="es-ES" sz="1050" u="none" strike="noStrike" dirty="0">
                          <a:effectLst/>
                        </a:rPr>
                        <a:t>Ciencia y conciencia</a:t>
                      </a:r>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just" fontAlgn="b"/>
                      <a:r>
                        <a:rPr lang="es-ES" sz="900" u="none" strike="noStrike" dirty="0">
                          <a:effectLst/>
                        </a:rPr>
                        <a:t>Factores psicosociales críticos del desarrollo organizacional y humano en organizaciones laborales del territorio oriental</a:t>
                      </a:r>
                      <a:endParaRPr lang="es-ES" sz="900" b="1" i="0" u="none" strike="noStrike" dirty="0">
                        <a:solidFill>
                          <a:srgbClr val="000000"/>
                        </a:solidFill>
                        <a:effectLst/>
                        <a:latin typeface="Calibri" panose="020F0502020204030204" pitchFamily="34" charset="0"/>
                      </a:endParaRPr>
                    </a:p>
                  </a:txBody>
                  <a:tcPr marL="3396" marR="3396" marT="3396" marB="0"/>
                </a:tc>
                <a:tc>
                  <a:txBody>
                    <a:bodyPr/>
                    <a:lstStyle/>
                    <a:p>
                      <a:pPr algn="l" fontAlgn="b"/>
                      <a:r>
                        <a:rPr lang="es-ES" sz="900" u="none" strike="noStrike" dirty="0">
                          <a:effectLst/>
                        </a:rPr>
                        <a:t>Angel </a:t>
                      </a:r>
                      <a:r>
                        <a:rPr lang="es-ES" sz="900" u="none" strike="noStrike" dirty="0" err="1">
                          <a:effectLst/>
                        </a:rPr>
                        <a:t>Deroncele</a:t>
                      </a:r>
                      <a:r>
                        <a:rPr lang="es-ES" sz="900" u="none" strike="noStrike" dirty="0">
                          <a:effectLst/>
                        </a:rPr>
                        <a:t> Acosta</a:t>
                      </a:r>
                      <a:endParaRPr lang="es-ES" sz="900" b="0" i="0" u="none" strike="noStrike" dirty="0">
                        <a:solidFill>
                          <a:srgbClr val="000000"/>
                        </a:solidFill>
                        <a:effectLst/>
                        <a:latin typeface="Calibri" panose="020F0502020204030204" pitchFamily="34" charset="0"/>
                      </a:endParaRPr>
                    </a:p>
                  </a:txBody>
                  <a:tcPr marL="3396" marR="3396" marT="3396" marB="0"/>
                </a:tc>
                <a:tc>
                  <a:txBody>
                    <a:bodyPr/>
                    <a:lstStyle/>
                    <a:p>
                      <a:pPr algn="ctr"/>
                      <a:r>
                        <a:rPr lang="es-ES" sz="1100" dirty="0" smtClean="0"/>
                        <a:t>CeeS</a:t>
                      </a:r>
                      <a:endParaRPr lang="es-ES" sz="1100" dirty="0"/>
                    </a:p>
                  </a:txBody>
                  <a:tcPr marL="3396" marR="3396" marT="3396" marB="0"/>
                </a:tc>
                <a:tc>
                  <a:txBody>
                    <a:bodyPr/>
                    <a:lstStyle/>
                    <a:p>
                      <a:pPr algn="ctr" fontAlgn="b"/>
                      <a:r>
                        <a:rPr lang="es-ES" sz="900" b="0" i="0" u="none" strike="noStrike" dirty="0" smtClean="0">
                          <a:solidFill>
                            <a:srgbClr val="000000"/>
                          </a:solidFill>
                          <a:effectLst/>
                          <a:latin typeface="Calibri" panose="020F0502020204030204" pitchFamily="34" charset="0"/>
                        </a:rPr>
                        <a:t>Empresas del territorio Oriental</a:t>
                      </a:r>
                      <a:endParaRPr lang="es-ES" sz="900" b="0" i="0" u="none" strike="noStrike" dirty="0">
                        <a:solidFill>
                          <a:srgbClr val="000000"/>
                        </a:solidFill>
                        <a:effectLst/>
                        <a:latin typeface="Calibri" panose="020F0502020204030204" pitchFamily="34" charset="0"/>
                      </a:endParaRPr>
                    </a:p>
                  </a:txBody>
                  <a:tcPr marL="3396" marR="3396" marT="3396" marB="0"/>
                </a:tc>
                <a:tc>
                  <a:txBody>
                    <a:bodyPr/>
                    <a:lstStyle/>
                    <a:p>
                      <a:pPr algn="ctr"/>
                      <a:r>
                        <a:rPr lang="es-ES" sz="1600" dirty="0" smtClean="0"/>
                        <a:t>3</a:t>
                      </a:r>
                      <a:endParaRPr lang="es-ES" sz="1600" dirty="0"/>
                    </a:p>
                  </a:txBody>
                  <a:tcPr marL="3396" marR="3396" marT="3396" marB="0"/>
                </a:tc>
              </a:tr>
              <a:tr h="652587">
                <a:tc gridSpan="2">
                  <a:txBody>
                    <a:bodyPr/>
                    <a:lstStyle/>
                    <a:p>
                      <a:pPr algn="l" fontAlgn="b"/>
                      <a:r>
                        <a:rPr lang="es-ES" sz="900" u="none" strike="noStrike" dirty="0" smtClean="0">
                          <a:effectLst/>
                        </a:rPr>
                        <a:t>9</a:t>
                      </a:r>
                      <a:endParaRPr lang="es-ES" sz="900" b="0" i="0" u="none" strike="noStrike" dirty="0">
                        <a:solidFill>
                          <a:srgbClr val="000000"/>
                        </a:solidFill>
                        <a:effectLst/>
                        <a:latin typeface="Calibri" panose="020F0502020204030204" pitchFamily="34" charset="0"/>
                      </a:endParaRPr>
                    </a:p>
                  </a:txBody>
                  <a:tcPr marL="3396" marR="3396" marT="3396" marB="0"/>
                </a:tc>
                <a:tc hMerge="1">
                  <a:txBody>
                    <a:bodyPr/>
                    <a:lstStyle/>
                    <a:p>
                      <a:pPr algn="l" fontAlgn="b"/>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l" fontAlgn="b"/>
                      <a:r>
                        <a:rPr lang="es-ES" sz="1050" u="none" strike="noStrike" dirty="0">
                          <a:effectLst/>
                        </a:rPr>
                        <a:t>Proyecto Nacional</a:t>
                      </a:r>
                      <a:endParaRPr lang="es-ES" sz="1050" b="0" i="0" u="none" strike="noStrike" dirty="0">
                        <a:solidFill>
                          <a:srgbClr val="000000"/>
                        </a:solidFill>
                        <a:effectLst/>
                        <a:latin typeface="Calibri" panose="020F0502020204030204" pitchFamily="34" charset="0"/>
                      </a:endParaRPr>
                    </a:p>
                  </a:txBody>
                  <a:tcPr marL="3396" marR="3396" marT="3396" marB="0"/>
                </a:tc>
                <a:tc>
                  <a:txBody>
                    <a:bodyPr/>
                    <a:lstStyle/>
                    <a:p>
                      <a:pPr algn="just" fontAlgn="b"/>
                      <a:r>
                        <a:rPr lang="es-ES" sz="900" u="none" strike="noStrike" dirty="0" smtClean="0">
                          <a:effectLst/>
                        </a:rPr>
                        <a:t>Estudios socio</a:t>
                      </a:r>
                      <a:r>
                        <a:rPr lang="es-ES" sz="900" u="none" strike="noStrike" baseline="0" dirty="0" smtClean="0">
                          <a:effectLst/>
                        </a:rPr>
                        <a:t> demográficos de la provincia Santiago de Cuba</a:t>
                      </a:r>
                      <a:endParaRPr lang="es-ES" sz="900" b="1" i="0" u="none" strike="noStrike" dirty="0">
                        <a:solidFill>
                          <a:srgbClr val="000000"/>
                        </a:solidFill>
                        <a:effectLst/>
                        <a:latin typeface="Calibri" panose="020F0502020204030204" pitchFamily="34" charset="0"/>
                      </a:endParaRPr>
                    </a:p>
                  </a:txBody>
                  <a:tcPr marL="3396" marR="3396" marT="3396" marB="0"/>
                </a:tc>
                <a:tc>
                  <a:txBody>
                    <a:bodyPr/>
                    <a:lstStyle/>
                    <a:p>
                      <a:pPr algn="l" fontAlgn="b"/>
                      <a:r>
                        <a:rPr lang="es-ES" sz="900" u="none" strike="noStrike" dirty="0" smtClean="0">
                          <a:effectLst/>
                        </a:rPr>
                        <a:t>Angel </a:t>
                      </a:r>
                      <a:r>
                        <a:rPr lang="es-ES" sz="900" u="none" strike="noStrike" dirty="0" err="1" smtClean="0">
                          <a:effectLst/>
                        </a:rPr>
                        <a:t>Deroncele</a:t>
                      </a:r>
                      <a:r>
                        <a:rPr lang="es-ES" sz="900" u="none" strike="noStrike" dirty="0" smtClean="0">
                          <a:effectLst/>
                        </a:rPr>
                        <a:t>              CEDEN</a:t>
                      </a:r>
                    </a:p>
                    <a:p>
                      <a:pPr algn="l" fontAlgn="b"/>
                      <a:r>
                        <a:rPr lang="es-ES" sz="900" u="none" strike="noStrike" dirty="0" smtClean="0">
                          <a:effectLst/>
                        </a:rPr>
                        <a:t>(Jefe de Variable)</a:t>
                      </a:r>
                      <a:endParaRPr lang="es-ES" sz="900" b="0" i="0" u="none" strike="noStrike" dirty="0">
                        <a:solidFill>
                          <a:srgbClr val="000000"/>
                        </a:solidFill>
                        <a:effectLst/>
                        <a:latin typeface="Calibri" panose="020F0502020204030204" pitchFamily="34" charset="0"/>
                      </a:endParaRPr>
                    </a:p>
                  </a:txBody>
                  <a:tcPr marL="3396" marR="3396" marT="3396"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000" u="none" strike="noStrike" dirty="0" smtClean="0">
                          <a:effectLst/>
                        </a:rPr>
                        <a:t>Facultad de Ciencias Sociales</a:t>
                      </a:r>
                    </a:p>
                    <a:p>
                      <a:pPr algn="ctr"/>
                      <a:endParaRPr lang="es-ES" dirty="0"/>
                    </a:p>
                  </a:txBody>
                  <a:tcPr marL="3396" marR="3396" marT="3396" marB="0"/>
                </a:tc>
                <a:tc>
                  <a:txBody>
                    <a:bodyPr/>
                    <a:lstStyle/>
                    <a:p>
                      <a:pPr algn="ctr"/>
                      <a:r>
                        <a:rPr lang="es-ES" sz="1000" dirty="0" smtClean="0"/>
                        <a:t>Sociedad Santiago</a:t>
                      </a:r>
                      <a:endParaRPr lang="es-ES" sz="1000" dirty="0"/>
                    </a:p>
                  </a:txBody>
                  <a:tcPr marL="3396" marR="3396" marT="3396" marB="0"/>
                </a:tc>
                <a:tc>
                  <a:txBody>
                    <a:bodyPr/>
                    <a:lstStyle/>
                    <a:p>
                      <a:pPr algn="ctr"/>
                      <a:r>
                        <a:rPr lang="es-ES" sz="1600" dirty="0" smtClean="0"/>
                        <a:t>1</a:t>
                      </a:r>
                      <a:endParaRPr lang="es-ES" sz="1600" dirty="0"/>
                    </a:p>
                  </a:txBody>
                  <a:tcPr marL="3396" marR="3396" marT="3396" marB="0"/>
                </a:tc>
              </a:tr>
              <a:tr h="522713">
                <a:tc gridSpan="2">
                  <a:txBody>
                    <a:bodyPr/>
                    <a:lstStyle/>
                    <a:p>
                      <a:pPr algn="l" fontAlgn="b"/>
                      <a:r>
                        <a:rPr lang="es-ES" sz="900" u="none" strike="noStrike" dirty="0" smtClean="0">
                          <a:effectLst/>
                        </a:rPr>
                        <a:t>10</a:t>
                      </a:r>
                      <a:endParaRPr lang="es-ES" sz="900" b="1" i="0" u="none" strike="noStrike" dirty="0">
                        <a:solidFill>
                          <a:srgbClr val="000000"/>
                        </a:solidFill>
                        <a:effectLst/>
                        <a:latin typeface="Calibri" panose="020F0502020204030204" pitchFamily="34" charset="0"/>
                      </a:endParaRPr>
                    </a:p>
                  </a:txBody>
                  <a:tcPr marL="3396" marR="3396" marT="3396" marB="0"/>
                </a:tc>
                <a:tc hMerge="1">
                  <a:txBody>
                    <a:bodyPr/>
                    <a:lstStyle/>
                    <a:p>
                      <a:pPr algn="l" fontAlgn="b"/>
                      <a:endParaRPr lang="es-ES" sz="1050" b="1" i="0" u="none" strike="noStrike" dirty="0">
                        <a:solidFill>
                          <a:srgbClr val="000000"/>
                        </a:solidFill>
                        <a:effectLst/>
                        <a:latin typeface="Calibri" panose="020F0502020204030204" pitchFamily="34" charset="0"/>
                      </a:endParaRPr>
                    </a:p>
                  </a:txBody>
                  <a:tcPr marL="3396" marR="3396" marT="3396" marB="0"/>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s-ES" sz="1050" u="none" strike="noStrike" dirty="0" smtClean="0">
                          <a:effectLst/>
                        </a:rPr>
                        <a:t>PAP, Programa </a:t>
                      </a:r>
                      <a:r>
                        <a:rPr lang="es-ES" sz="1050" u="none" strike="noStrike" smtClean="0">
                          <a:effectLst/>
                        </a:rPr>
                        <a:t>de Educación</a:t>
                      </a:r>
                      <a:endParaRPr lang="es-ES" sz="1050" u="none" strike="noStrike" dirty="0" smtClean="0">
                        <a:effectLst/>
                      </a:endParaRPr>
                    </a:p>
                    <a:p>
                      <a:pPr algn="l" fontAlgn="b"/>
                      <a:endParaRPr lang="es-ES" sz="1050" b="1" i="0" u="none" strike="noStrike" dirty="0">
                        <a:solidFill>
                          <a:srgbClr val="000000"/>
                        </a:solidFill>
                        <a:effectLst/>
                        <a:latin typeface="Calibri" panose="020F0502020204030204" pitchFamily="34" charset="0"/>
                      </a:endParaRPr>
                    </a:p>
                  </a:txBody>
                  <a:tcPr marL="3396" marR="3396" marT="3396" marB="0"/>
                </a:tc>
                <a:tc>
                  <a:txBody>
                    <a:bodyPr/>
                    <a:lstStyle/>
                    <a:p>
                      <a:pPr algn="just">
                        <a:lnSpc>
                          <a:spcPct val="107000"/>
                        </a:lnSpc>
                        <a:spcAft>
                          <a:spcPts val="0"/>
                        </a:spcAft>
                      </a:pPr>
                      <a:r>
                        <a:rPr lang="es-ES" sz="900" dirty="0" smtClean="0">
                          <a:effectLst/>
                        </a:rPr>
                        <a:t>Letras clásicas. Contribución al estudio sobre percepción de la cultura grecolatina en la nación cubana. </a:t>
                      </a:r>
                    </a:p>
                  </a:txBody>
                  <a:tcPr marL="44450" marR="44450" marT="0" marB="0"/>
                </a:tc>
                <a:tc>
                  <a:txBody>
                    <a:bodyPr/>
                    <a:lstStyle/>
                    <a:p>
                      <a:pPr algn="l">
                        <a:lnSpc>
                          <a:spcPct val="107000"/>
                        </a:lnSpc>
                      </a:pPr>
                      <a:r>
                        <a:rPr lang="es-ES" sz="900" dirty="0" smtClean="0">
                          <a:effectLst/>
                        </a:rPr>
                        <a:t>Yaritza Tardo Fernández</a:t>
                      </a:r>
                      <a:endParaRPr lang="es-ES" sz="900" dirty="0">
                        <a:effectLst/>
                        <a:latin typeface="Calibri" panose="020F0502020204030204" pitchFamily="34" charset="0"/>
                        <a:cs typeface="Times New Roman" panose="02020603050405020304" pitchFamily="18" charset="0"/>
                      </a:endParaRPr>
                    </a:p>
                  </a:txBody>
                  <a:tcPr marL="44450" marR="44450" marT="0" marB="0"/>
                </a:tc>
                <a:tc>
                  <a:txBody>
                    <a:bodyPr/>
                    <a:lstStyle/>
                    <a:p>
                      <a:pPr marL="36830" marR="0" indent="0" algn="ctr" defTabSz="914400" rtl="0" eaLnBrk="1" fontAlgn="auto" latinLnBrk="0" hangingPunct="1">
                        <a:lnSpc>
                          <a:spcPct val="107000"/>
                        </a:lnSpc>
                        <a:spcBef>
                          <a:spcPts val="0"/>
                        </a:spcBef>
                        <a:spcAft>
                          <a:spcPts val="0"/>
                        </a:spcAft>
                        <a:buClrTx/>
                        <a:buSzTx/>
                        <a:buFontTx/>
                        <a:buNone/>
                        <a:tabLst/>
                        <a:defRPr/>
                      </a:pPr>
                      <a:r>
                        <a:rPr lang="es-ES" sz="900" u="none" strike="noStrike" dirty="0" smtClean="0">
                          <a:effectLst/>
                        </a:rPr>
                        <a:t>Facultad de Humanidades. Universidad de Oriente</a:t>
                      </a:r>
                    </a:p>
                    <a:p>
                      <a:pPr marL="36830" algn="ctr">
                        <a:lnSpc>
                          <a:spcPct val="107000"/>
                        </a:lnSpc>
                        <a:spcAft>
                          <a:spcPts val="0"/>
                        </a:spcAft>
                      </a:pPr>
                      <a:endParaRPr lang="es-E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pPr>
                      <a:r>
                        <a:rPr lang="es-ES" sz="900" dirty="0" smtClean="0">
                          <a:effectLst/>
                          <a:latin typeface="Calibri" panose="020F0502020204030204" pitchFamily="34" charset="0"/>
                          <a:cs typeface="Times New Roman" panose="02020603050405020304" pitchFamily="18" charset="0"/>
                        </a:rPr>
                        <a:t>Sociedad en general</a:t>
                      </a:r>
                      <a:endParaRPr lang="es-ES" sz="900" dirty="0">
                        <a:effectLst/>
                        <a:latin typeface="Calibri" panose="020F0502020204030204" pitchFamily="34" charset="0"/>
                        <a:cs typeface="Times New Roman" panose="02020603050405020304" pitchFamily="18" charset="0"/>
                      </a:endParaRPr>
                    </a:p>
                  </a:txBody>
                  <a:tcPr marL="44450" marR="44450" marT="0" marB="0"/>
                </a:tc>
                <a:tc>
                  <a:txBody>
                    <a:bodyPr/>
                    <a:lstStyle/>
                    <a:p>
                      <a:pPr marL="21590" algn="ctr">
                        <a:lnSpc>
                          <a:spcPct val="107000"/>
                        </a:lnSpc>
                        <a:spcAft>
                          <a:spcPts val="0"/>
                        </a:spcAft>
                      </a:pPr>
                      <a:r>
                        <a:rPr lang="es-ES" sz="1100" b="1" dirty="0">
                          <a:effectLst/>
                        </a:rPr>
                        <a:t> </a:t>
                      </a:r>
                      <a:r>
                        <a:rPr lang="es-ES" sz="1100" b="1" dirty="0" smtClean="0">
                          <a:effectLst/>
                        </a:rPr>
                        <a:t>1</a:t>
                      </a:r>
                      <a:endParaRPr lang="es-ES"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r>
            </a:tbl>
          </a:graphicData>
        </a:graphic>
      </p:graphicFrame>
    </p:spTree>
    <p:extLst>
      <p:ext uri="{BB962C8B-B14F-4D97-AF65-F5344CB8AC3E}">
        <p14:creationId xmlns:p14="http://schemas.microsoft.com/office/powerpoint/2010/main" val="1586329598"/>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0"/>
            <a:ext cx="7772400" cy="1143000"/>
          </a:xfrm>
        </p:spPr>
        <p:txBody>
          <a:bodyPr/>
          <a:lstStyle/>
          <a:p>
            <a:r>
              <a:rPr lang="es-ES" sz="3200" b="1" dirty="0" smtClean="0">
                <a:solidFill>
                  <a:srgbClr val="FF0000"/>
                </a:solidFill>
                <a:effectLst>
                  <a:outerShdw blurRad="38100" dist="38100" dir="2700000" algn="tl">
                    <a:srgbClr val="000000">
                      <a:alpha val="43137"/>
                    </a:srgbClr>
                  </a:outerShdw>
                </a:effectLst>
              </a:rPr>
              <a:t>APORTES AL DESARROLLO LOCAL</a:t>
            </a:r>
            <a:endParaRPr lang="es-ES" sz="3200" b="1" dirty="0">
              <a:solidFill>
                <a:srgbClr val="FF0000"/>
              </a:solidFill>
              <a:effectLst>
                <a:outerShdw blurRad="38100" dist="38100" dir="2700000" algn="tl">
                  <a:srgbClr val="000000">
                    <a:alpha val="43137"/>
                  </a:srgbClr>
                </a:outerShdw>
              </a:effectLst>
            </a:endParaRPr>
          </a:p>
        </p:txBody>
      </p:sp>
      <p:graphicFrame>
        <p:nvGraphicFramePr>
          <p:cNvPr id="3" name="Tabla 2"/>
          <p:cNvGraphicFramePr>
            <a:graphicFrameLocks noGrp="1"/>
          </p:cNvGraphicFramePr>
          <p:nvPr>
            <p:extLst>
              <p:ext uri="{D42A27DB-BD31-4B8C-83A1-F6EECF244321}">
                <p14:modId xmlns:p14="http://schemas.microsoft.com/office/powerpoint/2010/main" val="159514877"/>
              </p:ext>
            </p:extLst>
          </p:nvPr>
        </p:nvGraphicFramePr>
        <p:xfrm>
          <a:off x="251521" y="908720"/>
          <a:ext cx="8892479" cy="5492267"/>
        </p:xfrm>
        <a:graphic>
          <a:graphicData uri="http://schemas.openxmlformats.org/drawingml/2006/table">
            <a:tbl>
              <a:tblPr>
                <a:tableStyleId>{8A107856-5554-42FB-B03E-39F5DBC370BA}</a:tableStyleId>
              </a:tblPr>
              <a:tblGrid>
                <a:gridCol w="3600399"/>
                <a:gridCol w="2293663"/>
                <a:gridCol w="2998417"/>
              </a:tblGrid>
              <a:tr h="504056">
                <a:tc>
                  <a:txBody>
                    <a:bodyPr/>
                    <a:lstStyle/>
                    <a:p>
                      <a:pPr marR="384175" algn="ctr">
                        <a:lnSpc>
                          <a:spcPct val="115000"/>
                        </a:lnSpc>
                        <a:spcAft>
                          <a:spcPts val="1000"/>
                        </a:spcAft>
                      </a:pPr>
                      <a:r>
                        <a:rPr lang="es-ES" sz="1600" b="1" dirty="0" smtClean="0">
                          <a:effectLst/>
                        </a:rPr>
                        <a:t>TEMAS</a:t>
                      </a:r>
                      <a:endParaRPr lang="es-ES"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c>
                  <a:txBody>
                    <a:bodyPr/>
                    <a:lstStyle/>
                    <a:p>
                      <a:pPr algn="ctr">
                        <a:lnSpc>
                          <a:spcPct val="115000"/>
                        </a:lnSpc>
                        <a:spcAft>
                          <a:spcPts val="0"/>
                        </a:spcAft>
                      </a:pPr>
                      <a:r>
                        <a:rPr lang="es-ES" sz="1600" b="1" dirty="0" smtClean="0">
                          <a:effectLst/>
                        </a:rPr>
                        <a:t>APORTES</a:t>
                      </a:r>
                      <a:endParaRPr lang="es-ES"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c>
                  <a:txBody>
                    <a:bodyPr/>
                    <a:lstStyle/>
                    <a:p>
                      <a:pPr algn="ctr">
                        <a:lnSpc>
                          <a:spcPct val="115000"/>
                        </a:lnSpc>
                        <a:spcAft>
                          <a:spcPts val="0"/>
                        </a:spcAft>
                      </a:pPr>
                      <a:r>
                        <a:rPr lang="es-ES" sz="1600" b="1" dirty="0" smtClean="0">
                          <a:effectLst/>
                        </a:rPr>
                        <a:t>PROYECTOS</a:t>
                      </a:r>
                      <a:endParaRPr lang="es-ES"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r>
              <a:tr h="831798">
                <a:tc>
                  <a:txBody>
                    <a:bodyPr/>
                    <a:lstStyle/>
                    <a:p>
                      <a:pPr marR="384175" algn="just">
                        <a:lnSpc>
                          <a:spcPct val="115000"/>
                        </a:lnSpc>
                        <a:spcAft>
                          <a:spcPts val="1000"/>
                        </a:spcAft>
                      </a:pPr>
                      <a:r>
                        <a:rPr lang="es-ES" sz="1200" dirty="0">
                          <a:effectLst/>
                        </a:rPr>
                        <a:t>La gestión formativa de actores locales para la atención a la pobreza en función del desarrollo local en Songo la Maya. </a:t>
                      </a:r>
                      <a:r>
                        <a:rPr lang="es-ES" sz="1200" dirty="0" err="1">
                          <a:effectLst/>
                        </a:rPr>
                        <a:t>Dayanis</a:t>
                      </a:r>
                      <a:r>
                        <a:rPr lang="es-ES" sz="1200" dirty="0">
                          <a:effectLst/>
                        </a:rPr>
                        <a:t> Castillo </a:t>
                      </a:r>
                      <a:r>
                        <a:rPr lang="es-ES" sz="1200" dirty="0" err="1">
                          <a:effectLst/>
                        </a:rPr>
                        <a:t>Suñol</a:t>
                      </a: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c>
                  <a:txBody>
                    <a:bodyPr/>
                    <a:lstStyle/>
                    <a:p>
                      <a:pPr>
                        <a:lnSpc>
                          <a:spcPct val="115000"/>
                        </a:lnSpc>
                        <a:spcAft>
                          <a:spcPts val="0"/>
                        </a:spcAft>
                      </a:pPr>
                      <a:r>
                        <a:rPr lang="es-ES" sz="1200" dirty="0">
                          <a:effectLst/>
                        </a:rPr>
                        <a:t>Capacitación a actores locales </a:t>
                      </a: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s-ES" sz="1200" kern="1200" dirty="0" smtClean="0">
                          <a:solidFill>
                            <a:schemeClr val="dk1"/>
                          </a:solidFill>
                          <a:effectLst/>
                          <a:latin typeface="+mn-lt"/>
                          <a:ea typeface="+mn-ea"/>
                          <a:cs typeface="+mn-cs"/>
                        </a:rPr>
                        <a:t>Gestión para el desarrollo sociocultural de las comunidades del Plan Turquino en el municipio Songo-La Maya</a:t>
                      </a:r>
                    </a:p>
                    <a:p>
                      <a:pPr>
                        <a:lnSpc>
                          <a:spcPct val="115000"/>
                        </a:lnSpc>
                        <a:spcAft>
                          <a:spcPts val="0"/>
                        </a:spcAft>
                      </a:pP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r>
              <a:tr h="567634">
                <a:tc>
                  <a:txBody>
                    <a:bodyPr/>
                    <a:lstStyle/>
                    <a:p>
                      <a:pPr marR="384175" algn="just">
                        <a:lnSpc>
                          <a:spcPct val="115000"/>
                        </a:lnSpc>
                        <a:spcAft>
                          <a:spcPts val="1000"/>
                        </a:spcAft>
                      </a:pPr>
                      <a:r>
                        <a:rPr lang="es-ES" sz="1200" dirty="0">
                          <a:effectLst/>
                        </a:rPr>
                        <a:t>Estrategia educativa para conducir el reforzamiento del valor responsabilidad ambiental en los decisores del municipio Mella. </a:t>
                      </a:r>
                      <a:r>
                        <a:rPr lang="es-ES" sz="1200" dirty="0" err="1">
                          <a:effectLst/>
                        </a:rPr>
                        <a:t>Aniela</a:t>
                      </a:r>
                      <a:r>
                        <a:rPr lang="es-ES" sz="1200" dirty="0">
                          <a:effectLst/>
                        </a:rPr>
                        <a:t> Valera Ramos.</a:t>
                      </a: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c>
                  <a:txBody>
                    <a:bodyPr/>
                    <a:lstStyle/>
                    <a:p>
                      <a:pPr>
                        <a:lnSpc>
                          <a:spcPct val="115000"/>
                        </a:lnSpc>
                        <a:spcAft>
                          <a:spcPts val="0"/>
                        </a:spcAft>
                      </a:pPr>
                      <a:r>
                        <a:rPr lang="es-ES" sz="1200" dirty="0">
                          <a:effectLst/>
                        </a:rPr>
                        <a:t>Decisores en el Municipio Mella</a:t>
                      </a: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c>
                  <a:txBody>
                    <a:bodyPr/>
                    <a:lstStyle/>
                    <a:p>
                      <a:pPr>
                        <a:lnSpc>
                          <a:spcPct val="115000"/>
                        </a:lnSpc>
                        <a:spcAft>
                          <a:spcPts val="0"/>
                        </a:spcAft>
                      </a:pP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r>
              <a:tr h="908351">
                <a:tc>
                  <a:txBody>
                    <a:bodyPr/>
                    <a:lstStyle/>
                    <a:p>
                      <a:pPr marR="384175" algn="just">
                        <a:lnSpc>
                          <a:spcPct val="115000"/>
                        </a:lnSpc>
                        <a:spcAft>
                          <a:spcPts val="1000"/>
                        </a:spcAft>
                      </a:pPr>
                      <a:r>
                        <a:rPr lang="es-ES" sz="1200" dirty="0">
                          <a:effectLst/>
                        </a:rPr>
                        <a:t>Estrategia de gestión educativa para la prevención del uso indebido de Drogas en contextos socioculturales. </a:t>
                      </a:r>
                      <a:r>
                        <a:rPr lang="es-ES" sz="1200" dirty="0" err="1">
                          <a:effectLst/>
                        </a:rPr>
                        <a:t>Merquis</a:t>
                      </a:r>
                      <a:r>
                        <a:rPr lang="es-ES" sz="1200" dirty="0">
                          <a:effectLst/>
                        </a:rPr>
                        <a:t> Moya </a:t>
                      </a:r>
                      <a:r>
                        <a:rPr lang="es-ES" sz="1200" dirty="0" err="1">
                          <a:effectLst/>
                        </a:rPr>
                        <a:t>Columbié</a:t>
                      </a: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c>
                  <a:txBody>
                    <a:bodyPr/>
                    <a:lstStyle/>
                    <a:p>
                      <a:pPr algn="just">
                        <a:lnSpc>
                          <a:spcPct val="115000"/>
                        </a:lnSpc>
                        <a:spcAft>
                          <a:spcPts val="0"/>
                        </a:spcAft>
                      </a:pPr>
                      <a:r>
                        <a:rPr lang="es-ES" sz="1200" dirty="0">
                          <a:effectLst/>
                        </a:rPr>
                        <a:t>Actores locales y población en general</a:t>
                      </a: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c>
                  <a:txBody>
                    <a:bodyPr/>
                    <a:lstStyle/>
                    <a:p>
                      <a:pPr algn="just">
                        <a:lnSpc>
                          <a:spcPct val="115000"/>
                        </a:lnSpc>
                        <a:spcAft>
                          <a:spcPts val="0"/>
                        </a:spcAft>
                      </a:pP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r>
              <a:tr h="425725">
                <a:tc>
                  <a:txBody>
                    <a:bodyPr/>
                    <a:lstStyle/>
                    <a:p>
                      <a:pPr algn="just">
                        <a:lnSpc>
                          <a:spcPct val="115000"/>
                        </a:lnSpc>
                        <a:spcAft>
                          <a:spcPts val="1000"/>
                        </a:spcAft>
                      </a:pPr>
                      <a:r>
                        <a:rPr lang="es-ES" sz="1200" dirty="0">
                          <a:effectLst/>
                        </a:rPr>
                        <a:t>Gestión formativa local para cuadros del municipio de Contramaestre.  Oscar Ramón González Concepción</a:t>
                      </a: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c>
                  <a:txBody>
                    <a:bodyPr/>
                    <a:lstStyle/>
                    <a:p>
                      <a:pPr algn="just">
                        <a:lnSpc>
                          <a:spcPct val="115000"/>
                        </a:lnSpc>
                        <a:spcAft>
                          <a:spcPts val="0"/>
                        </a:spcAft>
                      </a:pPr>
                      <a:r>
                        <a:rPr lang="es-ES" sz="1200" dirty="0">
                          <a:effectLst/>
                        </a:rPr>
                        <a:t>Capacitación cuadros del municipio Contramaestre</a:t>
                      </a: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s-ES" sz="1200" kern="1200" dirty="0" smtClean="0">
                          <a:solidFill>
                            <a:schemeClr val="dk1"/>
                          </a:solidFill>
                          <a:effectLst/>
                          <a:latin typeface="+mn-lt"/>
                          <a:ea typeface="+mn-ea"/>
                          <a:cs typeface="+mn-cs"/>
                        </a:rPr>
                        <a:t>Estrategia local para la capacitación y superación de cuadros y reservas del territorio</a:t>
                      </a:r>
                    </a:p>
                    <a:p>
                      <a:pPr algn="just">
                        <a:lnSpc>
                          <a:spcPct val="115000"/>
                        </a:lnSpc>
                        <a:spcAft>
                          <a:spcPts val="0"/>
                        </a:spcAft>
                      </a:pP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r>
              <a:tr h="883214">
                <a:tc>
                  <a:txBody>
                    <a:bodyPr/>
                    <a:lstStyle/>
                    <a:p>
                      <a:pPr marR="384175" algn="just">
                        <a:lnSpc>
                          <a:spcPct val="115000"/>
                        </a:lnSpc>
                        <a:spcAft>
                          <a:spcPts val="1000"/>
                        </a:spcAft>
                      </a:pPr>
                      <a:r>
                        <a:rPr lang="es-ES" sz="1200" dirty="0">
                          <a:effectLst/>
                        </a:rPr>
                        <a:t>Estrategia comunicativa para la prevención del riesgo de contaminación por el recurso agua en el municipio Mella.   Taimé </a:t>
                      </a:r>
                      <a:r>
                        <a:rPr lang="es-ES" sz="1200" dirty="0" err="1">
                          <a:effectLst/>
                        </a:rPr>
                        <a:t>Mayet</a:t>
                      </a:r>
                      <a:r>
                        <a:rPr lang="es-ES" sz="1200" dirty="0">
                          <a:effectLst/>
                        </a:rPr>
                        <a:t> </a:t>
                      </a:r>
                      <a:r>
                        <a:rPr lang="es-ES" sz="1200" dirty="0" err="1">
                          <a:effectLst/>
                        </a:rPr>
                        <a:t>Comeron</a:t>
                      </a:r>
                      <a:r>
                        <a:rPr lang="es-ES" sz="1200" dirty="0">
                          <a:effectLst/>
                        </a:rPr>
                        <a:t>.</a:t>
                      </a: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nchor="ctr"/>
                </a:tc>
                <a:tc>
                  <a:txBody>
                    <a:bodyPr/>
                    <a:lstStyle/>
                    <a:p>
                      <a:pPr algn="just">
                        <a:lnSpc>
                          <a:spcPct val="115000"/>
                        </a:lnSpc>
                        <a:spcAft>
                          <a:spcPts val="0"/>
                        </a:spcAft>
                      </a:pPr>
                      <a:r>
                        <a:rPr lang="es-ES" sz="1200" dirty="0">
                          <a:effectLst/>
                        </a:rPr>
                        <a:t>Sociedad en general</a:t>
                      </a: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c>
                  <a:txBody>
                    <a:bodyPr/>
                    <a:lstStyle/>
                    <a:p>
                      <a:pPr algn="just">
                        <a:lnSpc>
                          <a:spcPct val="115000"/>
                        </a:lnSpc>
                        <a:spcAft>
                          <a:spcPts val="0"/>
                        </a:spcAft>
                      </a:pP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r>
              <a:tr h="883214">
                <a:tc>
                  <a:txBody>
                    <a:bodyPr/>
                    <a:lstStyle/>
                    <a:p>
                      <a:pPr marR="384175" algn="just">
                        <a:lnSpc>
                          <a:spcPct val="115000"/>
                        </a:lnSpc>
                        <a:spcAft>
                          <a:spcPts val="1000"/>
                        </a:spcAft>
                      </a:pPr>
                      <a:r>
                        <a:rPr lang="es-ES" sz="1200" kern="1200" dirty="0" smtClean="0">
                          <a:solidFill>
                            <a:schemeClr val="dk1"/>
                          </a:solidFill>
                          <a:effectLst/>
                          <a:latin typeface="+mn-lt"/>
                          <a:ea typeface="+mn-ea"/>
                          <a:cs typeface="+mn-cs"/>
                        </a:rPr>
                        <a:t>Sistema básico de habilidades para la </a:t>
                      </a:r>
                      <a:r>
                        <a:rPr lang="es-ES" sz="1200" kern="1200" dirty="0" err="1" smtClean="0">
                          <a:solidFill>
                            <a:schemeClr val="dk1"/>
                          </a:solidFill>
                          <a:effectLst/>
                          <a:latin typeface="+mn-lt"/>
                          <a:ea typeface="+mn-ea"/>
                          <a:cs typeface="+mn-cs"/>
                        </a:rPr>
                        <a:t>algoritmización</a:t>
                      </a:r>
                      <a:r>
                        <a:rPr lang="es-ES" sz="1200" kern="1200" dirty="0" smtClean="0">
                          <a:solidFill>
                            <a:schemeClr val="dk1"/>
                          </a:solidFill>
                          <a:effectLst/>
                          <a:latin typeface="+mn-lt"/>
                          <a:ea typeface="+mn-ea"/>
                          <a:cs typeface="+mn-cs"/>
                        </a:rPr>
                        <a:t> computacional. Autor: Lic. Alina Blanco </a:t>
                      </a:r>
                      <a:r>
                        <a:rPr lang="es-ES" sz="1200" kern="1200" dirty="0" err="1" smtClean="0">
                          <a:solidFill>
                            <a:schemeClr val="dk1"/>
                          </a:solidFill>
                          <a:effectLst/>
                          <a:latin typeface="+mn-lt"/>
                          <a:ea typeface="+mn-ea"/>
                          <a:cs typeface="+mn-cs"/>
                        </a:rPr>
                        <a:t>Hamad</a:t>
                      </a:r>
                      <a:r>
                        <a:rPr lang="es-ES" sz="1200" kern="1200" dirty="0" smtClean="0">
                          <a:solidFill>
                            <a:schemeClr val="dk1"/>
                          </a:solidFill>
                          <a:effectLst/>
                          <a:latin typeface="+mn-lt"/>
                          <a:ea typeface="+mn-ea"/>
                          <a:cs typeface="+mn-cs"/>
                        </a:rPr>
                        <a:t>. Tutores:</a:t>
                      </a: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nchor="ct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s-ES" sz="1200" dirty="0" smtClean="0">
                          <a:effectLst/>
                        </a:rPr>
                        <a:t>Sociedad en general</a:t>
                      </a:r>
                      <a:endParaRPr lang="es-ES" sz="1200"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s-ES" sz="1200" kern="1200" dirty="0" smtClean="0">
                          <a:solidFill>
                            <a:schemeClr val="dk1"/>
                          </a:solidFill>
                          <a:effectLst/>
                          <a:latin typeface="+mn-lt"/>
                          <a:ea typeface="+mn-ea"/>
                          <a:cs typeface="+mn-cs"/>
                        </a:rPr>
                        <a:t>La gestión del conocimiento en función del desarrollo local sostenible</a:t>
                      </a:r>
                    </a:p>
                    <a:p>
                      <a:pPr algn="just">
                        <a:lnSpc>
                          <a:spcPct val="115000"/>
                        </a:lnSpc>
                        <a:spcAft>
                          <a:spcPts val="0"/>
                        </a:spcAft>
                      </a:pPr>
                      <a:endParaRPr lang="es-E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990" marR="39990" marT="0" marB="0"/>
                </a:tc>
              </a:tr>
            </a:tbl>
          </a:graphicData>
        </a:graphic>
      </p:graphicFrame>
    </p:spTree>
    <p:extLst>
      <p:ext uri="{BB962C8B-B14F-4D97-AF65-F5344CB8AC3E}">
        <p14:creationId xmlns:p14="http://schemas.microsoft.com/office/powerpoint/2010/main" val="3502011643"/>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7772400" cy="1143000"/>
          </a:xfrm>
        </p:spPr>
        <p:txBody>
          <a:bodyPr/>
          <a:lstStyle/>
          <a:p>
            <a:r>
              <a:rPr lang="es-ES" b="1" dirty="0" smtClean="0">
                <a:solidFill>
                  <a:srgbClr val="FF0000"/>
                </a:solidFill>
              </a:rPr>
              <a:t>PREMIOS</a:t>
            </a:r>
            <a:endParaRPr lang="es-ES" b="1" dirty="0">
              <a:solidFill>
                <a:srgbClr val="FF0000"/>
              </a:solidFill>
            </a:endParaRPr>
          </a:p>
        </p:txBody>
      </p:sp>
      <p:sp>
        <p:nvSpPr>
          <p:cNvPr id="3" name="2 Marcador de contenido"/>
          <p:cNvSpPr>
            <a:spLocks noGrp="1"/>
          </p:cNvSpPr>
          <p:nvPr>
            <p:ph idx="1"/>
          </p:nvPr>
        </p:nvSpPr>
        <p:spPr>
          <a:xfrm>
            <a:off x="501316" y="1052736"/>
            <a:ext cx="7992888" cy="4248472"/>
          </a:xfrm>
        </p:spPr>
        <p:txBody>
          <a:bodyPr/>
          <a:lstStyle/>
          <a:p>
            <a:pPr lvl="0" algn="just">
              <a:buFont typeface="+mj-lt"/>
              <a:buAutoNum type="arabicPeriod"/>
            </a:pPr>
            <a:r>
              <a:rPr lang="es-ES" sz="2000" b="1" dirty="0" smtClean="0"/>
              <a:t>Premio </a:t>
            </a:r>
            <a:r>
              <a:rPr lang="es-ES" sz="2000" b="1" dirty="0"/>
              <a:t>Provincial del CITMA a</a:t>
            </a:r>
            <a:r>
              <a:rPr lang="es-ES" sz="2000" dirty="0"/>
              <a:t>l resultado </a:t>
            </a:r>
            <a:r>
              <a:rPr lang="es-ES" sz="2000" b="1" dirty="0"/>
              <a:t>con el TÍTULO</a:t>
            </a:r>
            <a:r>
              <a:rPr lang="es-MX" sz="2000" b="1" dirty="0"/>
              <a:t>. </a:t>
            </a:r>
            <a:r>
              <a:rPr lang="es-MX" sz="2000" dirty="0"/>
              <a:t>LA GESTIÓN DE LA CALIDAD EN LA FORMACIÓN ACADÉMICO INVESTIGATIVA: EXPERIENCIAS EN LA FORMACIÓN DE DOCTORES DEL CENTRO DE ESTUDIO DE EDUCACIÓN SUPERIOR</a:t>
            </a:r>
            <a:r>
              <a:rPr lang="es-MX" sz="2000" b="1" dirty="0"/>
              <a:t>. 2015, otorgado enero 2016</a:t>
            </a:r>
            <a:r>
              <a:rPr lang="es-MX" sz="2000" b="1" dirty="0" smtClean="0"/>
              <a:t>.</a:t>
            </a:r>
          </a:p>
          <a:p>
            <a:pPr lvl="0" algn="just">
              <a:buFont typeface="+mj-lt"/>
              <a:buAutoNum type="arabicPeriod"/>
            </a:pPr>
            <a:r>
              <a:rPr lang="es-ES" sz="2000" b="1" dirty="0" smtClean="0"/>
              <a:t>PRIMER </a:t>
            </a:r>
            <a:r>
              <a:rPr lang="es-ES" sz="2000" b="1" dirty="0"/>
              <a:t>LUGAR DEL CONCURSO LA CIENCIA PARA TODOS EN LA CATEGORÍA PARA MAESTROS. </a:t>
            </a:r>
            <a:r>
              <a:rPr lang="es-ES" sz="2000" b="1" dirty="0" err="1"/>
              <a:t>Sep</a:t>
            </a:r>
            <a:r>
              <a:rPr lang="es-ES" sz="2000" b="1" dirty="0"/>
              <a:t> 2016 del </a:t>
            </a:r>
            <a:r>
              <a:rPr lang="es-ES" sz="2000" dirty="0"/>
              <a:t>Concurso nacional Leamos la Ciencia para todos, convocado por la Academia de Ciencias de Cuba</a:t>
            </a:r>
            <a:r>
              <a:rPr lang="es-ES" sz="2000" dirty="0" smtClean="0"/>
              <a:t>.</a:t>
            </a:r>
          </a:p>
          <a:p>
            <a:pPr lvl="0" algn="just">
              <a:buFont typeface="+mj-lt"/>
              <a:buAutoNum type="arabicPeriod"/>
            </a:pPr>
            <a:r>
              <a:rPr lang="es-ES" sz="2000" b="1" dirty="0" smtClean="0"/>
              <a:t>Premio </a:t>
            </a:r>
            <a:r>
              <a:rPr lang="es-ES" sz="2000" b="1" dirty="0"/>
              <a:t>en el XLI CONCURSO PREMIO ANUAL DE LA SALUD 2016</a:t>
            </a:r>
            <a:r>
              <a:rPr lang="es-ES" sz="2000" dirty="0"/>
              <a:t>: en la categoría Mejor Artículo Científico. Artículo: El enfoque investigativo en el proceso formativo de los Tecnólogos de la Salud</a:t>
            </a:r>
            <a:r>
              <a:rPr lang="es-ES" sz="2000" dirty="0" smtClean="0"/>
              <a:t>.</a:t>
            </a:r>
          </a:p>
          <a:p>
            <a:pPr marL="0" lvl="0" indent="0" algn="just">
              <a:buNone/>
            </a:pPr>
            <a:r>
              <a:rPr lang="es-ES" sz="2000" b="1" dirty="0" smtClean="0"/>
              <a:t>Propuestas</a:t>
            </a:r>
          </a:p>
          <a:p>
            <a:pPr marL="457200" lvl="0" indent="-457200" algn="just">
              <a:buFont typeface="+mj-lt"/>
              <a:buAutoNum type="arabicPeriod"/>
            </a:pPr>
            <a:r>
              <a:rPr lang="es-ES" sz="2000" dirty="0" smtClean="0"/>
              <a:t>Joven investigador. Angel Sánchez</a:t>
            </a:r>
          </a:p>
          <a:p>
            <a:pPr marL="457200" lvl="0" indent="-457200">
              <a:spcBef>
                <a:spcPct val="0"/>
              </a:spcBef>
              <a:buFont typeface="+mj-lt"/>
              <a:buAutoNum type="arabicPeriod"/>
            </a:pPr>
            <a:r>
              <a:rPr lang="es-ES_tradnl" sz="2000" b="1" dirty="0">
                <a:ea typeface="MS Gothic" panose="020B0609070205080204" pitchFamily="49" charset="-128"/>
              </a:rPr>
              <a:t>PREMIO “GASPAR JORGE GARCÍA GALLÓ</a:t>
            </a:r>
            <a:r>
              <a:rPr lang="es-ES_tradnl" sz="2000" b="1" dirty="0" smtClean="0">
                <a:ea typeface="MS Gothic" panose="020B0609070205080204" pitchFamily="49" charset="-128"/>
              </a:rPr>
              <a:t>”, </a:t>
            </a:r>
            <a:r>
              <a:rPr lang="es-ES_tradnl" sz="2000" dirty="0" smtClean="0">
                <a:ea typeface="MS Gothic" panose="020B0609070205080204" pitchFamily="49" charset="-128"/>
                <a:cs typeface="Times New Roman" panose="02020603050405020304" pitchFamily="18" charset="0"/>
              </a:rPr>
              <a:t>La </a:t>
            </a:r>
            <a:r>
              <a:rPr lang="es-ES_tradnl" sz="2000" dirty="0">
                <a:ea typeface="MS Gothic" panose="020B0609070205080204" pitchFamily="49" charset="-128"/>
                <a:cs typeface="Times New Roman" panose="02020603050405020304" pitchFamily="18" charset="0"/>
              </a:rPr>
              <a:t>Universidad Central “Marta Abreu” de Las Villas </a:t>
            </a:r>
            <a:endParaRPr lang="es-ES_tradnl" sz="2000" dirty="0"/>
          </a:p>
          <a:p>
            <a:pPr marL="0" lvl="0" indent="0" algn="just">
              <a:buNone/>
            </a:pPr>
            <a:endParaRPr lang="es-ES" sz="2000" dirty="0" smtClean="0"/>
          </a:p>
          <a:p>
            <a:pPr lvl="0" algn="just">
              <a:buFont typeface="+mj-lt"/>
              <a:buAutoNum type="arabicPeriod"/>
            </a:pPr>
            <a:endParaRPr lang="es-ES" sz="2000" dirty="0"/>
          </a:p>
          <a:p>
            <a:pPr marL="457200" indent="-457200">
              <a:buFont typeface="+mj-lt"/>
              <a:buAutoNum type="arabicPeriod"/>
            </a:pPr>
            <a:endParaRPr lang="es-MX" sz="2000" b="1" dirty="0"/>
          </a:p>
          <a:p>
            <a:pPr marL="0" indent="0">
              <a:buNone/>
            </a:pPr>
            <a:endParaRPr lang="es-ES" sz="1600" dirty="0"/>
          </a:p>
        </p:txBody>
      </p:sp>
    </p:spTree>
    <p:extLst>
      <p:ext uri="{BB962C8B-B14F-4D97-AF65-F5344CB8AC3E}">
        <p14:creationId xmlns:p14="http://schemas.microsoft.com/office/powerpoint/2010/main" val="1815099231"/>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5536" y="116632"/>
            <a:ext cx="7772400" cy="1143000"/>
          </a:xfrm>
        </p:spPr>
        <p:txBody>
          <a:bodyPr/>
          <a:lstStyle/>
          <a:p>
            <a:r>
              <a:rPr lang="es-ES" b="1" dirty="0" smtClean="0">
                <a:solidFill>
                  <a:srgbClr val="FF0000"/>
                </a:solidFill>
                <a:effectLst>
                  <a:outerShdw blurRad="38100" dist="38100" dir="2700000" algn="tl">
                    <a:srgbClr val="000000">
                      <a:alpha val="43137"/>
                    </a:srgbClr>
                  </a:outerShdw>
                </a:effectLst>
              </a:rPr>
              <a:t>CONVENIOS</a:t>
            </a:r>
            <a:endParaRPr lang="es-ES" b="1" dirty="0">
              <a:solidFill>
                <a:srgbClr val="FF0000"/>
              </a:solidFill>
              <a:effectLst>
                <a:outerShdw blurRad="38100" dist="38100" dir="2700000" algn="tl">
                  <a:srgbClr val="000000">
                    <a:alpha val="43137"/>
                  </a:srgbClr>
                </a:outerShdw>
              </a:effectLst>
            </a:endParaRPr>
          </a:p>
        </p:txBody>
      </p:sp>
      <p:sp>
        <p:nvSpPr>
          <p:cNvPr id="3" name="Rectángulo 2"/>
          <p:cNvSpPr/>
          <p:nvPr/>
        </p:nvSpPr>
        <p:spPr>
          <a:xfrm>
            <a:off x="1522922" y="3890279"/>
            <a:ext cx="6539532" cy="307777"/>
          </a:xfrm>
          <a:prstGeom prst="rect">
            <a:avLst/>
          </a:prstGeom>
        </p:spPr>
        <p:txBody>
          <a:bodyPr wrap="square">
            <a:spAutoFit/>
          </a:bodyPr>
          <a:lstStyle/>
          <a:p>
            <a:r>
              <a:rPr lang="es-ES" sz="1400" b="1" dirty="0">
                <a:latin typeface="Arial" panose="020B0604020202020204" pitchFamily="34" charset="0"/>
                <a:ea typeface="Times New Roman" panose="02020603050405020304" pitchFamily="18" charset="0"/>
                <a:cs typeface="Arial" panose="020B0604020202020204" pitchFamily="34" charset="0"/>
              </a:rPr>
              <a:t>EL  INSTITUTO PEDAGÓGICO LATINOAMERICANO Y CARIBEÑO </a:t>
            </a:r>
            <a:endParaRPr lang="es-ES" sz="1400" dirty="0">
              <a:latin typeface="Arial" panose="020B0604020202020204" pitchFamily="34" charset="0"/>
              <a:cs typeface="Arial" panose="020B0604020202020204" pitchFamily="34" charset="0"/>
            </a:endParaRPr>
          </a:p>
        </p:txBody>
      </p:sp>
      <p:sp>
        <p:nvSpPr>
          <p:cNvPr id="4" name="Rectángulo 3"/>
          <p:cNvSpPr/>
          <p:nvPr/>
        </p:nvSpPr>
        <p:spPr>
          <a:xfrm>
            <a:off x="1487598" y="4367617"/>
            <a:ext cx="6750496" cy="307777"/>
          </a:xfrm>
          <a:prstGeom prst="rect">
            <a:avLst/>
          </a:prstGeom>
        </p:spPr>
        <p:txBody>
          <a:bodyPr wrap="square">
            <a:spAutoFit/>
          </a:bodyPr>
          <a:lstStyle/>
          <a:p>
            <a:r>
              <a:rPr lang="es-ES" sz="1400" b="1" dirty="0">
                <a:latin typeface="Arial" panose="020B0604020202020204" pitchFamily="34" charset="0"/>
                <a:ea typeface="Times New Roman" panose="02020603050405020304" pitchFamily="18" charset="0"/>
                <a:cs typeface="Arial" panose="020B0604020202020204" pitchFamily="34" charset="0"/>
              </a:rPr>
              <a:t>CENTRO DE INVESTIGACIONES PSICOLÓGICAS Y SOCIOLÓGICAS</a:t>
            </a:r>
            <a:endParaRPr lang="es-ES" sz="1400" dirty="0">
              <a:latin typeface="Arial" panose="020B0604020202020204" pitchFamily="34" charset="0"/>
              <a:cs typeface="Arial" panose="020B0604020202020204" pitchFamily="34" charset="0"/>
            </a:endParaRPr>
          </a:p>
        </p:txBody>
      </p:sp>
      <p:sp>
        <p:nvSpPr>
          <p:cNvPr id="5" name="Rectángulo 4"/>
          <p:cNvSpPr/>
          <p:nvPr/>
        </p:nvSpPr>
        <p:spPr>
          <a:xfrm>
            <a:off x="1240890" y="4812765"/>
            <a:ext cx="7560840" cy="523220"/>
          </a:xfrm>
          <a:prstGeom prst="rect">
            <a:avLst/>
          </a:prstGeom>
        </p:spPr>
        <p:txBody>
          <a:bodyPr wrap="square">
            <a:spAutoFit/>
          </a:bodyPr>
          <a:lstStyle/>
          <a:p>
            <a:pPr algn="just"/>
            <a:r>
              <a:rPr lang="es-ES" sz="1400" b="1" dirty="0">
                <a:latin typeface="Arial" panose="020B0604020202020204" pitchFamily="34" charset="0"/>
              </a:rPr>
              <a:t>CENTRO DE ESTUDIOS PARA EL PERFECCIONAMIENTO DE LA </a:t>
            </a:r>
            <a:r>
              <a:rPr lang="es-ES" sz="1400" b="1" dirty="0" smtClean="0">
                <a:latin typeface="Arial" panose="020B0604020202020204" pitchFamily="34" charset="0"/>
              </a:rPr>
              <a:t>EDUCACIÓN SUPERIOR </a:t>
            </a:r>
            <a:r>
              <a:rPr lang="es-ES" sz="1400" b="1" dirty="0">
                <a:latin typeface="Arial" panose="020B0604020202020204" pitchFamily="34" charset="0"/>
              </a:rPr>
              <a:t>DE LA UNIVERSIDAD DE LA HABANA</a:t>
            </a:r>
            <a:endParaRPr lang="es-ES" sz="1400" b="1" dirty="0"/>
          </a:p>
        </p:txBody>
      </p:sp>
      <p:sp>
        <p:nvSpPr>
          <p:cNvPr id="6" name="Rectángulo 5"/>
          <p:cNvSpPr/>
          <p:nvPr/>
        </p:nvSpPr>
        <p:spPr>
          <a:xfrm>
            <a:off x="377510" y="2927692"/>
            <a:ext cx="8496944" cy="307777"/>
          </a:xfrm>
          <a:prstGeom prst="rect">
            <a:avLst/>
          </a:prstGeom>
        </p:spPr>
        <p:txBody>
          <a:bodyPr wrap="square">
            <a:spAutoFit/>
          </a:bodyPr>
          <a:lstStyle/>
          <a:p>
            <a:r>
              <a:rPr lang="es-ES" sz="1400" b="1" dirty="0" smtClean="0">
                <a:latin typeface="Arial" panose="020B0604020202020204" pitchFamily="34" charset="0"/>
              </a:rPr>
              <a:t>CENTRO DE ESTUDTOS DEMOGRÁFICOS DE LA UNTVERSIDAD DE LA HABANA</a:t>
            </a:r>
            <a:endParaRPr lang="es-ES" sz="1400" b="1" dirty="0"/>
          </a:p>
        </p:txBody>
      </p:sp>
      <p:sp>
        <p:nvSpPr>
          <p:cNvPr id="7" name="Rectángulo 6"/>
          <p:cNvSpPr/>
          <p:nvPr/>
        </p:nvSpPr>
        <p:spPr>
          <a:xfrm>
            <a:off x="647564" y="1123333"/>
            <a:ext cx="7992888" cy="307777"/>
          </a:xfrm>
          <a:prstGeom prst="rect">
            <a:avLst/>
          </a:prstGeom>
        </p:spPr>
        <p:txBody>
          <a:bodyPr wrap="square">
            <a:spAutoFit/>
          </a:bodyPr>
          <a:lstStyle/>
          <a:p>
            <a:pPr>
              <a:spcAft>
                <a:spcPts val="0"/>
              </a:spcAft>
            </a:pPr>
            <a:r>
              <a:rPr lang="es-ES" sz="1400" b="1" dirty="0">
                <a:latin typeface="Arial" panose="020B0604020202020204" pitchFamily="34" charset="0"/>
                <a:ea typeface="Times New Roman" panose="02020603050405020304" pitchFamily="18" charset="0"/>
                <a:cs typeface="Arial" panose="020B0604020202020204" pitchFamily="34" charset="0"/>
              </a:rPr>
              <a:t>INSTITUTO SUPERIOR MINERO METALURGICO DE MOA.</a:t>
            </a:r>
            <a:endParaRPr lang="es-ES" sz="1400" dirty="0">
              <a:latin typeface="Arial" panose="020B0604020202020204" pitchFamily="34" charset="0"/>
              <a:ea typeface="Times New Roman" panose="02020603050405020304" pitchFamily="18" charset="0"/>
              <a:cs typeface="Arial" panose="020B0604020202020204" pitchFamily="34" charset="0"/>
            </a:endParaRPr>
          </a:p>
        </p:txBody>
      </p:sp>
      <p:sp>
        <p:nvSpPr>
          <p:cNvPr id="8" name="Rectángulo 7"/>
          <p:cNvSpPr/>
          <p:nvPr/>
        </p:nvSpPr>
        <p:spPr>
          <a:xfrm>
            <a:off x="647564" y="3412941"/>
            <a:ext cx="8856984" cy="307777"/>
          </a:xfrm>
          <a:prstGeom prst="rect">
            <a:avLst/>
          </a:prstGeom>
        </p:spPr>
        <p:txBody>
          <a:bodyPr wrap="square">
            <a:spAutoFit/>
          </a:bodyPr>
          <a:lstStyle/>
          <a:p>
            <a:r>
              <a:rPr lang="es-EC" sz="1400" b="1" dirty="0">
                <a:latin typeface="Arial" panose="020B0604020202020204" pitchFamily="34" charset="0"/>
                <a:ea typeface="Arial" panose="020B0604020202020204" pitchFamily="34" charset="0"/>
              </a:rPr>
              <a:t>HOSPITAL GENERAL Dr. JUAN BRUNO ZAYAS ALFONSO DE SANTIAGO DE CUBA</a:t>
            </a:r>
            <a:endParaRPr lang="es-ES" sz="1400" dirty="0"/>
          </a:p>
        </p:txBody>
      </p:sp>
      <p:sp>
        <p:nvSpPr>
          <p:cNvPr id="9" name="Rectángulo 8"/>
          <p:cNvSpPr/>
          <p:nvPr/>
        </p:nvSpPr>
        <p:spPr>
          <a:xfrm>
            <a:off x="562472" y="5459664"/>
            <a:ext cx="8460432" cy="307777"/>
          </a:xfrm>
          <a:prstGeom prst="rect">
            <a:avLst/>
          </a:prstGeom>
        </p:spPr>
        <p:txBody>
          <a:bodyPr wrap="square">
            <a:spAutoFit/>
          </a:bodyPr>
          <a:lstStyle/>
          <a:p>
            <a:r>
              <a:rPr lang="es-ES" sz="1400" b="1" dirty="0">
                <a:latin typeface="Arial" panose="020B0604020202020204" pitchFamily="34" charset="0"/>
                <a:ea typeface="Times New Roman" panose="02020603050405020304" pitchFamily="18" charset="0"/>
                <a:cs typeface="Arial" panose="020B0604020202020204" pitchFamily="34" charset="0"/>
              </a:rPr>
              <a:t>DIRECCIÓN PROVINCIAL DE EDUCACIÓN DE SANTIAGO DE CUBA</a:t>
            </a:r>
            <a:endParaRPr lang="es-ES" sz="1400" dirty="0">
              <a:latin typeface="Arial" panose="020B0604020202020204" pitchFamily="34" charset="0"/>
              <a:cs typeface="Arial" panose="020B0604020202020204" pitchFamily="34" charset="0"/>
            </a:endParaRPr>
          </a:p>
        </p:txBody>
      </p:sp>
      <p:sp>
        <p:nvSpPr>
          <p:cNvPr id="10" name="Rectángulo 9"/>
          <p:cNvSpPr/>
          <p:nvPr/>
        </p:nvSpPr>
        <p:spPr>
          <a:xfrm>
            <a:off x="2991158" y="1510004"/>
            <a:ext cx="2581155" cy="307777"/>
          </a:xfrm>
          <a:prstGeom prst="rect">
            <a:avLst/>
          </a:prstGeom>
        </p:spPr>
        <p:txBody>
          <a:bodyPr wrap="none">
            <a:spAutoFit/>
          </a:bodyPr>
          <a:lstStyle/>
          <a:p>
            <a:r>
              <a:rPr lang="es-ES" sz="1400" b="1" dirty="0">
                <a:latin typeface="Arial" panose="020B0604020202020204" pitchFamily="34" charset="0"/>
                <a:ea typeface="Times New Roman" panose="02020603050405020304" pitchFamily="18" charset="0"/>
                <a:cs typeface="Arial" panose="020B0604020202020204" pitchFamily="34" charset="0"/>
              </a:rPr>
              <a:t>UNIVERSIDAD DE GRANMA</a:t>
            </a:r>
            <a:endParaRPr lang="es-ES" sz="1400" dirty="0">
              <a:latin typeface="Arial" panose="020B0604020202020204" pitchFamily="34" charset="0"/>
              <a:cs typeface="Arial" panose="020B0604020202020204" pitchFamily="34" charset="0"/>
            </a:endParaRPr>
          </a:p>
        </p:txBody>
      </p:sp>
      <p:sp>
        <p:nvSpPr>
          <p:cNvPr id="11" name="Rectángulo 10"/>
          <p:cNvSpPr/>
          <p:nvPr/>
        </p:nvSpPr>
        <p:spPr>
          <a:xfrm>
            <a:off x="1259632" y="1908733"/>
            <a:ext cx="6260752" cy="307777"/>
          </a:xfrm>
          <a:prstGeom prst="rect">
            <a:avLst/>
          </a:prstGeom>
        </p:spPr>
        <p:txBody>
          <a:bodyPr wrap="square">
            <a:spAutoFit/>
          </a:bodyPr>
          <a:lstStyle/>
          <a:p>
            <a:r>
              <a:rPr lang="es-ES" sz="1400" b="1" dirty="0">
                <a:latin typeface="Arial" panose="020B0604020202020204" pitchFamily="34" charset="0"/>
                <a:ea typeface="Times New Roman" panose="02020603050405020304" pitchFamily="18" charset="0"/>
                <a:cs typeface="Arial" panose="020B0604020202020204" pitchFamily="34" charset="0"/>
              </a:rPr>
              <a:t>UNIVERSIDAD DE CIEGO DE ÁVILA</a:t>
            </a:r>
            <a:endParaRPr lang="es-ES" sz="1400" dirty="0">
              <a:latin typeface="Arial" panose="020B0604020202020204" pitchFamily="34" charset="0"/>
              <a:cs typeface="Arial" panose="020B0604020202020204" pitchFamily="34" charset="0"/>
            </a:endParaRPr>
          </a:p>
        </p:txBody>
      </p:sp>
      <p:sp>
        <p:nvSpPr>
          <p:cNvPr id="12" name="Rectángulo 11"/>
          <p:cNvSpPr/>
          <p:nvPr/>
        </p:nvSpPr>
        <p:spPr>
          <a:xfrm>
            <a:off x="2783626" y="2395166"/>
            <a:ext cx="2800767" cy="307777"/>
          </a:xfrm>
          <a:prstGeom prst="rect">
            <a:avLst/>
          </a:prstGeom>
        </p:spPr>
        <p:txBody>
          <a:bodyPr wrap="none">
            <a:spAutoFit/>
          </a:bodyPr>
          <a:lstStyle/>
          <a:p>
            <a:r>
              <a:rPr lang="es-ES" sz="1400" b="1" dirty="0">
                <a:latin typeface="Arial" panose="020B0604020202020204" pitchFamily="34" charset="0"/>
                <a:ea typeface="Times New Roman" panose="02020603050405020304" pitchFamily="18" charset="0"/>
                <a:cs typeface="Arial" panose="020B0604020202020204" pitchFamily="34" charset="0"/>
              </a:rPr>
              <a:t>UNIVERSIDAD DE </a:t>
            </a:r>
            <a:r>
              <a:rPr lang="es-ES" sz="1400" b="1" dirty="0" smtClean="0">
                <a:latin typeface="Arial" panose="020B0604020202020204" pitchFamily="34" charset="0"/>
                <a:ea typeface="Times New Roman" panose="02020603050405020304" pitchFamily="18" charset="0"/>
                <a:cs typeface="Arial" panose="020B0604020202020204" pitchFamily="34" charset="0"/>
              </a:rPr>
              <a:t>LAS TUNAS</a:t>
            </a:r>
            <a:endParaRPr lang="es-ES" sz="1400" dirty="0"/>
          </a:p>
        </p:txBody>
      </p:sp>
      <p:sp>
        <p:nvSpPr>
          <p:cNvPr id="13" name="Rectángulo 12"/>
          <p:cNvSpPr/>
          <p:nvPr/>
        </p:nvSpPr>
        <p:spPr>
          <a:xfrm>
            <a:off x="2428560" y="5914840"/>
            <a:ext cx="3510897" cy="307777"/>
          </a:xfrm>
          <a:prstGeom prst="rect">
            <a:avLst/>
          </a:prstGeom>
        </p:spPr>
        <p:txBody>
          <a:bodyPr wrap="none">
            <a:spAutoFit/>
          </a:bodyPr>
          <a:lstStyle/>
          <a:p>
            <a:r>
              <a:rPr lang="es-ES" sz="1400" b="1" dirty="0">
                <a:latin typeface="Arial" panose="020B0604020202020204" pitchFamily="34" charset="0"/>
                <a:ea typeface="Times New Roman" panose="02020603050405020304" pitchFamily="18" charset="0"/>
                <a:cs typeface="Arial" panose="020B0604020202020204" pitchFamily="34" charset="0"/>
              </a:rPr>
              <a:t>UNIVERSIDAD DE </a:t>
            </a:r>
            <a:r>
              <a:rPr lang="es-ES" sz="1400" b="1" dirty="0" smtClean="0">
                <a:latin typeface="Arial" panose="020B0604020202020204" pitchFamily="34" charset="0"/>
                <a:ea typeface="Times New Roman" panose="02020603050405020304" pitchFamily="18" charset="0"/>
                <a:cs typeface="Arial" panose="020B0604020202020204" pitchFamily="34" charset="0"/>
              </a:rPr>
              <a:t>CIENCIAS MÉDICAS</a:t>
            </a:r>
            <a:endParaRPr lang="es-ES" sz="1400" dirty="0"/>
          </a:p>
        </p:txBody>
      </p:sp>
    </p:spTree>
    <p:extLst>
      <p:ext uri="{BB962C8B-B14F-4D97-AF65-F5344CB8AC3E}">
        <p14:creationId xmlns:p14="http://schemas.microsoft.com/office/powerpoint/2010/main" val="1447845063"/>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35296"/>
            <a:ext cx="8060432" cy="754397"/>
          </a:xfrm>
        </p:spPr>
        <p:txBody>
          <a:bodyPr/>
          <a:lstStyle/>
          <a:p>
            <a:r>
              <a:rPr lang="es-ES" sz="4000" dirty="0" smtClean="0">
                <a:solidFill>
                  <a:srgbClr val="FF0000"/>
                </a:solidFill>
                <a:latin typeface="Impact" pitchFamily="34" charset="0"/>
              </a:rPr>
              <a:t/>
            </a:r>
            <a:br>
              <a:rPr lang="es-ES" sz="4000" dirty="0" smtClean="0">
                <a:solidFill>
                  <a:srgbClr val="FF0000"/>
                </a:solidFill>
                <a:latin typeface="Impact" pitchFamily="34" charset="0"/>
              </a:rPr>
            </a:br>
            <a:r>
              <a:rPr lang="es-ES" sz="4000" dirty="0" smtClean="0">
                <a:solidFill>
                  <a:srgbClr val="FF0000"/>
                </a:solidFill>
                <a:latin typeface="Impact" pitchFamily="34" charset="0"/>
              </a:rPr>
              <a:t>EL TRIBUNAL DE CIENCIAS PEDAGÓGICAS</a:t>
            </a:r>
            <a:r>
              <a:rPr lang="es-ES" b="1" dirty="0" smtClean="0">
                <a:solidFill>
                  <a:srgbClr val="FF0000"/>
                </a:solidFill>
              </a:rPr>
              <a:t/>
            </a:r>
            <a:br>
              <a:rPr lang="es-ES" b="1" dirty="0" smtClean="0">
                <a:solidFill>
                  <a:srgbClr val="FF0000"/>
                </a:solidFill>
              </a:rPr>
            </a:br>
            <a:endParaRPr lang="es-ES" b="1" dirty="0">
              <a:solidFill>
                <a:srgbClr val="FF0000"/>
              </a:solidFill>
            </a:endParaRPr>
          </a:p>
        </p:txBody>
      </p:sp>
      <p:sp>
        <p:nvSpPr>
          <p:cNvPr id="3" name="2 Marcador de contenido"/>
          <p:cNvSpPr>
            <a:spLocks noGrp="1"/>
          </p:cNvSpPr>
          <p:nvPr>
            <p:ph idx="1"/>
          </p:nvPr>
        </p:nvSpPr>
        <p:spPr>
          <a:xfrm>
            <a:off x="467544" y="1628800"/>
            <a:ext cx="7988424" cy="4824536"/>
          </a:xfrm>
        </p:spPr>
        <p:txBody>
          <a:bodyPr/>
          <a:lstStyle/>
          <a:p>
            <a:pPr marL="0" indent="0">
              <a:buNone/>
            </a:pPr>
            <a:endParaRPr lang="es-ES" sz="2400" dirty="0"/>
          </a:p>
          <a:p>
            <a:pPr marL="0" indent="0" algn="just">
              <a:buNone/>
            </a:pPr>
            <a:endParaRPr lang="es-ES" sz="2400" dirty="0"/>
          </a:p>
        </p:txBody>
      </p:sp>
      <p:graphicFrame>
        <p:nvGraphicFramePr>
          <p:cNvPr id="4" name="Tabla 3"/>
          <p:cNvGraphicFramePr>
            <a:graphicFrameLocks noGrp="1"/>
          </p:cNvGraphicFramePr>
          <p:nvPr>
            <p:extLst>
              <p:ext uri="{D42A27DB-BD31-4B8C-83A1-F6EECF244321}">
                <p14:modId xmlns:p14="http://schemas.microsoft.com/office/powerpoint/2010/main" val="870897529"/>
              </p:ext>
            </p:extLst>
          </p:nvPr>
        </p:nvGraphicFramePr>
        <p:xfrm>
          <a:off x="251520" y="1561398"/>
          <a:ext cx="8320216" cy="5403816"/>
        </p:xfrm>
        <a:graphic>
          <a:graphicData uri="http://schemas.openxmlformats.org/drawingml/2006/table">
            <a:tbl>
              <a:tblPr firstRow="1" firstCol="1" bandRow="1">
                <a:tableStyleId>{5C22544A-7EE6-4342-B048-85BDC9FD1C3A}</a:tableStyleId>
              </a:tblPr>
              <a:tblGrid>
                <a:gridCol w="2559726"/>
                <a:gridCol w="2800226"/>
                <a:gridCol w="1461564"/>
                <a:gridCol w="1498700"/>
              </a:tblGrid>
              <a:tr h="334484">
                <a:tc>
                  <a:txBody>
                    <a:bodyPr/>
                    <a:lstStyle/>
                    <a:p>
                      <a:pPr algn="just">
                        <a:lnSpc>
                          <a:spcPct val="115000"/>
                        </a:lnSpc>
                        <a:spcAft>
                          <a:spcPts val="0"/>
                        </a:spcAft>
                      </a:pPr>
                      <a:r>
                        <a:rPr lang="es-ES" sz="1400" dirty="0">
                          <a:solidFill>
                            <a:schemeClr val="tx1"/>
                          </a:solidFill>
                          <a:effectLst/>
                        </a:rPr>
                        <a:t>Fecha  Etapa l     </a:t>
                      </a:r>
                    </a:p>
                    <a:p>
                      <a:pPr algn="just">
                        <a:lnSpc>
                          <a:spcPct val="115000"/>
                        </a:lnSpc>
                        <a:spcAft>
                          <a:spcPts val="1000"/>
                        </a:spcAft>
                      </a:pPr>
                      <a:r>
                        <a:rPr lang="es-ES" sz="1400" dirty="0">
                          <a:solidFill>
                            <a:schemeClr val="tx1"/>
                          </a:solidFill>
                          <a:effectLst/>
                        </a:rPr>
                        <a:t>Enero-febrero /2016</a:t>
                      </a:r>
                      <a:endParaRPr lang="es-E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400" dirty="0">
                          <a:solidFill>
                            <a:schemeClr val="tx1"/>
                          </a:solidFill>
                          <a:effectLst/>
                        </a:rPr>
                        <a:t>INSTITUCIÓN</a:t>
                      </a:r>
                      <a:endParaRPr lang="es-E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400" dirty="0">
                          <a:solidFill>
                            <a:schemeClr val="tx1"/>
                          </a:solidFill>
                          <a:effectLst/>
                        </a:rPr>
                        <a:t>ASPIRANTES DEFENDIDOS</a:t>
                      </a:r>
                      <a:endParaRPr lang="es-E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400" dirty="0">
                          <a:solidFill>
                            <a:schemeClr val="tx1"/>
                          </a:solidFill>
                          <a:effectLst/>
                        </a:rPr>
                        <a:t>APROBADOS</a:t>
                      </a:r>
                      <a:endParaRPr lang="es-E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167242">
                <a:tc>
                  <a:txBody>
                    <a:bodyPr/>
                    <a:lstStyle/>
                    <a:p>
                      <a:pPr algn="just">
                        <a:lnSpc>
                          <a:spcPct val="115000"/>
                        </a:lnSpc>
                        <a:spcAft>
                          <a:spcPts val="0"/>
                        </a:spcAft>
                      </a:pPr>
                      <a:r>
                        <a:rPr lang="es-ES" sz="1200" dirty="0">
                          <a:effectLst/>
                        </a:rPr>
                        <a:t>12 al 16 de enero de 2016</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200">
                          <a:effectLst/>
                        </a:rPr>
                        <a:t>Universidad de Granma</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5</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a:effectLst/>
                        </a:rPr>
                        <a:t>      5</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167242">
                <a:tc>
                  <a:txBody>
                    <a:bodyPr/>
                    <a:lstStyle/>
                    <a:p>
                      <a:pPr algn="just">
                        <a:lnSpc>
                          <a:spcPct val="115000"/>
                        </a:lnSpc>
                        <a:spcAft>
                          <a:spcPts val="0"/>
                        </a:spcAft>
                      </a:pPr>
                      <a:r>
                        <a:rPr lang="es-ES" sz="1200" dirty="0">
                          <a:effectLst/>
                        </a:rPr>
                        <a:t>19 al 22 de enero de 2016</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200" dirty="0">
                          <a:effectLst/>
                        </a:rPr>
                        <a:t>Universidad de Camagüey</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5</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a:effectLst/>
                        </a:rPr>
                        <a:t>      5</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167242">
                <a:tc>
                  <a:txBody>
                    <a:bodyPr/>
                    <a:lstStyle/>
                    <a:p>
                      <a:pPr algn="just">
                        <a:lnSpc>
                          <a:spcPct val="115000"/>
                        </a:lnSpc>
                        <a:spcAft>
                          <a:spcPts val="0"/>
                        </a:spcAft>
                      </a:pPr>
                      <a:r>
                        <a:rPr lang="es-ES" sz="1200">
                          <a:effectLst/>
                        </a:rPr>
                        <a:t>25 al 27 de enero 2016</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200" dirty="0">
                          <a:effectLst/>
                        </a:rPr>
                        <a:t>Universidad de Guantánamo</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5</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a:effectLst/>
                        </a:rPr>
                        <a:t>      5</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167242">
                <a:tc>
                  <a:txBody>
                    <a:bodyPr/>
                    <a:lstStyle/>
                    <a:p>
                      <a:pPr algn="just">
                        <a:lnSpc>
                          <a:spcPct val="115000"/>
                        </a:lnSpc>
                        <a:spcAft>
                          <a:spcPts val="0"/>
                        </a:spcAft>
                      </a:pPr>
                      <a:r>
                        <a:rPr lang="es-ES" sz="1200">
                          <a:effectLst/>
                        </a:rPr>
                        <a:t> </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200" dirty="0">
                          <a:effectLst/>
                        </a:rPr>
                        <a:t>Universidad de Oriente</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a:effectLst/>
                        </a:rPr>
                        <a:t> </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167242">
                <a:tc>
                  <a:txBody>
                    <a:bodyPr/>
                    <a:lstStyle/>
                    <a:p>
                      <a:pPr algn="just">
                        <a:lnSpc>
                          <a:spcPct val="115000"/>
                        </a:lnSpc>
                        <a:spcAft>
                          <a:spcPts val="0"/>
                        </a:spcAft>
                      </a:pPr>
                      <a:r>
                        <a:rPr lang="es-ES" sz="1200">
                          <a:effectLst/>
                        </a:rPr>
                        <a:t>7 y 8 de enero /2016</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200">
                          <a:effectLst/>
                        </a:rPr>
                        <a:t> </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3</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3</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167242">
                <a:tc>
                  <a:txBody>
                    <a:bodyPr/>
                    <a:lstStyle/>
                    <a:p>
                      <a:pPr algn="just">
                        <a:lnSpc>
                          <a:spcPct val="115000"/>
                        </a:lnSpc>
                        <a:spcAft>
                          <a:spcPts val="0"/>
                        </a:spcAft>
                      </a:pPr>
                      <a:r>
                        <a:rPr lang="es-ES" sz="1200">
                          <a:effectLst/>
                        </a:rPr>
                        <a:t>1 al 6 de febrero /2016</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200">
                          <a:effectLst/>
                        </a:rPr>
                        <a:t> </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6</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6</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167242">
                <a:tc>
                  <a:txBody>
                    <a:bodyPr/>
                    <a:lstStyle/>
                    <a:p>
                      <a:pPr algn="just">
                        <a:lnSpc>
                          <a:spcPct val="115000"/>
                        </a:lnSpc>
                        <a:spcAft>
                          <a:spcPts val="0"/>
                        </a:spcAft>
                      </a:pPr>
                      <a:r>
                        <a:rPr lang="es-ES" sz="1200">
                          <a:effectLst/>
                        </a:rPr>
                        <a:t>23 al 28 de febrero /2016</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200">
                          <a:effectLst/>
                        </a:rPr>
                        <a:t> </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a:effectLst/>
                        </a:rPr>
                        <a:t>      9</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9</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167242">
                <a:tc>
                  <a:txBody>
                    <a:bodyPr/>
                    <a:lstStyle/>
                    <a:p>
                      <a:pPr algn="just">
                        <a:lnSpc>
                          <a:spcPct val="115000"/>
                        </a:lnSpc>
                        <a:spcAft>
                          <a:spcPts val="0"/>
                        </a:spcAft>
                      </a:pPr>
                      <a:r>
                        <a:rPr lang="es-ES" sz="1200">
                          <a:effectLst/>
                        </a:rPr>
                        <a:t> </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800" dirty="0">
                          <a:effectLst/>
                        </a:rPr>
                        <a:t> </a:t>
                      </a:r>
                      <a:r>
                        <a:rPr lang="es-ES" sz="1800" dirty="0" smtClean="0">
                          <a:effectLst/>
                        </a:rPr>
                        <a:t>Total</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800" dirty="0">
                          <a:effectLst/>
                        </a:rPr>
                        <a:t>     33</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800" dirty="0">
                          <a:effectLst/>
                        </a:rPr>
                        <a:t>      33</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334484">
                <a:tc>
                  <a:txBody>
                    <a:bodyPr/>
                    <a:lstStyle/>
                    <a:p>
                      <a:pPr algn="just">
                        <a:lnSpc>
                          <a:spcPct val="115000"/>
                        </a:lnSpc>
                        <a:spcAft>
                          <a:spcPts val="0"/>
                        </a:spcAft>
                      </a:pPr>
                      <a:r>
                        <a:rPr lang="es-ES" sz="1200" dirty="0">
                          <a:solidFill>
                            <a:schemeClr val="tx1"/>
                          </a:solidFill>
                          <a:effectLst/>
                        </a:rPr>
                        <a:t>FECHA Etapa II</a:t>
                      </a:r>
                    </a:p>
                    <a:p>
                      <a:pPr algn="just">
                        <a:lnSpc>
                          <a:spcPct val="115000"/>
                        </a:lnSpc>
                        <a:spcAft>
                          <a:spcPts val="0"/>
                        </a:spcAft>
                      </a:pPr>
                      <a:r>
                        <a:rPr lang="es-ES" sz="1200" dirty="0">
                          <a:solidFill>
                            <a:schemeClr val="tx1"/>
                          </a:solidFill>
                          <a:effectLst/>
                        </a:rPr>
                        <a:t>Junio-julio /2016</a:t>
                      </a:r>
                      <a:endParaRPr lang="es-E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200">
                          <a:effectLst/>
                        </a:rPr>
                        <a:t> </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a:effectLst/>
                        </a:rPr>
                        <a:t> </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167242">
                <a:tc>
                  <a:txBody>
                    <a:bodyPr/>
                    <a:lstStyle/>
                    <a:p>
                      <a:pPr algn="just">
                        <a:lnSpc>
                          <a:spcPct val="115000"/>
                        </a:lnSpc>
                        <a:spcAft>
                          <a:spcPts val="0"/>
                        </a:spcAft>
                      </a:pPr>
                      <a:r>
                        <a:rPr lang="es-ES" sz="1200">
                          <a:effectLst/>
                        </a:rPr>
                        <a:t>7 de junio/2016</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200">
                          <a:effectLst/>
                        </a:rPr>
                        <a:t>Universidad  de Las Tunas</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a:effectLst/>
                        </a:rPr>
                        <a:t>         2</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2</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167242">
                <a:tc>
                  <a:txBody>
                    <a:bodyPr/>
                    <a:lstStyle/>
                    <a:p>
                      <a:pPr algn="just">
                        <a:lnSpc>
                          <a:spcPct val="115000"/>
                        </a:lnSpc>
                        <a:spcAft>
                          <a:spcPts val="0"/>
                        </a:spcAft>
                      </a:pPr>
                      <a:r>
                        <a:rPr lang="es-ES" sz="1200">
                          <a:effectLst/>
                        </a:rPr>
                        <a:t>8  y 9 de junio /2016</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200">
                          <a:effectLst/>
                        </a:rPr>
                        <a:t>Universidad de Granma</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a:effectLst/>
                        </a:rPr>
                        <a:t>         4</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4</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167242">
                <a:tc>
                  <a:txBody>
                    <a:bodyPr/>
                    <a:lstStyle/>
                    <a:p>
                      <a:pPr algn="just">
                        <a:lnSpc>
                          <a:spcPct val="115000"/>
                        </a:lnSpc>
                        <a:spcAft>
                          <a:spcPts val="0"/>
                        </a:spcAft>
                      </a:pPr>
                      <a:r>
                        <a:rPr lang="es-ES" sz="1200">
                          <a:effectLst/>
                        </a:rPr>
                        <a:t> </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200">
                          <a:effectLst/>
                        </a:rPr>
                        <a:t>Universidad de Oriente</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a:effectLst/>
                        </a:rPr>
                        <a:t>         </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167242">
                <a:tc>
                  <a:txBody>
                    <a:bodyPr/>
                    <a:lstStyle/>
                    <a:p>
                      <a:pPr algn="just">
                        <a:lnSpc>
                          <a:spcPct val="115000"/>
                        </a:lnSpc>
                        <a:spcAft>
                          <a:spcPts val="0"/>
                        </a:spcAft>
                      </a:pPr>
                      <a:r>
                        <a:rPr lang="es-ES" sz="1200">
                          <a:effectLst/>
                        </a:rPr>
                        <a:t>10 /  junio</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200">
                          <a:effectLst/>
                        </a:rPr>
                        <a:t> </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a:effectLst/>
                        </a:rPr>
                        <a:t>          1</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1 </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167242">
                <a:tc>
                  <a:txBody>
                    <a:bodyPr/>
                    <a:lstStyle/>
                    <a:p>
                      <a:pPr algn="just">
                        <a:lnSpc>
                          <a:spcPct val="115000"/>
                        </a:lnSpc>
                        <a:spcAft>
                          <a:spcPts val="0"/>
                        </a:spcAft>
                      </a:pPr>
                      <a:r>
                        <a:rPr lang="es-ES" sz="1200">
                          <a:effectLst/>
                        </a:rPr>
                        <a:t>21 al 29 de junio </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200">
                          <a:effectLst/>
                        </a:rPr>
                        <a:t> </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a:effectLst/>
                        </a:rPr>
                        <a:t>        11</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11</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167242">
                <a:tc>
                  <a:txBody>
                    <a:bodyPr/>
                    <a:lstStyle/>
                    <a:p>
                      <a:pPr algn="just">
                        <a:lnSpc>
                          <a:spcPct val="115000"/>
                        </a:lnSpc>
                        <a:spcAft>
                          <a:spcPts val="0"/>
                        </a:spcAft>
                      </a:pPr>
                      <a:r>
                        <a:rPr lang="es-ES" sz="1200">
                          <a:effectLst/>
                        </a:rPr>
                        <a:t>22 de septiembre/2016</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200">
                          <a:effectLst/>
                        </a:rPr>
                        <a:t>(1 de Las Tunas)</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a:effectLst/>
                        </a:rPr>
                        <a:t>          2</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2</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167242">
                <a:tc>
                  <a:txBody>
                    <a:bodyPr/>
                    <a:lstStyle/>
                    <a:p>
                      <a:pPr algn="just">
                        <a:lnSpc>
                          <a:spcPct val="115000"/>
                        </a:lnSpc>
                        <a:spcAft>
                          <a:spcPts val="0"/>
                        </a:spcAft>
                      </a:pPr>
                      <a:r>
                        <a:rPr lang="es-ES" sz="1200">
                          <a:effectLst/>
                        </a:rPr>
                        <a:t>4 al 7 de julio/2016</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200">
                          <a:effectLst/>
                        </a:rPr>
                        <a:t>Universidad de Ciego de Ävila</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a:effectLst/>
                        </a:rPr>
                        <a:t>          6</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6</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167242">
                <a:tc>
                  <a:txBody>
                    <a:bodyPr/>
                    <a:lstStyle/>
                    <a:p>
                      <a:pPr algn="just">
                        <a:lnSpc>
                          <a:spcPct val="115000"/>
                        </a:lnSpc>
                        <a:spcAft>
                          <a:spcPts val="0"/>
                        </a:spcAft>
                      </a:pPr>
                      <a:r>
                        <a:rPr lang="es-ES" sz="1200">
                          <a:effectLst/>
                        </a:rPr>
                        <a:t>8 de julio/2016</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200">
                          <a:effectLst/>
                        </a:rPr>
                        <a:t>Universidad de Camagüey</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a:effectLst/>
                        </a:rPr>
                        <a:t>          2</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200" dirty="0">
                          <a:effectLst/>
                        </a:rPr>
                        <a:t>          2</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334484">
                <a:tc>
                  <a:txBody>
                    <a:bodyPr/>
                    <a:lstStyle/>
                    <a:p>
                      <a:pPr algn="just">
                        <a:lnSpc>
                          <a:spcPct val="115000"/>
                        </a:lnSpc>
                        <a:spcAft>
                          <a:spcPts val="0"/>
                        </a:spcAft>
                      </a:pPr>
                      <a:r>
                        <a:rPr lang="es-ES" sz="1200">
                          <a:effectLst/>
                        </a:rPr>
                        <a:t> </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0"/>
                        </a:spcAft>
                      </a:pPr>
                      <a:r>
                        <a:rPr lang="es-ES" sz="1800" dirty="0" smtClean="0">
                          <a:effectLst/>
                        </a:rPr>
                        <a:t> </a:t>
                      </a:r>
                      <a:r>
                        <a:rPr lang="es-ES" sz="1800" dirty="0">
                          <a:effectLst/>
                        </a:rPr>
                        <a:t>Total                                                       </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800" dirty="0" smtClean="0">
                          <a:effectLst/>
                        </a:rPr>
                        <a:t>       </a:t>
                      </a:r>
                      <a:r>
                        <a:rPr lang="es-ES" sz="1800" dirty="0">
                          <a:effectLst/>
                        </a:rPr>
                        <a:t>28</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ctr">
                        <a:lnSpc>
                          <a:spcPct val="115000"/>
                        </a:lnSpc>
                        <a:spcAft>
                          <a:spcPts val="0"/>
                        </a:spcAft>
                      </a:pPr>
                      <a:r>
                        <a:rPr lang="es-ES" sz="1800" dirty="0" smtClean="0">
                          <a:effectLst/>
                        </a:rPr>
                        <a:t>       </a:t>
                      </a:r>
                      <a:r>
                        <a:rPr lang="es-ES" sz="1800" dirty="0">
                          <a:effectLst/>
                        </a:rPr>
                        <a:t>28</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r>
              <a:tr h="435476">
                <a:tc>
                  <a:txBody>
                    <a:bodyPr/>
                    <a:lstStyle/>
                    <a:p>
                      <a:pPr algn="just">
                        <a:lnSpc>
                          <a:spcPct val="115000"/>
                        </a:lnSpc>
                        <a:spcAft>
                          <a:spcPts val="0"/>
                        </a:spcAft>
                      </a:pPr>
                      <a:r>
                        <a:rPr lang="es-ES" sz="1200">
                          <a:effectLst/>
                        </a:rPr>
                        <a:t> </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a:txBody>
                    <a:bodyPr/>
                    <a:lstStyle/>
                    <a:p>
                      <a:pPr algn="just">
                        <a:lnSpc>
                          <a:spcPct val="115000"/>
                        </a:lnSpc>
                        <a:spcAft>
                          <a:spcPts val="1000"/>
                        </a:spcAft>
                      </a:pPr>
                      <a:r>
                        <a:rPr lang="es-ES" sz="1200">
                          <a:effectLst/>
                        </a:rPr>
                        <a:t> </a:t>
                      </a:r>
                      <a:endParaRPr lang="es-ES" sz="120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gridSpan="2">
                  <a:txBody>
                    <a:bodyPr/>
                    <a:lstStyle/>
                    <a:p>
                      <a:pPr algn="ctr">
                        <a:lnSpc>
                          <a:spcPct val="115000"/>
                        </a:lnSpc>
                        <a:spcAft>
                          <a:spcPts val="1000"/>
                        </a:spcAft>
                      </a:pPr>
                      <a:r>
                        <a:rPr lang="es-ES" sz="2000" b="1" dirty="0">
                          <a:effectLst>
                            <a:outerShdw blurRad="38100" dist="38100" dir="2700000" algn="tl">
                              <a:srgbClr val="000000">
                                <a:alpha val="43137"/>
                              </a:srgbClr>
                            </a:outerShdw>
                          </a:effectLst>
                        </a:rPr>
                        <a:t>TOTAL GENERAL      61     </a:t>
                      </a:r>
                    </a:p>
                    <a:p>
                      <a:pPr algn="ctr">
                        <a:lnSpc>
                          <a:spcPct val="115000"/>
                        </a:lnSpc>
                        <a:spcAft>
                          <a:spcPts val="0"/>
                        </a:spcAft>
                      </a:pPr>
                      <a:r>
                        <a:rPr lang="es-ES" sz="1200" dirty="0">
                          <a:effectLst/>
                        </a:rPr>
                        <a:t> </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535" marR="54535" marT="0" marB="0"/>
                </a:tc>
                <a:tc hMerge="1">
                  <a:txBody>
                    <a:bodyPr/>
                    <a:lstStyle/>
                    <a:p>
                      <a:endParaRPr lang="es-ES"/>
                    </a:p>
                  </a:txBody>
                  <a:tcPr/>
                </a:tc>
              </a:tr>
            </a:tbl>
          </a:graphicData>
        </a:graphic>
      </p:graphicFrame>
      <p:sp>
        <p:nvSpPr>
          <p:cNvPr id="5" name="Rectangle 1"/>
          <p:cNvSpPr>
            <a:spLocks noChangeArrowheads="1"/>
          </p:cNvSpPr>
          <p:nvPr/>
        </p:nvSpPr>
        <p:spPr bwMode="auto">
          <a:xfrm>
            <a:off x="755576" y="976122"/>
            <a:ext cx="727280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Arial" panose="020B0604020202020204" pitchFamily="34" charset="0"/>
              </a:rPr>
              <a:t>SEDE UNIVERSIDAD DE ORIENTE</a:t>
            </a:r>
            <a:endParaRPr kumimoji="0" lang="es-ES" sz="900" b="0" i="0" u="none" strike="noStrike" cap="none" normalizeH="0" baseline="0" dirty="0" smtClean="0">
              <a:ln>
                <a:noFill/>
              </a:ln>
              <a:solidFill>
                <a:schemeClr val="tx1"/>
              </a:solidFill>
              <a:effectLst/>
            </a:endParaRPr>
          </a:p>
          <a:p>
            <a:pPr marL="0" marR="0" lvl="0" indent="0" defTabSz="914400" rtl="0" eaLnBrk="0" fontAlgn="base" latinLnBrk="0" hangingPunct="0">
              <a:lnSpc>
                <a:spcPct val="100000"/>
              </a:lnSpc>
              <a:spcBef>
                <a:spcPct val="0"/>
              </a:spcBef>
              <a:spcAft>
                <a:spcPct val="0"/>
              </a:spcAft>
              <a:buClrTx/>
              <a:buSzTx/>
              <a:buFontTx/>
              <a:buNone/>
              <a:tabLst/>
            </a:pPr>
            <a:r>
              <a:rPr kumimoji="0" lang="es-ES" sz="1200" b="1" i="0" u="none" strike="noStrike" cap="none" normalizeH="0" baseline="0" dirty="0" smtClean="0">
                <a:ln>
                  <a:noFill/>
                </a:ln>
                <a:solidFill>
                  <a:schemeClr val="tx1"/>
                </a:solidFill>
                <a:effectLst/>
                <a:latin typeface="Arial Narrow" panose="020B0606020202030204" pitchFamily="34" charset="0"/>
                <a:ea typeface="Calibri" panose="020F0502020204030204" pitchFamily="34" charset="0"/>
                <a:cs typeface="Arial" panose="020B0604020202020204" pitchFamily="34" charset="0"/>
              </a:rPr>
              <a:t>                                     DEFENSAS DOCTORALES REALIZADAS POR EL TRIBUNAL PERMANENTE EN EL AÑO 2016                                                              </a:t>
            </a:r>
            <a:endParaRPr kumimoji="0" lang="es-E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27698827"/>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188640"/>
            <a:ext cx="7772400" cy="720080"/>
          </a:xfrm>
        </p:spPr>
        <p:txBody>
          <a:bodyPr/>
          <a:lstStyle/>
          <a:p>
            <a:r>
              <a:rPr lang="es-MX" dirty="0" smtClean="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
            </a:r>
            <a:br>
              <a:rPr lang="es-MX" dirty="0" smtClean="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br>
            <a:r>
              <a:rPr lang="es-MX" dirty="0" smtClean="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PROYECCIÓN </a:t>
            </a:r>
            <a:r>
              <a:rPr lang="es-MX" dirty="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2021</a:t>
            </a:r>
            <a:r>
              <a:rPr lang="es-ES" dirty="0">
                <a:solidFill>
                  <a:srgbClr val="FF0000"/>
                </a:solidFill>
                <a:effectLst>
                  <a:outerShdw blurRad="38100" dist="38100" dir="2700000" algn="tl">
                    <a:srgbClr val="000000">
                      <a:alpha val="43137"/>
                    </a:srgbClr>
                  </a:outerShdw>
                </a:effectLst>
                <a:ea typeface="Times New Roman" panose="02020603050405020304" pitchFamily="18" charset="0"/>
              </a:rPr>
              <a:t/>
            </a:r>
            <a:br>
              <a:rPr lang="es-ES" dirty="0">
                <a:solidFill>
                  <a:srgbClr val="FF0000"/>
                </a:solidFill>
                <a:effectLst>
                  <a:outerShdw blurRad="38100" dist="38100" dir="2700000" algn="tl">
                    <a:srgbClr val="000000">
                      <a:alpha val="43137"/>
                    </a:srgbClr>
                  </a:outerShdw>
                </a:effectLst>
                <a:ea typeface="Times New Roman" panose="02020603050405020304" pitchFamily="18" charset="0"/>
              </a:rPr>
            </a:br>
            <a:endParaRPr lang="es-ES" dirty="0">
              <a:solidFill>
                <a:srgbClr val="FF0000"/>
              </a:solidFill>
              <a:effectLst>
                <a:outerShdw blurRad="38100" dist="38100" dir="2700000" algn="tl">
                  <a:srgbClr val="000000">
                    <a:alpha val="43137"/>
                  </a:srgbClr>
                </a:outerShdw>
              </a:effectLst>
            </a:endParaRPr>
          </a:p>
        </p:txBody>
      </p:sp>
      <p:sp>
        <p:nvSpPr>
          <p:cNvPr id="4" name="Rectángulo 3"/>
          <p:cNvSpPr/>
          <p:nvPr/>
        </p:nvSpPr>
        <p:spPr>
          <a:xfrm>
            <a:off x="249288" y="760140"/>
            <a:ext cx="8640960" cy="5878532"/>
          </a:xfrm>
          <a:prstGeom prst="rect">
            <a:avLst/>
          </a:prstGeom>
        </p:spPr>
        <p:txBody>
          <a:bodyPr wrap="square">
            <a:spAutoFit/>
          </a:bodyPr>
          <a:lstStyle/>
          <a:p>
            <a:pPr algn="just">
              <a:spcAft>
                <a:spcPts val="0"/>
              </a:spcAft>
            </a:pPr>
            <a:r>
              <a:rPr lang="es-ES_tradnl" sz="2000" dirty="0" smtClean="0">
                <a:latin typeface="Arial Narrow" panose="020B0606020202030204" pitchFamily="34" charset="0"/>
                <a:ea typeface="Times New Roman" panose="02020603050405020304" pitchFamily="18" charset="0"/>
              </a:rPr>
              <a:t>Proyectamos </a:t>
            </a:r>
            <a:r>
              <a:rPr lang="es-ES_tradnl" sz="2000" dirty="0">
                <a:latin typeface="Arial Narrow" panose="020B0606020202030204" pitchFamily="34" charset="0"/>
                <a:ea typeface="Times New Roman" panose="02020603050405020304" pitchFamily="18" charset="0"/>
              </a:rPr>
              <a:t>la labor del Centro desde la siguiente perspectiva. </a:t>
            </a:r>
            <a:endParaRPr lang="es-ES" sz="2000" dirty="0">
              <a:ea typeface="Times New Roman" panose="02020603050405020304" pitchFamily="18" charset="0"/>
            </a:endParaRPr>
          </a:p>
          <a:p>
            <a:pPr algn="just">
              <a:spcAft>
                <a:spcPts val="0"/>
              </a:spcAft>
            </a:pPr>
            <a:r>
              <a:rPr lang="es-ES_tradnl" sz="2000" dirty="0">
                <a:latin typeface="Arial Narrow" panose="020B0606020202030204" pitchFamily="34" charset="0"/>
                <a:ea typeface="Times New Roman" panose="02020603050405020304" pitchFamily="18" charset="0"/>
              </a:rPr>
              <a:t> </a:t>
            </a:r>
            <a:endParaRPr lang="es-ES" sz="2000"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El CeeS tiene sólidos vínculos con los centros homólogos del país y de instituciones similares en el exterior.</a:t>
            </a:r>
            <a:endParaRPr lang="es-ES"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Cuenta con proyectos de investigación estables y con un nivel de desarrollo que le aportan recursos para mantenerse y desarrollarse.</a:t>
            </a:r>
            <a:endParaRPr lang="es-ES"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La plantilla está integrada por doctores y cuenta con un claustro de 12 doctores.</a:t>
            </a:r>
            <a:endParaRPr lang="es-ES"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Existe una integración de los programas y proyectos de investigación del CeeS con los programas priorizados.</a:t>
            </a:r>
            <a:endParaRPr lang="es-ES"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El 100 % de los matriculados en los programas de postgrado participan en las investigaciones como integrantes de </a:t>
            </a:r>
            <a:r>
              <a:rPr lang="es-ES" dirty="0" smtClean="0">
                <a:latin typeface="Arial Narrow" panose="020B0606020202030204" pitchFamily="34" charset="0"/>
                <a:ea typeface="Times New Roman" panose="02020603050405020304" pitchFamily="18" charset="0"/>
              </a:rPr>
              <a:t>grupos </a:t>
            </a:r>
            <a:r>
              <a:rPr lang="es-ES" dirty="0">
                <a:latin typeface="Arial Narrow" panose="020B0606020202030204" pitchFamily="34" charset="0"/>
                <a:ea typeface="Times New Roman" panose="02020603050405020304" pitchFamily="18" charset="0"/>
              </a:rPr>
              <a:t>de proyectos.</a:t>
            </a:r>
            <a:endParaRPr lang="es-ES" dirty="0">
              <a:ea typeface="Times New Roman" panose="02020603050405020304" pitchFamily="18" charset="0"/>
            </a:endParaRPr>
          </a:p>
          <a:p>
            <a:pPr marL="342900" lvl="0" indent="-342900" algn="just">
              <a:spcAft>
                <a:spcPts val="0"/>
              </a:spcAft>
              <a:buFont typeface="+mj-lt"/>
              <a:buAutoNum type="arabicPeriod"/>
            </a:pPr>
            <a:r>
              <a:rPr lang="es-ES" dirty="0">
                <a:latin typeface="Arial Narrow" panose="020B0606020202030204" pitchFamily="34" charset="0"/>
                <a:ea typeface="Times New Roman" panose="02020603050405020304" pitchFamily="18" charset="0"/>
              </a:rPr>
              <a:t>Hay un reconocimiento social y de la comunidad académica nacional a los resultados de las investigaciones en el campo de la educación, por su rigor y pertinencia. Obtener al menos un premio academia en la etapa, y dos premios provinciales</a:t>
            </a:r>
            <a:r>
              <a:rPr lang="es-ES" dirty="0" smtClean="0">
                <a:latin typeface="Arial Narrow" panose="020B0606020202030204" pitchFamily="34" charset="0"/>
                <a:ea typeface="Times New Roman" panose="02020603050405020304" pitchFamily="18" charset="0"/>
              </a:rPr>
              <a:t>.</a:t>
            </a:r>
            <a:endParaRPr lang="es-ES" dirty="0">
              <a:ea typeface="Times New Roman" panose="02020603050405020304" pitchFamily="18" charset="0"/>
            </a:endParaRPr>
          </a:p>
        </p:txBody>
      </p:sp>
    </p:spTree>
    <p:extLst>
      <p:ext uri="{BB962C8B-B14F-4D97-AF65-F5344CB8AC3E}">
        <p14:creationId xmlns:p14="http://schemas.microsoft.com/office/powerpoint/2010/main" val="327638633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p:cNvSpPr/>
          <p:nvPr/>
        </p:nvSpPr>
        <p:spPr>
          <a:xfrm>
            <a:off x="1185653" y="1536377"/>
            <a:ext cx="7332859" cy="4222694"/>
          </a:xfrm>
          <a:prstGeom prst="rect">
            <a:avLst/>
          </a:prstGeom>
        </p:spPr>
        <p:txBody>
          <a:bodyPr wrap="square">
            <a:spAutoFit/>
          </a:bodyPr>
          <a:lstStyle/>
          <a:p>
            <a:pPr marL="342900" lvl="0" indent="-342900" algn="just">
              <a:lnSpc>
                <a:spcPct val="115000"/>
              </a:lnSpc>
              <a:spcBef>
                <a:spcPts val="600"/>
              </a:spcBef>
              <a:spcAft>
                <a:spcPts val="600"/>
              </a:spcAft>
              <a:buFont typeface="+mj-lt"/>
              <a:buAutoNum type="arabicPeriod"/>
              <a:tabLst>
                <a:tab pos="457200" algn="l"/>
              </a:tabLst>
            </a:pPr>
            <a:r>
              <a:rPr lang="es-ES_tradnl" b="1" dirty="0">
                <a:latin typeface="Arial Narrow"/>
                <a:ea typeface="Times New Roman"/>
                <a:cs typeface="Arial"/>
              </a:rPr>
              <a:t>El desarrollo e implementación en la práctica social de </a:t>
            </a:r>
            <a:r>
              <a:rPr lang="es-ES_tradnl" b="1" u="sng" dirty="0">
                <a:solidFill>
                  <a:srgbClr val="FF0000"/>
                </a:solidFill>
                <a:latin typeface="Arial Narrow"/>
                <a:ea typeface="Times New Roman"/>
                <a:cs typeface="Arial"/>
              </a:rPr>
              <a:t>investigaciones </a:t>
            </a:r>
            <a:r>
              <a:rPr lang="es-ES_tradnl" b="1" dirty="0">
                <a:latin typeface="Arial Narrow"/>
                <a:ea typeface="Times New Roman"/>
                <a:cs typeface="Arial"/>
              </a:rPr>
              <a:t>en la Educación </a:t>
            </a:r>
            <a:r>
              <a:rPr lang="es-ES_tradnl" b="1" dirty="0" smtClean="0">
                <a:latin typeface="Arial Narrow"/>
                <a:ea typeface="Times New Roman"/>
                <a:cs typeface="Arial"/>
              </a:rPr>
              <a:t>Superior, desde la concepción de </a:t>
            </a:r>
            <a:r>
              <a:rPr lang="es-ES_tradnl" b="1" u="sng" dirty="0" smtClean="0">
                <a:solidFill>
                  <a:srgbClr val="FF0000"/>
                </a:solidFill>
                <a:latin typeface="Arial Narrow"/>
                <a:ea typeface="Times New Roman"/>
                <a:cs typeface="Arial"/>
              </a:rPr>
              <a:t>Proyectos</a:t>
            </a:r>
            <a:r>
              <a:rPr lang="es-ES_tradnl" b="1" dirty="0" smtClean="0">
                <a:latin typeface="Arial Narrow"/>
                <a:ea typeface="Times New Roman"/>
                <a:cs typeface="Arial"/>
              </a:rPr>
              <a:t>.</a:t>
            </a:r>
            <a:endParaRPr lang="es-ES" b="1" dirty="0">
              <a:latin typeface="Calibri"/>
              <a:ea typeface="Calibri"/>
              <a:cs typeface="Times New Roman"/>
            </a:endParaRPr>
          </a:p>
          <a:p>
            <a:pPr marL="342900" lvl="0" indent="-342900" algn="just">
              <a:lnSpc>
                <a:spcPct val="115000"/>
              </a:lnSpc>
              <a:spcBef>
                <a:spcPts val="600"/>
              </a:spcBef>
              <a:spcAft>
                <a:spcPts val="600"/>
              </a:spcAft>
              <a:buFont typeface="+mj-lt"/>
              <a:buAutoNum type="arabicPeriod"/>
              <a:tabLst>
                <a:tab pos="457200" algn="l"/>
              </a:tabLst>
            </a:pPr>
            <a:r>
              <a:rPr lang="es-ES_tradnl" b="1" dirty="0">
                <a:latin typeface="Arial Narrow"/>
                <a:ea typeface="Times New Roman"/>
                <a:cs typeface="Arial"/>
              </a:rPr>
              <a:t>Establecimiento de un sistema coherente de formación de </a:t>
            </a:r>
            <a:r>
              <a:rPr lang="es-ES_tradnl" b="1" u="sng" dirty="0">
                <a:solidFill>
                  <a:srgbClr val="FF0000"/>
                </a:solidFill>
                <a:latin typeface="Arial Narrow"/>
                <a:ea typeface="Times New Roman"/>
                <a:cs typeface="Arial"/>
              </a:rPr>
              <a:t>post-grado </a:t>
            </a:r>
            <a:r>
              <a:rPr lang="es-ES_tradnl" b="1" dirty="0">
                <a:latin typeface="Arial Narrow"/>
                <a:ea typeface="Times New Roman"/>
                <a:cs typeface="Arial"/>
              </a:rPr>
              <a:t>que comprenda entrenamientos, cursos, diplomados, maestrías, doctorados y </a:t>
            </a:r>
            <a:r>
              <a:rPr lang="es-ES_tradnl" b="1" dirty="0" smtClean="0">
                <a:latin typeface="Arial Narrow"/>
                <a:ea typeface="Times New Roman"/>
                <a:cs typeface="Arial"/>
              </a:rPr>
              <a:t>postdoctorados.</a:t>
            </a:r>
            <a:endParaRPr lang="es-ES" b="1" dirty="0">
              <a:latin typeface="Calibri"/>
              <a:ea typeface="Calibri"/>
              <a:cs typeface="Times New Roman"/>
            </a:endParaRPr>
          </a:p>
          <a:p>
            <a:pPr marL="342900" lvl="0" indent="-342900" algn="just">
              <a:lnSpc>
                <a:spcPct val="115000"/>
              </a:lnSpc>
              <a:spcBef>
                <a:spcPts val="600"/>
              </a:spcBef>
              <a:spcAft>
                <a:spcPts val="600"/>
              </a:spcAft>
              <a:buFont typeface="+mj-lt"/>
              <a:buAutoNum type="arabicPeriod"/>
              <a:tabLst>
                <a:tab pos="457200" algn="l"/>
              </a:tabLst>
            </a:pPr>
            <a:r>
              <a:rPr lang="es-ES" b="1" dirty="0">
                <a:latin typeface="Arial Narrow"/>
                <a:ea typeface="Times New Roman"/>
                <a:cs typeface="Arial"/>
              </a:rPr>
              <a:t>Desempeñarse como </a:t>
            </a:r>
            <a:r>
              <a:rPr lang="es-ES" b="1" u="sng" dirty="0">
                <a:solidFill>
                  <a:srgbClr val="FF0000"/>
                </a:solidFill>
                <a:latin typeface="Arial Narrow"/>
                <a:ea typeface="Times New Roman"/>
                <a:cs typeface="Arial"/>
              </a:rPr>
              <a:t>centro de referencia</a:t>
            </a:r>
            <a:r>
              <a:rPr lang="es-ES" b="1" dirty="0">
                <a:latin typeface="Arial Narrow"/>
                <a:ea typeface="Times New Roman"/>
                <a:cs typeface="Arial"/>
              </a:rPr>
              <a:t>, </a:t>
            </a:r>
            <a:r>
              <a:rPr lang="es-ES" b="1" dirty="0" smtClean="0">
                <a:latin typeface="Arial Narrow"/>
                <a:ea typeface="Times New Roman"/>
                <a:cs typeface="Arial"/>
              </a:rPr>
              <a:t>asesoría</a:t>
            </a:r>
            <a:r>
              <a:rPr lang="es-ES" b="1" dirty="0">
                <a:latin typeface="Arial Narrow"/>
                <a:ea typeface="Times New Roman"/>
                <a:cs typeface="Arial"/>
              </a:rPr>
              <a:t>, </a:t>
            </a:r>
            <a:r>
              <a:rPr lang="es-ES" b="1" dirty="0" smtClean="0">
                <a:latin typeface="Arial Narrow"/>
                <a:ea typeface="Times New Roman"/>
                <a:cs typeface="Arial"/>
              </a:rPr>
              <a:t>a </a:t>
            </a:r>
            <a:r>
              <a:rPr lang="es-ES" b="1" dirty="0">
                <a:latin typeface="Arial Narrow"/>
                <a:ea typeface="Times New Roman"/>
                <a:cs typeface="Arial"/>
              </a:rPr>
              <a:t>profesionales e instituciones que trabajen en </a:t>
            </a:r>
            <a:r>
              <a:rPr lang="es-ES_tradnl" b="1" dirty="0">
                <a:latin typeface="Arial Narrow"/>
                <a:ea typeface="Times New Roman"/>
                <a:cs typeface="Arial"/>
              </a:rPr>
              <a:t>investigaciones sobre la Educación Superior</a:t>
            </a:r>
            <a:r>
              <a:rPr lang="es-ES" b="1" dirty="0">
                <a:latin typeface="Arial Narrow"/>
                <a:ea typeface="Times New Roman"/>
                <a:cs typeface="Arial"/>
              </a:rPr>
              <a:t>.</a:t>
            </a:r>
            <a:endParaRPr lang="es-ES" b="1" dirty="0">
              <a:effectLst/>
              <a:latin typeface="Calibri"/>
              <a:ea typeface="Calibri"/>
              <a:cs typeface="Times New Roman"/>
            </a:endParaRPr>
          </a:p>
        </p:txBody>
      </p:sp>
      <p:grpSp>
        <p:nvGrpSpPr>
          <p:cNvPr id="4" name="3 Grupo"/>
          <p:cNvGrpSpPr/>
          <p:nvPr/>
        </p:nvGrpSpPr>
        <p:grpSpPr>
          <a:xfrm>
            <a:off x="260202" y="96217"/>
            <a:ext cx="8726518" cy="5449757"/>
            <a:chOff x="493217" y="188640"/>
            <a:chExt cx="12826543" cy="5449757"/>
          </a:xfrm>
        </p:grpSpPr>
        <p:sp>
          <p:nvSpPr>
            <p:cNvPr id="7"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8"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3"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9" name="10 Rectángulo redondeado"/>
            <p:cNvSpPr/>
            <p:nvPr/>
          </p:nvSpPr>
          <p:spPr>
            <a:xfrm>
              <a:off x="493217" y="857127"/>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5"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6"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0" name="13 Elipse"/>
            <p:cNvSpPr/>
            <p:nvPr/>
          </p:nvSpPr>
          <p:spPr>
            <a:xfrm rot="20701634">
              <a:off x="609334" y="863354"/>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11"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857128"/>
              <a:ext cx="1428405"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grpSp>
      <p:sp>
        <p:nvSpPr>
          <p:cNvPr id="3" name="Text Box 2"/>
          <p:cNvSpPr txBox="1">
            <a:spLocks noChangeArrowheads="1"/>
          </p:cNvSpPr>
          <p:nvPr/>
        </p:nvSpPr>
        <p:spPr bwMode="auto">
          <a:xfrm>
            <a:off x="1660627" y="828001"/>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 </a:t>
            </a:r>
            <a:r>
              <a:rPr lang="es-ES"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OBJETIVOS</a:t>
            </a:r>
            <a:endParaRPr lang="es-ES" sz="28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25073973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3792" y="-8496"/>
            <a:ext cx="7772400" cy="1143000"/>
          </a:xfrm>
        </p:spPr>
        <p:txBody>
          <a:bodyPr/>
          <a:lstStyle/>
          <a:p>
            <a:r>
              <a:rPr lang="es-MX" dirty="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PROYECCIÓN </a:t>
            </a:r>
            <a:r>
              <a:rPr lang="es-MX" dirty="0" smtClean="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Calibri" panose="020F0502020204030204" pitchFamily="34" charset="0"/>
              </a:rPr>
              <a:t>2021</a:t>
            </a:r>
            <a:endParaRPr lang="es-ES" dirty="0"/>
          </a:p>
        </p:txBody>
      </p:sp>
      <p:sp>
        <p:nvSpPr>
          <p:cNvPr id="3" name="Rectángulo 2"/>
          <p:cNvSpPr/>
          <p:nvPr/>
        </p:nvSpPr>
        <p:spPr>
          <a:xfrm>
            <a:off x="395536" y="836712"/>
            <a:ext cx="8208912" cy="6740307"/>
          </a:xfrm>
          <a:prstGeom prst="rect">
            <a:avLst/>
          </a:prstGeom>
        </p:spPr>
        <p:txBody>
          <a:bodyPr wrap="square">
            <a:spAutoFit/>
          </a:bodyPr>
          <a:lstStyle/>
          <a:p>
            <a:pPr marL="457200" lvl="0" indent="-457200" algn="just">
              <a:spcAft>
                <a:spcPts val="0"/>
              </a:spcAft>
              <a:buFont typeface="+mj-lt"/>
              <a:buAutoNum type="arabicPeriod" startAt="7"/>
            </a:pPr>
            <a:r>
              <a:rPr lang="es-ES" dirty="0">
                <a:latin typeface="Arial Narrow" panose="020B0606020202030204" pitchFamily="34" charset="0"/>
                <a:ea typeface="Times New Roman" panose="02020603050405020304" pitchFamily="18" charset="0"/>
              </a:rPr>
              <a:t>Los programas de maestrías se acreditan, cumplen con el patrón de excelencia establecido. De ahí que las eficiencias de las Ediciones de cada maestría en el período se encuentre en el entorno del 90%. (</a:t>
            </a:r>
            <a:r>
              <a:rPr lang="es-ES" dirty="0" err="1">
                <a:latin typeface="Arial Narrow" panose="020B0606020202030204" pitchFamily="34" charset="0"/>
                <a:ea typeface="Times New Roman" panose="02020603050405020304" pitchFamily="18" charset="0"/>
              </a:rPr>
              <a:t>Virt</a:t>
            </a:r>
            <a:r>
              <a:rPr lang="es-ES" dirty="0">
                <a:latin typeface="Arial Narrow" panose="020B0606020202030204" pitchFamily="34" charset="0"/>
                <a:ea typeface="Times New Roman" panose="02020603050405020304" pitchFamily="18" charset="0"/>
              </a:rPr>
              <a:t> 2019, Gestión 2020).</a:t>
            </a:r>
            <a:endParaRPr lang="es-ES" dirty="0">
              <a:ea typeface="Times New Roman" panose="02020603050405020304" pitchFamily="18" charset="0"/>
            </a:endParaRPr>
          </a:p>
          <a:p>
            <a:pPr marL="457200" lvl="0" indent="-457200" algn="just">
              <a:spcAft>
                <a:spcPts val="0"/>
              </a:spcAft>
              <a:buFont typeface="+mj-lt"/>
              <a:buAutoNum type="arabicPeriod" startAt="7"/>
            </a:pPr>
            <a:r>
              <a:rPr lang="es-ES" dirty="0">
                <a:latin typeface="Arial Narrow" panose="020B0606020202030204" pitchFamily="34" charset="0"/>
                <a:ea typeface="Times New Roman" panose="02020603050405020304" pitchFamily="18" charset="0"/>
              </a:rPr>
              <a:t>El programa de doctorado aporta 25 doctores más a la Universidad. Otros 20 externos.</a:t>
            </a:r>
            <a:endParaRPr lang="es-ES" dirty="0">
              <a:ea typeface="Times New Roman" panose="02020603050405020304" pitchFamily="18" charset="0"/>
            </a:endParaRPr>
          </a:p>
          <a:p>
            <a:pPr marL="457200" lvl="0" indent="-457200" algn="just">
              <a:spcAft>
                <a:spcPts val="0"/>
              </a:spcAft>
              <a:buFont typeface="+mj-lt"/>
              <a:buAutoNum type="arabicPeriod" startAt="7"/>
            </a:pPr>
            <a:r>
              <a:rPr lang="es-ES" dirty="0">
                <a:latin typeface="Arial Narrow" panose="020B0606020202030204" pitchFamily="34" charset="0"/>
                <a:ea typeface="Times New Roman" panose="02020603050405020304" pitchFamily="18" charset="0"/>
              </a:rPr>
              <a:t>Se cuenta con una sala de información científica actualizada y automatizada que brinda servicios a todos los que se encuentran vinculados a las investigaciones y el postgrado.</a:t>
            </a:r>
            <a:endParaRPr lang="es-ES" dirty="0">
              <a:ea typeface="Times New Roman" panose="02020603050405020304" pitchFamily="18" charset="0"/>
            </a:endParaRPr>
          </a:p>
          <a:p>
            <a:pPr marL="457200" lvl="0" indent="-457200" algn="just">
              <a:spcAft>
                <a:spcPts val="0"/>
              </a:spcAft>
              <a:buFont typeface="+mj-lt"/>
              <a:buAutoNum type="arabicPeriod" startAt="7"/>
            </a:pPr>
            <a:r>
              <a:rPr lang="es-ES" dirty="0">
                <a:latin typeface="Arial Narrow" panose="020B0606020202030204" pitchFamily="34" charset="0"/>
                <a:ea typeface="Times New Roman" panose="02020603050405020304" pitchFamily="18" charset="0"/>
              </a:rPr>
              <a:t>Los miembros de los claustros de los diferentes programas de postgrado trabajan de manera integrada, en líneas de investigación esenciales, se involucran en resultados de impacto, a través de los resultados de las tesis</a:t>
            </a:r>
            <a:r>
              <a:rPr lang="es-ES" dirty="0" smtClean="0">
                <a:latin typeface="Arial Narrow" panose="020B0606020202030204" pitchFamily="34" charset="0"/>
                <a:ea typeface="Times New Roman" panose="02020603050405020304" pitchFamily="18" charset="0"/>
              </a:rPr>
              <a:t>.</a:t>
            </a:r>
          </a:p>
          <a:p>
            <a:pPr marL="457200" lvl="0" indent="-457200" algn="just">
              <a:spcAft>
                <a:spcPts val="0"/>
              </a:spcAft>
              <a:buFont typeface="+mj-lt"/>
              <a:buAutoNum type="arabicPeriod" startAt="7"/>
            </a:pPr>
            <a:r>
              <a:rPr lang="es-ES" dirty="0" smtClean="0">
                <a:latin typeface="Arial Narrow" panose="020B0606020202030204" pitchFamily="34" charset="0"/>
                <a:ea typeface="Times New Roman" panose="02020603050405020304" pitchFamily="18" charset="0"/>
              </a:rPr>
              <a:t>Acreditar el Programa de Doctorado ante la AUIP. 2017</a:t>
            </a:r>
          </a:p>
          <a:p>
            <a:pPr marL="971550" lvl="1" indent="-514350" algn="just">
              <a:spcAft>
                <a:spcPts val="0"/>
              </a:spcAft>
              <a:buFont typeface="+mj-lt"/>
              <a:buAutoNum type="romanUcPeriod"/>
            </a:pPr>
            <a:r>
              <a:rPr lang="es-ES" dirty="0" smtClean="0">
                <a:latin typeface="Arial Narrow" panose="020B0606020202030204" pitchFamily="34" charset="0"/>
                <a:ea typeface="Times New Roman" panose="02020603050405020304" pitchFamily="18" charset="0"/>
              </a:rPr>
              <a:t>Acreditar Programa de Doctorado de Excelencia JAN 2018.</a:t>
            </a:r>
          </a:p>
          <a:p>
            <a:pPr algn="just">
              <a:spcAft>
                <a:spcPts val="0"/>
              </a:spcAft>
            </a:pPr>
            <a:r>
              <a:rPr lang="es-ES" dirty="0" smtClean="0">
                <a:latin typeface="Arial Narrow" panose="020B0606020202030204" pitchFamily="34" charset="0"/>
                <a:ea typeface="Times New Roman" panose="02020603050405020304" pitchFamily="18" charset="0"/>
              </a:rPr>
              <a:t>12. Obtener buenos resultados en el proceso de EI 2017.</a:t>
            </a:r>
          </a:p>
          <a:p>
            <a:pPr marL="457200" lvl="0" indent="-457200" algn="just">
              <a:spcAft>
                <a:spcPts val="0"/>
              </a:spcAft>
              <a:buFont typeface="+mj-lt"/>
              <a:buAutoNum type="arabicPeriod" startAt="7"/>
            </a:pPr>
            <a:endParaRPr lang="es-ES" dirty="0">
              <a:latin typeface="Arial Narrow" panose="020B0606020202030204" pitchFamily="34" charset="0"/>
              <a:ea typeface="Times New Roman" panose="02020603050405020304" pitchFamily="18" charset="0"/>
            </a:endParaRPr>
          </a:p>
          <a:p>
            <a:pPr algn="just">
              <a:spcAft>
                <a:spcPts val="0"/>
              </a:spcAft>
            </a:pPr>
            <a:r>
              <a:rPr lang="es-ES_tradnl" dirty="0">
                <a:latin typeface="Arial Narrow" panose="020B0606020202030204" pitchFamily="34" charset="0"/>
                <a:ea typeface="Times New Roman" panose="02020603050405020304" pitchFamily="18" charset="0"/>
              </a:rPr>
              <a:t> </a:t>
            </a:r>
            <a:endParaRPr lang="es-ES" dirty="0">
              <a:ea typeface="Times New Roman" panose="02020603050405020304" pitchFamily="18" charset="0"/>
            </a:endParaRPr>
          </a:p>
        </p:txBody>
      </p:sp>
    </p:spTree>
    <p:extLst>
      <p:ext uri="{BB962C8B-B14F-4D97-AF65-F5344CB8AC3E}">
        <p14:creationId xmlns:p14="http://schemas.microsoft.com/office/powerpoint/2010/main" val="108019191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175573"/>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TRABAJADORES DEL </a:t>
            </a:r>
            <a:r>
              <a:rPr lang="es-ES" sz="3200" dirty="0" err="1" smtClean="0">
                <a:solidFill>
                  <a:srgbClr val="FF0000"/>
                </a:solidFill>
                <a:latin typeface="Impact" pitchFamily="34" charset="0"/>
              </a:rPr>
              <a:t>CeeS</a:t>
            </a:r>
            <a:endParaRPr lang="es-ES" sz="3200" dirty="0" smtClean="0">
              <a:solidFill>
                <a:srgbClr val="FF0000"/>
              </a:solidFill>
              <a:latin typeface="Arial" charset="0"/>
              <a:ea typeface="Times New Roman" pitchFamily="18" charset="0"/>
              <a:cs typeface="Arial" charset="0"/>
            </a:endParaRPr>
          </a:p>
        </p:txBody>
      </p:sp>
      <p:graphicFrame>
        <p:nvGraphicFramePr>
          <p:cNvPr id="6" name="5 Tabla"/>
          <p:cNvGraphicFramePr>
            <a:graphicFrameLocks noGrp="1"/>
          </p:cNvGraphicFramePr>
          <p:nvPr>
            <p:extLst>
              <p:ext uri="{D42A27DB-BD31-4B8C-83A1-F6EECF244321}">
                <p14:modId xmlns:p14="http://schemas.microsoft.com/office/powerpoint/2010/main" val="3752111700"/>
              </p:ext>
            </p:extLst>
          </p:nvPr>
        </p:nvGraphicFramePr>
        <p:xfrm>
          <a:off x="467545" y="787812"/>
          <a:ext cx="8288260" cy="5398350"/>
        </p:xfrm>
        <a:graphic>
          <a:graphicData uri="http://schemas.openxmlformats.org/drawingml/2006/table">
            <a:tbl>
              <a:tblPr>
                <a:tableStyleId>{5C22544A-7EE6-4342-B048-85BDC9FD1C3A}</a:tableStyleId>
              </a:tblPr>
              <a:tblGrid>
                <a:gridCol w="4896543"/>
                <a:gridCol w="3391717"/>
              </a:tblGrid>
              <a:tr h="301890">
                <a:tc>
                  <a:txBody>
                    <a:bodyPr/>
                    <a:lstStyle/>
                    <a:p>
                      <a:pPr algn="l" fontAlgn="ctr"/>
                      <a:r>
                        <a:rPr lang="es-ES" sz="1600" b="1" u="none" strike="noStrike" dirty="0">
                          <a:effectLst/>
                        </a:rPr>
                        <a:t>LIZETTE PÉREZ MARTÍNEZ</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dirty="0">
                          <a:effectLst/>
                        </a:rPr>
                        <a:t>DIRECTOR DE CENTRO DE ESTUDIO </a:t>
                      </a:r>
                      <a:endParaRPr lang="es-ES" sz="1600" b="1" i="0" u="none" strike="noStrike" dirty="0">
                        <a:solidFill>
                          <a:srgbClr val="000000"/>
                        </a:solidFill>
                        <a:effectLst/>
                        <a:latin typeface="Arial"/>
                      </a:endParaRPr>
                    </a:p>
                  </a:txBody>
                  <a:tcPr marL="9525" marR="9525" marT="9525" marB="0" anchor="ctr"/>
                </a:tc>
              </a:tr>
              <a:tr h="301890">
                <a:tc>
                  <a:txBody>
                    <a:bodyPr/>
                    <a:lstStyle/>
                    <a:p>
                      <a:pPr algn="l" fontAlgn="ctr"/>
                      <a:r>
                        <a:rPr lang="es-ES" sz="1600" b="1" u="none" strike="noStrike" dirty="0">
                          <a:effectLst/>
                        </a:rPr>
                        <a:t>MARIA ELENA PARDO GÓMEZ</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dirty="0">
                          <a:effectLst/>
                        </a:rPr>
                        <a:t>PROFESOR TITULAR </a:t>
                      </a:r>
                      <a:endParaRPr lang="es-ES" sz="1600" b="1" i="0" u="none" strike="noStrike" dirty="0">
                        <a:solidFill>
                          <a:srgbClr val="000000"/>
                        </a:solidFill>
                        <a:effectLst/>
                        <a:latin typeface="Arial"/>
                      </a:endParaRPr>
                    </a:p>
                  </a:txBody>
                  <a:tcPr marL="9525" marR="9525" marT="9525" marB="0" anchor="ctr"/>
                </a:tc>
              </a:tr>
              <a:tr h="301890">
                <a:tc>
                  <a:txBody>
                    <a:bodyPr/>
                    <a:lstStyle/>
                    <a:p>
                      <a:pPr algn="l" fontAlgn="ctr"/>
                      <a:r>
                        <a:rPr lang="es-ES" sz="1600" b="1" u="none" strike="noStrike" dirty="0">
                          <a:effectLst/>
                        </a:rPr>
                        <a:t>JOSE MANUEL IZQUIERDO LA O</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dirty="0">
                          <a:effectLst/>
                        </a:rPr>
                        <a:t>PROFESOR TITULAR </a:t>
                      </a:r>
                      <a:endParaRPr lang="es-ES" sz="1600" b="1" i="0" u="none" strike="noStrike" dirty="0">
                        <a:solidFill>
                          <a:srgbClr val="000000"/>
                        </a:solidFill>
                        <a:effectLst/>
                        <a:latin typeface="Arial"/>
                      </a:endParaRPr>
                    </a:p>
                  </a:txBody>
                  <a:tcPr marL="9525" marR="9525" marT="9525" marB="0" anchor="ctr"/>
                </a:tc>
              </a:tr>
              <a:tr h="301890">
                <a:tc>
                  <a:txBody>
                    <a:bodyPr/>
                    <a:lstStyle/>
                    <a:p>
                      <a:pPr algn="l">
                        <a:lnSpc>
                          <a:spcPct val="115000"/>
                        </a:lnSpc>
                        <a:spcAft>
                          <a:spcPts val="1000"/>
                        </a:spcAft>
                      </a:pPr>
                      <a:r>
                        <a:rPr lang="es-ES" sz="1600" b="1" dirty="0" smtClean="0">
                          <a:effectLst/>
                        </a:rPr>
                        <a:t>MARÍA JULIA RODRIGUEZ SAIF</a:t>
                      </a:r>
                      <a:endParaRPr lang="es-ES"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ctr"/>
                </a:tc>
                <a:tc>
                  <a:txBody>
                    <a:bodyPr/>
                    <a:lstStyle/>
                    <a:p>
                      <a:pPr algn="l" fontAlgn="ctr"/>
                      <a:r>
                        <a:rPr lang="es-ES" sz="1600" b="1" u="none" strike="noStrike">
                          <a:effectLst/>
                        </a:rPr>
                        <a:t>PROFESOR TITULAR </a:t>
                      </a:r>
                      <a:endParaRPr lang="es-ES" sz="1600" b="1" i="0" u="none" strike="noStrike">
                        <a:solidFill>
                          <a:srgbClr val="000000"/>
                        </a:solidFill>
                        <a:effectLst/>
                        <a:latin typeface="Arial"/>
                      </a:endParaRPr>
                    </a:p>
                  </a:txBody>
                  <a:tcPr marL="9525" marR="9525" marT="9525" marB="0" anchor="ctr"/>
                </a:tc>
              </a:tr>
              <a:tr h="301890">
                <a:tc>
                  <a:txBody>
                    <a:bodyPr/>
                    <a:lstStyle/>
                    <a:p>
                      <a:pPr algn="l" fontAlgn="ctr"/>
                      <a:r>
                        <a:rPr lang="es-ES" sz="1600" b="1" u="none" strike="noStrike" dirty="0">
                          <a:effectLst/>
                        </a:rPr>
                        <a:t>CELIA TERESA LEDO ROYO</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dirty="0">
                          <a:effectLst/>
                        </a:rPr>
                        <a:t>PROFESOR TITULAR </a:t>
                      </a:r>
                      <a:endParaRPr lang="es-ES" sz="1600" b="1" i="0" u="none" strike="noStrike" dirty="0">
                        <a:solidFill>
                          <a:srgbClr val="000000"/>
                        </a:solidFill>
                        <a:effectLst/>
                        <a:latin typeface="Arial"/>
                      </a:endParaRPr>
                    </a:p>
                  </a:txBody>
                  <a:tcPr marL="9525" marR="9525" marT="9525" marB="0" anchor="ctr"/>
                </a:tc>
              </a:tr>
              <a:tr h="30189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ANGEL DERONCELE ACOSTA</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u="none" strike="noStrike" dirty="0" smtClean="0">
                          <a:effectLst/>
                        </a:rPr>
                        <a:t>PROFESOR AUXILIAR </a:t>
                      </a:r>
                      <a:endParaRPr lang="es-ES" sz="1600" b="1" i="0" u="none" strike="noStrike" kern="1200" dirty="0" smtClean="0">
                        <a:solidFill>
                          <a:srgbClr val="000000"/>
                        </a:solidFill>
                        <a:effectLst/>
                        <a:latin typeface="+mn-lt"/>
                        <a:ea typeface="+mn-ea"/>
                        <a:cs typeface="+mn-cs"/>
                      </a:endParaRPr>
                    </a:p>
                  </a:txBody>
                  <a:tcPr marL="9525" marR="9525" marT="9525" marB="0" anchor="ctr"/>
                </a:tc>
              </a:tr>
              <a:tr h="30189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MIGUEL ANGEL BASTO RIZO</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u="none" strike="noStrike" dirty="0" smtClean="0">
                          <a:effectLst/>
                        </a:rPr>
                        <a:t>PROFESOR TITULAR </a:t>
                      </a:r>
                      <a:endParaRPr lang="es-ES" sz="1600" b="1" i="0" u="none" strike="noStrike" kern="1200" dirty="0" smtClean="0">
                        <a:solidFill>
                          <a:srgbClr val="000000"/>
                        </a:solidFill>
                        <a:effectLst/>
                        <a:latin typeface="+mn-lt"/>
                        <a:ea typeface="+mn-ea"/>
                        <a:cs typeface="+mn-cs"/>
                      </a:endParaRPr>
                    </a:p>
                  </a:txBody>
                  <a:tcPr marL="9525" marR="9525" marT="9525" marB="0" anchor="ctr"/>
                </a:tc>
              </a:tr>
              <a:tr h="30189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CARLOS MANUEL HERNANDEZ </a:t>
                      </a:r>
                      <a:r>
                        <a:rPr lang="es-ES" sz="1600" b="1" dirty="0" smtClean="0">
                          <a:effectLst/>
                          <a:latin typeface="+mn-lt"/>
                          <a:ea typeface="Calibri" panose="020F0502020204030204" pitchFamily="34" charset="0"/>
                          <a:cs typeface="Times New Roman" panose="02020603050405020304" pitchFamily="18" charset="0"/>
                        </a:rPr>
                        <a:t>HECHAVARRÍA</a:t>
                      </a:r>
                    </a:p>
                    <a:p>
                      <a:pPr marL="0" marR="0" indent="0" algn="l" defTabSz="914400" rtl="0" eaLnBrk="1" fontAlgn="ctr" latinLnBrk="0" hangingPunct="1">
                        <a:lnSpc>
                          <a:spcPct val="100000"/>
                        </a:lnSpc>
                        <a:spcBef>
                          <a:spcPts val="0"/>
                        </a:spcBef>
                        <a:spcAft>
                          <a:spcPts val="0"/>
                        </a:spcAft>
                        <a:buClrTx/>
                        <a:buSzTx/>
                        <a:buFontTx/>
                        <a:buNone/>
                        <a:tabLst/>
                        <a:defRPr/>
                      </a:pPr>
                      <a:endParaRPr lang="es-ES" sz="1600" b="1" i="0" u="none" strike="noStrike" kern="1200" dirty="0" smtClean="0">
                        <a:solidFill>
                          <a:srgbClr val="000000"/>
                        </a:solidFill>
                        <a:effectLst/>
                        <a:latin typeface="+mn-lt"/>
                        <a:ea typeface="+mn-ea"/>
                        <a:cs typeface="+mn-cs"/>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u="none" strike="noStrike" dirty="0" smtClean="0">
                          <a:effectLst/>
                        </a:rPr>
                        <a:t>PROFESOR TITULAR </a:t>
                      </a:r>
                      <a:endParaRPr lang="es-ES" sz="1600" b="1" i="0" u="none" strike="noStrike" kern="1200" dirty="0" smtClean="0">
                        <a:solidFill>
                          <a:srgbClr val="000000"/>
                        </a:solidFill>
                        <a:effectLst/>
                        <a:latin typeface="+mn-lt"/>
                        <a:ea typeface="+mn-ea"/>
                        <a:cs typeface="+mn-cs"/>
                      </a:endParaRPr>
                    </a:p>
                  </a:txBody>
                  <a:tcPr marL="9525" marR="9525" marT="9525" marB="0" anchor="ctr"/>
                </a:tc>
              </a:tr>
              <a:tr h="30189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ANGEL CINTRA LUGONES</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PROFESOR AUXILIAR</a:t>
                      </a:r>
                    </a:p>
                  </a:txBody>
                  <a:tcPr marL="9525" marR="9525" marT="9525" marB="0" anchor="ctr"/>
                </a:tc>
              </a:tr>
              <a:tr h="301890">
                <a:tc>
                  <a:txBody>
                    <a:bodyPr/>
                    <a:lstStyle/>
                    <a:p>
                      <a:r>
                        <a:rPr lang="es-ES" b="1" dirty="0" smtClean="0"/>
                        <a:t>YARITZA TARDO FERNÁNDEZ</a:t>
                      </a:r>
                      <a:endParaRPr lang="es-ES" b="1" dirty="0"/>
                    </a:p>
                  </a:txBody>
                  <a:tcPr marL="9525" marR="9525" marT="9525"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b="1" u="none" strike="noStrike" dirty="0" smtClean="0">
                          <a:effectLst/>
                        </a:rPr>
                        <a:t>PROFESOR TITULAR</a:t>
                      </a:r>
                      <a:endParaRPr lang="es-ES" dirty="0"/>
                    </a:p>
                  </a:txBody>
                  <a:tcPr marL="9525" marR="9525" marT="9525" marB="0" anchor="ctr"/>
                </a:tc>
              </a:tr>
              <a:tr h="301890">
                <a:tc>
                  <a:txBody>
                    <a:bodyPr/>
                    <a:lstStyle/>
                    <a:p>
                      <a:pPr algn="l" fontAlgn="ctr"/>
                      <a:r>
                        <a:rPr lang="es-ES" sz="1600" b="1" u="none" strike="noStrike" dirty="0">
                          <a:effectLst/>
                        </a:rPr>
                        <a:t>JESUS JAVIER AMAROS SIVA</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a:effectLst/>
                        </a:rPr>
                        <a:t>ESPECIALISTA "C" EN CIENCIAS INFORMATICAS</a:t>
                      </a:r>
                      <a:endParaRPr lang="es-ES" sz="1600" b="1" i="0" u="none" strike="noStrike">
                        <a:solidFill>
                          <a:srgbClr val="000000"/>
                        </a:solidFill>
                        <a:effectLst/>
                        <a:latin typeface="Arial"/>
                      </a:endParaRPr>
                    </a:p>
                  </a:txBody>
                  <a:tcPr marL="9525" marR="9525" marT="9525" marB="0" anchor="ctr"/>
                </a:tc>
              </a:tr>
              <a:tr h="301890">
                <a:tc>
                  <a:txBody>
                    <a:bodyPr/>
                    <a:lstStyle/>
                    <a:p>
                      <a:pPr algn="l" fontAlgn="ct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a:effectLst/>
                        </a:rPr>
                        <a:t>TÉCNICO"D" EN GESTIÓN UNIVERSITARIA</a:t>
                      </a:r>
                      <a:endParaRPr lang="es-ES" sz="1600" b="1" i="0" u="none" strike="noStrike">
                        <a:solidFill>
                          <a:srgbClr val="000000"/>
                        </a:solidFill>
                        <a:effectLst/>
                        <a:latin typeface="Arial"/>
                      </a:endParaRPr>
                    </a:p>
                  </a:txBody>
                  <a:tcPr marL="9525" marR="9525" marT="9525" marB="0" anchor="ctr"/>
                </a:tc>
              </a:tr>
              <a:tr h="477245">
                <a:tc>
                  <a:txBody>
                    <a:bodyPr/>
                    <a:lstStyle/>
                    <a:p>
                      <a:pPr algn="l" fontAlgn="ctr"/>
                      <a:r>
                        <a:rPr lang="es-ES" sz="1600" b="1" u="none" strike="noStrike" dirty="0">
                          <a:effectLst/>
                        </a:rPr>
                        <a:t>MARILIN SÁNCHEZ BORGES</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a:effectLst/>
                        </a:rPr>
                        <a:t>GESTOR "A" DE SERVICIOS DE LA EDUCACIÓN SUPERIOR</a:t>
                      </a:r>
                      <a:endParaRPr lang="es-ES" sz="1600" b="1" i="0" u="none" strike="noStrike">
                        <a:solidFill>
                          <a:srgbClr val="000000"/>
                        </a:solidFill>
                        <a:effectLst/>
                        <a:latin typeface="Arial"/>
                      </a:endParaRPr>
                    </a:p>
                  </a:txBody>
                  <a:tcPr marL="9525" marR="9525" marT="9525" marB="0" anchor="ctr"/>
                </a:tc>
              </a:tr>
              <a:tr h="477245">
                <a:tc>
                  <a:txBody>
                    <a:bodyPr/>
                    <a:lstStyle/>
                    <a:p>
                      <a:pPr algn="l" fontAlgn="ctr"/>
                      <a:endParaRPr lang="es-ES" sz="1600" b="1" i="0" u="none" strike="noStrike" dirty="0" smtClean="0">
                        <a:solidFill>
                          <a:srgbClr val="000000"/>
                        </a:solidFill>
                        <a:effectLst/>
                        <a:latin typeface="+mj-lt"/>
                      </a:endParaRPr>
                    </a:p>
                  </a:txBody>
                  <a:tcPr marL="9525" marR="9525" marT="9525" marB="0" anchor="ctr"/>
                </a:tc>
                <a:tc>
                  <a:txBody>
                    <a:bodyPr/>
                    <a:lstStyle/>
                    <a:p>
                      <a:pPr algn="l" fontAlgn="ctr"/>
                      <a:r>
                        <a:rPr lang="es-ES" sz="1600" b="1" u="none" strike="noStrike" dirty="0" smtClean="0">
                          <a:effectLst/>
                          <a:latin typeface="+mj-lt"/>
                        </a:rPr>
                        <a:t>GESTOR "A" DE SERVICIOS DE LA EDUCACIÓN SUPERIOR.</a:t>
                      </a:r>
                    </a:p>
                  </a:txBody>
                  <a:tcPr marL="9525" marR="9525" marT="9525" marB="0" anchor="ctr"/>
                </a:tc>
              </a:tr>
            </a:tbl>
          </a:graphicData>
        </a:graphic>
      </p:graphicFrame>
    </p:spTree>
    <p:extLst>
      <p:ext uri="{BB962C8B-B14F-4D97-AF65-F5344CB8AC3E}">
        <p14:creationId xmlns:p14="http://schemas.microsoft.com/office/powerpoint/2010/main" val="322651600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251520" y="116632"/>
            <a:ext cx="8424936" cy="584775"/>
          </a:xfrm>
          <a:prstGeom prst="rect">
            <a:avLst/>
          </a:prstGeom>
          <a:noFill/>
        </p:spPr>
        <p:txBody>
          <a:bodyPr wrap="square" rtlCol="0">
            <a:spAutoFit/>
          </a:bodyPr>
          <a:lstStyle/>
          <a:p>
            <a:r>
              <a:rPr lang="es-ES" sz="3200" b="1" dirty="0" smtClean="0">
                <a:solidFill>
                  <a:srgbClr val="FF0000"/>
                </a:solidFill>
                <a:latin typeface="Impact" pitchFamily="34" charset="0"/>
              </a:rPr>
              <a:t>CLAUSTRO CeeS. </a:t>
            </a:r>
            <a:r>
              <a:rPr lang="es-ES" sz="3200" dirty="0" smtClean="0">
                <a:solidFill>
                  <a:srgbClr val="FF0000"/>
                </a:solidFill>
              </a:rPr>
              <a:t>ACTIVIDAD DE PREGRADO</a:t>
            </a:r>
            <a:endParaRPr lang="es-ES" sz="3200" b="1" dirty="0" smtClean="0">
              <a:solidFill>
                <a:srgbClr val="FF0000"/>
              </a:solidFill>
              <a:latin typeface="Impact"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3067776150"/>
              </p:ext>
            </p:extLst>
          </p:nvPr>
        </p:nvGraphicFramePr>
        <p:xfrm>
          <a:off x="280120" y="714252"/>
          <a:ext cx="8756377" cy="5913794"/>
        </p:xfrm>
        <a:graphic>
          <a:graphicData uri="http://schemas.openxmlformats.org/drawingml/2006/table">
            <a:tbl>
              <a:tblPr>
                <a:tableStyleId>{5C22544A-7EE6-4342-B048-85BDC9FD1C3A}</a:tableStyleId>
              </a:tblPr>
              <a:tblGrid>
                <a:gridCol w="2151990"/>
                <a:gridCol w="2643946"/>
                <a:gridCol w="1734243"/>
                <a:gridCol w="890479"/>
                <a:gridCol w="1335719"/>
              </a:tblGrid>
              <a:tr h="506958">
                <a:tc>
                  <a:txBody>
                    <a:bodyPr/>
                    <a:lstStyle/>
                    <a:p>
                      <a:pPr algn="ctr">
                        <a:lnSpc>
                          <a:spcPct val="115000"/>
                        </a:lnSpc>
                        <a:spcAft>
                          <a:spcPts val="1000"/>
                        </a:spcAft>
                      </a:pPr>
                      <a:r>
                        <a:rPr lang="es-ES" sz="1400" dirty="0">
                          <a:effectLst/>
                        </a:rPr>
                        <a:t>Nombre y Apellidos</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solidFill>
                      <a:schemeClr val="accent1">
                        <a:lumMod val="20000"/>
                        <a:lumOff val="80000"/>
                      </a:schemeClr>
                    </a:solidFill>
                  </a:tcPr>
                </a:tc>
                <a:tc>
                  <a:txBody>
                    <a:bodyPr/>
                    <a:lstStyle/>
                    <a:p>
                      <a:pPr algn="ctr">
                        <a:lnSpc>
                          <a:spcPct val="115000"/>
                        </a:lnSpc>
                        <a:spcAft>
                          <a:spcPts val="1000"/>
                        </a:spcAft>
                      </a:pPr>
                      <a:r>
                        <a:rPr lang="es-ES" sz="1400" dirty="0">
                          <a:effectLst/>
                        </a:rPr>
                        <a:t>Asignatura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solidFill>
                      <a:schemeClr val="accent1">
                        <a:lumMod val="20000"/>
                        <a:lumOff val="80000"/>
                      </a:schemeClr>
                    </a:solidFill>
                  </a:tcPr>
                </a:tc>
                <a:tc>
                  <a:txBody>
                    <a:bodyPr/>
                    <a:lstStyle/>
                    <a:p>
                      <a:pPr algn="ctr">
                        <a:lnSpc>
                          <a:spcPct val="115000"/>
                        </a:lnSpc>
                        <a:spcAft>
                          <a:spcPts val="1000"/>
                        </a:spcAft>
                      </a:pPr>
                      <a:r>
                        <a:rPr lang="es-ES" sz="1400" dirty="0">
                          <a:effectLst/>
                        </a:rPr>
                        <a:t>Dpto.</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solidFill>
                      <a:schemeClr val="accent1">
                        <a:lumMod val="20000"/>
                        <a:lumOff val="80000"/>
                      </a:schemeClr>
                    </a:solidFill>
                  </a:tcPr>
                </a:tc>
                <a:tc>
                  <a:txBody>
                    <a:bodyPr/>
                    <a:lstStyle/>
                    <a:p>
                      <a:pPr algn="ctr">
                        <a:lnSpc>
                          <a:spcPct val="115000"/>
                        </a:lnSpc>
                        <a:spcAft>
                          <a:spcPts val="1000"/>
                        </a:spcAft>
                      </a:pPr>
                      <a:r>
                        <a:rPr lang="es-ES" sz="1400" dirty="0">
                          <a:effectLst/>
                        </a:rPr>
                        <a:t>Cantidad de Horas</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solidFill>
                      <a:schemeClr val="accent1">
                        <a:lumMod val="20000"/>
                        <a:lumOff val="80000"/>
                      </a:schemeClr>
                    </a:solidFill>
                  </a:tcPr>
                </a:tc>
                <a:tc>
                  <a:txBody>
                    <a:bodyPr/>
                    <a:lstStyle/>
                    <a:p>
                      <a:pPr algn="ctr">
                        <a:lnSpc>
                          <a:spcPct val="115000"/>
                        </a:lnSpc>
                        <a:spcAft>
                          <a:spcPts val="1000"/>
                        </a:spcAft>
                      </a:pPr>
                      <a:r>
                        <a:rPr lang="es-ES" sz="1400" dirty="0">
                          <a:effectLst/>
                        </a:rPr>
                        <a:t>Semestre</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solidFill>
                      <a:schemeClr val="accent1">
                        <a:lumMod val="20000"/>
                        <a:lumOff val="80000"/>
                      </a:schemeClr>
                    </a:solidFill>
                  </a:tcPr>
                </a:tc>
              </a:tr>
              <a:tr h="712184">
                <a:tc>
                  <a:txBody>
                    <a:bodyPr/>
                    <a:lstStyle/>
                    <a:p>
                      <a:pPr algn="l">
                        <a:lnSpc>
                          <a:spcPct val="115000"/>
                        </a:lnSpc>
                        <a:spcAft>
                          <a:spcPts val="1000"/>
                        </a:spcAft>
                      </a:pPr>
                      <a:r>
                        <a:rPr lang="es-ES" sz="1400" dirty="0">
                          <a:effectLst/>
                        </a:rPr>
                        <a:t>Lizette Pérez Martínez</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Física Cuántica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Física </a:t>
                      </a:r>
                      <a:r>
                        <a:rPr lang="es-ES" sz="1400" dirty="0" smtClean="0">
                          <a:effectLst/>
                        </a:rPr>
                        <a:t>Aplicada. </a:t>
                      </a:r>
                      <a:endParaRPr lang="es-ES" sz="1400" dirty="0">
                        <a:effectLst/>
                      </a:endParaRPr>
                    </a:p>
                    <a:p>
                      <a:pPr algn="ctr">
                        <a:lnSpc>
                          <a:spcPct val="115000"/>
                        </a:lnSpc>
                        <a:spcAft>
                          <a:spcPts val="1000"/>
                        </a:spcAft>
                      </a:pPr>
                      <a:r>
                        <a:rPr lang="es-ES" sz="1400" dirty="0">
                          <a:effectLst/>
                        </a:rPr>
                        <a:t>Facultad CN</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60</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II</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648072">
                <a:tc>
                  <a:txBody>
                    <a:bodyPr/>
                    <a:lstStyle/>
                    <a:p>
                      <a:pPr algn="l">
                        <a:lnSpc>
                          <a:spcPct val="115000"/>
                        </a:lnSpc>
                        <a:spcAft>
                          <a:spcPts val="1000"/>
                        </a:spcAft>
                      </a:pPr>
                      <a:r>
                        <a:rPr lang="es-ES" sz="1400">
                          <a:effectLst/>
                        </a:rPr>
                        <a:t>José Manuel Izquierdo Lao</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1.Microcomputadoras I y II</a:t>
                      </a:r>
                    </a:p>
                    <a:p>
                      <a:pPr algn="ctr">
                        <a:lnSpc>
                          <a:spcPct val="115000"/>
                        </a:lnSpc>
                        <a:spcAft>
                          <a:spcPts val="1000"/>
                        </a:spcAft>
                      </a:pPr>
                      <a:r>
                        <a:rPr lang="es-ES" sz="1400" dirty="0">
                          <a:effectLst/>
                        </a:rPr>
                        <a:t>2.Formación Pedagógica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Control Automática</a:t>
                      </a:r>
                    </a:p>
                    <a:p>
                      <a:pPr algn="ctr">
                        <a:lnSpc>
                          <a:spcPct val="115000"/>
                        </a:lnSpc>
                        <a:spcAft>
                          <a:spcPts val="1000"/>
                        </a:spcAft>
                      </a:pPr>
                      <a:r>
                        <a:rPr lang="es-ES" sz="1400" dirty="0">
                          <a:effectLst/>
                        </a:rPr>
                        <a:t>FIE</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 </a:t>
                      </a:r>
                    </a:p>
                    <a:p>
                      <a:pPr algn="ctr">
                        <a:lnSpc>
                          <a:spcPct val="115000"/>
                        </a:lnSpc>
                        <a:spcAft>
                          <a:spcPts val="1000"/>
                        </a:spcAft>
                      </a:pPr>
                      <a:r>
                        <a:rPr lang="es-ES" sz="1400">
                          <a:effectLst/>
                        </a:rPr>
                        <a:t>60</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I y II</a:t>
                      </a:r>
                    </a:p>
                    <a:p>
                      <a:pPr algn="ctr">
                        <a:lnSpc>
                          <a:spcPct val="115000"/>
                        </a:lnSpc>
                        <a:spcAft>
                          <a:spcPts val="1000"/>
                        </a:spcAft>
                      </a:pPr>
                      <a:r>
                        <a:rPr lang="es-ES" sz="1400">
                          <a:effectLst/>
                        </a:rPr>
                        <a:t>II</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919542">
                <a:tc>
                  <a:txBody>
                    <a:bodyPr/>
                    <a:lstStyle/>
                    <a:p>
                      <a:pPr algn="l">
                        <a:lnSpc>
                          <a:spcPct val="115000"/>
                        </a:lnSpc>
                        <a:spcAft>
                          <a:spcPts val="1000"/>
                        </a:spcAft>
                      </a:pPr>
                      <a:r>
                        <a:rPr lang="es-ES" sz="1400" dirty="0">
                          <a:effectLst/>
                        </a:rPr>
                        <a:t>María Elena Pardo Gómez</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200" dirty="0">
                          <a:effectLst/>
                        </a:rPr>
                        <a:t>1.Pedagogía y Didáctica de la Educación Superior</a:t>
                      </a:r>
                    </a:p>
                    <a:p>
                      <a:pPr algn="ctr">
                        <a:lnSpc>
                          <a:spcPct val="115000"/>
                        </a:lnSpc>
                        <a:spcAft>
                          <a:spcPts val="1000"/>
                        </a:spcAft>
                      </a:pPr>
                      <a:r>
                        <a:rPr lang="es-ES" sz="1200" dirty="0">
                          <a:effectLst/>
                        </a:rPr>
                        <a:t>2.Temas contemporáneos de la pedagogía</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Control Automática</a:t>
                      </a:r>
                    </a:p>
                    <a:p>
                      <a:pPr algn="ctr">
                        <a:lnSpc>
                          <a:spcPct val="115000"/>
                        </a:lnSpc>
                        <a:spcAft>
                          <a:spcPts val="1000"/>
                        </a:spcAft>
                      </a:pPr>
                      <a:r>
                        <a:rPr lang="es-ES" sz="1400" dirty="0">
                          <a:effectLst/>
                        </a:rPr>
                        <a:t>FIE</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16</a:t>
                      </a:r>
                    </a:p>
                    <a:p>
                      <a:pPr algn="ctr">
                        <a:lnSpc>
                          <a:spcPct val="115000"/>
                        </a:lnSpc>
                        <a:spcAft>
                          <a:spcPts val="1000"/>
                        </a:spcAft>
                      </a:pPr>
                      <a:r>
                        <a:rPr lang="es-ES" sz="1400" dirty="0">
                          <a:effectLst/>
                        </a:rPr>
                        <a:t>16</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I</a:t>
                      </a:r>
                    </a:p>
                    <a:p>
                      <a:pPr algn="ctr">
                        <a:lnSpc>
                          <a:spcPct val="115000"/>
                        </a:lnSpc>
                        <a:spcAft>
                          <a:spcPts val="1000"/>
                        </a:spcAft>
                      </a:pPr>
                      <a:r>
                        <a:rPr lang="es-ES" sz="1400">
                          <a:effectLst/>
                        </a:rPr>
                        <a:t>I</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504056">
                <a:tc>
                  <a:txBody>
                    <a:bodyPr/>
                    <a:lstStyle/>
                    <a:p>
                      <a:pPr algn="l">
                        <a:lnSpc>
                          <a:spcPct val="115000"/>
                        </a:lnSpc>
                        <a:spcAft>
                          <a:spcPts val="1000"/>
                        </a:spcAft>
                      </a:pPr>
                      <a:r>
                        <a:rPr lang="es-ES" sz="1400">
                          <a:effectLst/>
                        </a:rPr>
                        <a:t>Celia Ledo Royo</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Historia de Cuba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Contabilidad y Finanzas</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32</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I</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271470">
                <a:tc>
                  <a:txBody>
                    <a:bodyPr/>
                    <a:lstStyle/>
                    <a:p>
                      <a:pPr algn="l">
                        <a:lnSpc>
                          <a:spcPct val="115000"/>
                        </a:lnSpc>
                        <a:spcAft>
                          <a:spcPts val="1000"/>
                        </a:spcAft>
                      </a:pPr>
                      <a:r>
                        <a:rPr lang="es-ES" sz="1400">
                          <a:effectLst/>
                        </a:rPr>
                        <a:t>Ángel Luis Cintra Lugones</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Economía I</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Economía</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40</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I</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278931">
                <a:tc>
                  <a:txBody>
                    <a:bodyPr/>
                    <a:lstStyle/>
                    <a:p>
                      <a:pPr algn="l">
                        <a:lnSpc>
                          <a:spcPct val="115000"/>
                        </a:lnSpc>
                        <a:spcAft>
                          <a:spcPts val="1000"/>
                        </a:spcAft>
                      </a:pPr>
                      <a:r>
                        <a:rPr lang="es-ES" sz="1400">
                          <a:effectLst/>
                        </a:rPr>
                        <a:t>María Julia Rodriguez Saif</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Derecho sobre Bienes</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Básico Civil </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64</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II</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648072">
                <a:tc>
                  <a:txBody>
                    <a:bodyPr/>
                    <a:lstStyle/>
                    <a:p>
                      <a:pPr algn="l">
                        <a:lnSpc>
                          <a:spcPct val="115000"/>
                        </a:lnSpc>
                        <a:spcAft>
                          <a:spcPts val="1000"/>
                        </a:spcAft>
                      </a:pPr>
                      <a:r>
                        <a:rPr lang="es-ES" sz="1400" dirty="0">
                          <a:effectLst/>
                        </a:rPr>
                        <a:t>Miguel Ángel Basto Rizo</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1.- Mecánica Técnica III</a:t>
                      </a:r>
                    </a:p>
                    <a:p>
                      <a:pPr algn="ctr">
                        <a:lnSpc>
                          <a:spcPct val="115000"/>
                        </a:lnSpc>
                        <a:spcAft>
                          <a:spcPts val="1000"/>
                        </a:spcAft>
                      </a:pPr>
                      <a:r>
                        <a:rPr lang="es-ES" sz="1400" dirty="0">
                          <a:effectLst/>
                        </a:rPr>
                        <a:t>2.- Mecánica Técnica IV</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Mecánica y Diseño</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96 (48 cada semestre)</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I y II</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513157">
                <a:tc>
                  <a:txBody>
                    <a:bodyPr/>
                    <a:lstStyle/>
                    <a:p>
                      <a:pPr algn="l">
                        <a:lnSpc>
                          <a:spcPct val="115000"/>
                        </a:lnSpc>
                        <a:spcAft>
                          <a:spcPts val="1000"/>
                        </a:spcAft>
                      </a:pPr>
                      <a:r>
                        <a:rPr lang="es-ES" sz="1400" dirty="0">
                          <a:effectLst/>
                        </a:rPr>
                        <a:t>Angel </a:t>
                      </a:r>
                      <a:r>
                        <a:rPr lang="es-ES" sz="1400" dirty="0" err="1">
                          <a:effectLst/>
                        </a:rPr>
                        <a:t>Deroncele</a:t>
                      </a:r>
                      <a:r>
                        <a:rPr lang="es-ES" sz="1400" dirty="0">
                          <a:effectLst/>
                        </a:rPr>
                        <a:t> Acosta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200" dirty="0">
                          <a:effectLst/>
                        </a:rPr>
                        <a:t>Psicología de la dirección y comunicación aprendizaje organizacional</a:t>
                      </a:r>
                      <a:endParaRPr lang="es-E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a:effectLst/>
                        </a:rPr>
                        <a:t>Psicología</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smtClean="0">
                          <a:effectLst/>
                          <a:latin typeface="Calibri" panose="020F0502020204030204" pitchFamily="34" charset="0"/>
                          <a:ea typeface="Calibri" panose="020F0502020204030204" pitchFamily="34" charset="0"/>
                          <a:cs typeface="Times New Roman" panose="02020603050405020304" pitchFamily="18" charset="0"/>
                        </a:rPr>
                        <a:t>60</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I</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411167">
                <a:tc>
                  <a:txBody>
                    <a:bodyPr/>
                    <a:lstStyle/>
                    <a:p>
                      <a:pPr algn="l">
                        <a:lnSpc>
                          <a:spcPct val="115000"/>
                        </a:lnSpc>
                        <a:spcAft>
                          <a:spcPts val="1000"/>
                        </a:spcAft>
                      </a:pPr>
                      <a:r>
                        <a:rPr lang="es-ES" sz="1400">
                          <a:effectLst/>
                        </a:rPr>
                        <a:t>Yaritza Tardo Fernández</a:t>
                      </a:r>
                      <a:endParaRPr lang="es-ES" sz="140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Español-  Lengua Extranjera</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ctr">
                        <a:lnSpc>
                          <a:spcPct val="115000"/>
                        </a:lnSpc>
                        <a:spcAft>
                          <a:spcPts val="1000"/>
                        </a:spcAft>
                      </a:pPr>
                      <a:r>
                        <a:rPr lang="es-ES" sz="1400" dirty="0">
                          <a:effectLst/>
                        </a:rPr>
                        <a:t>Idiomas</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l">
                        <a:lnSpc>
                          <a:spcPct val="115000"/>
                        </a:lnSpc>
                        <a:spcAft>
                          <a:spcPts val="1000"/>
                        </a:spcAft>
                      </a:pPr>
                      <a:r>
                        <a:rPr lang="es-ES" sz="1400" dirty="0">
                          <a:effectLst/>
                        </a:rPr>
                        <a:t>Solicitud del Cliente </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c>
                  <a:txBody>
                    <a:bodyPr/>
                    <a:lstStyle/>
                    <a:p>
                      <a:pPr algn="l">
                        <a:lnSpc>
                          <a:spcPct val="115000"/>
                        </a:lnSpc>
                        <a:spcAft>
                          <a:spcPts val="1000"/>
                        </a:spcAft>
                      </a:pPr>
                      <a:r>
                        <a:rPr lang="es-ES" sz="1400" dirty="0">
                          <a:effectLst/>
                        </a:rPr>
                        <a:t>Solicitud del Cliente</a:t>
                      </a:r>
                      <a:endParaRPr lang="es-E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8490" marR="8490" marT="0" marB="0"/>
                </a:tc>
              </a:tr>
              <a:tr h="246987">
                <a:tc>
                  <a:txBody>
                    <a:bodyPr/>
                    <a:lstStyle/>
                    <a:p>
                      <a:pPr algn="l">
                        <a:lnSpc>
                          <a:spcPct val="115000"/>
                        </a:lnSpc>
                        <a:spcAft>
                          <a:spcPts val="1000"/>
                        </a:spcAft>
                      </a:pPr>
                      <a:r>
                        <a:rPr lang="es-ES" sz="1200" dirty="0">
                          <a:effectLst/>
                          <a:latin typeface="Arial" panose="020B0604020202020204" pitchFamily="34" charset="0"/>
                          <a:ea typeface="Calibri" panose="020F0502020204030204" pitchFamily="34" charset="0"/>
                          <a:cs typeface="Times New Roman" panose="02020603050405020304" pitchFamily="18" charset="0"/>
                        </a:rPr>
                        <a:t>Carlos Hernández </a:t>
                      </a:r>
                      <a:r>
                        <a:rPr lang="es-ES" sz="1200" dirty="0" smtClean="0">
                          <a:effectLst/>
                          <a:latin typeface="Arial" panose="020B0604020202020204" pitchFamily="34" charset="0"/>
                          <a:ea typeface="Calibri" panose="020F0502020204030204" pitchFamily="34" charset="0"/>
                          <a:cs typeface="Times New Roman" panose="02020603050405020304" pitchFamily="18" charset="0"/>
                        </a:rPr>
                        <a:t>Hechavarría</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15000"/>
                        </a:lnSpc>
                        <a:spcAft>
                          <a:spcPts val="1000"/>
                        </a:spcAft>
                      </a:pPr>
                      <a:r>
                        <a:rPr lang="es-ES" sz="1200">
                          <a:effectLst/>
                          <a:latin typeface="Arial" panose="020B0604020202020204" pitchFamily="34" charset="0"/>
                          <a:ea typeface="Calibri" panose="020F0502020204030204" pitchFamily="34" charset="0"/>
                          <a:cs typeface="Times New Roman" panose="02020603050405020304" pitchFamily="18" charset="0"/>
                        </a:rPr>
                        <a:t>Matemática I</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15000"/>
                        </a:lnSpc>
                        <a:spcAft>
                          <a:spcPts val="1000"/>
                        </a:spcAft>
                      </a:pPr>
                      <a:r>
                        <a:rPr lang="es-ES" sz="1200">
                          <a:effectLst/>
                          <a:latin typeface="Arial" panose="020B0604020202020204" pitchFamily="34" charset="0"/>
                          <a:ea typeface="Calibri" panose="020F0502020204030204" pitchFamily="34" charset="0"/>
                          <a:cs typeface="Times New Roman" panose="02020603050405020304" pitchFamily="18" charset="0"/>
                        </a:rPr>
                        <a:t>Matemática Aplicada</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15000"/>
                        </a:lnSpc>
                        <a:spcAft>
                          <a:spcPts val="1000"/>
                        </a:spcAft>
                      </a:pPr>
                      <a:r>
                        <a:rPr lang="es-ES" sz="1200">
                          <a:effectLst/>
                          <a:latin typeface="Arial" panose="020B0604020202020204" pitchFamily="34" charset="0"/>
                          <a:ea typeface="Calibri" panose="020F0502020204030204" pitchFamily="34" charset="0"/>
                          <a:cs typeface="Times New Roman" panose="02020603050405020304" pitchFamily="18" charset="0"/>
                        </a:rPr>
                        <a:t>45</a:t>
                      </a:r>
                      <a:endParaRPr lang="es-ES" sz="11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15000"/>
                        </a:lnSpc>
                        <a:spcAft>
                          <a:spcPts val="1000"/>
                        </a:spcAft>
                      </a:pPr>
                      <a:r>
                        <a:rPr lang="es-ES" sz="1100" dirty="0">
                          <a:effectLst/>
                          <a:latin typeface="Calibri" panose="020F0502020204030204" pitchFamily="34" charset="0"/>
                          <a:ea typeface="Calibri" panose="020F0502020204030204" pitchFamily="34" charset="0"/>
                          <a:cs typeface="Times New Roman" panose="02020603050405020304" pitchFamily="18" charset="0"/>
                        </a:rPr>
                        <a:t>I</a:t>
                      </a:r>
                    </a:p>
                  </a:txBody>
                  <a:tcPr marL="44450" marR="44450" marT="0" marB="0"/>
                </a:tc>
              </a:tr>
            </a:tbl>
          </a:graphicData>
        </a:graphic>
      </p:graphicFrame>
    </p:spTree>
    <p:extLst>
      <p:ext uri="{BB962C8B-B14F-4D97-AF65-F5344CB8AC3E}">
        <p14:creationId xmlns:p14="http://schemas.microsoft.com/office/powerpoint/2010/main" val="333270427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692696"/>
            <a:ext cx="7772400" cy="1143000"/>
          </a:xfrm>
        </p:spPr>
        <p:txBody>
          <a:bodyPr/>
          <a:lstStyle/>
          <a:p>
            <a:r>
              <a:rPr lang="es-ES" sz="2800" b="1" dirty="0" smtClean="0">
                <a:solidFill>
                  <a:schemeClr val="tx1"/>
                </a:solidFill>
              </a:rPr>
              <a:t/>
            </a:r>
            <a:br>
              <a:rPr lang="es-ES" sz="2800" b="1" dirty="0" smtClean="0">
                <a:solidFill>
                  <a:schemeClr val="tx1"/>
                </a:solidFill>
              </a:rPr>
            </a:br>
            <a:r>
              <a:rPr lang="es-ES" sz="2800" b="1" dirty="0">
                <a:solidFill>
                  <a:schemeClr val="tx1"/>
                </a:solidFill>
              </a:rPr>
              <a:t/>
            </a:r>
            <a:br>
              <a:rPr lang="es-ES" sz="2800" b="1" dirty="0">
                <a:solidFill>
                  <a:schemeClr val="tx1"/>
                </a:solidFill>
              </a:rPr>
            </a:br>
            <a:r>
              <a:rPr lang="es-ES" sz="2800" b="1" dirty="0" smtClean="0">
                <a:solidFill>
                  <a:schemeClr val="tx1"/>
                </a:solidFill>
              </a:rPr>
              <a:t/>
            </a:r>
            <a:br>
              <a:rPr lang="es-ES" sz="2800" b="1" dirty="0" smtClean="0">
                <a:solidFill>
                  <a:schemeClr val="tx1"/>
                </a:solidFill>
              </a:rPr>
            </a:br>
            <a:r>
              <a:rPr lang="es-ES" sz="2800" b="1" dirty="0" smtClean="0">
                <a:solidFill>
                  <a:schemeClr val="tx1"/>
                </a:solidFill>
              </a:rPr>
              <a:t>LA LÍNEA DE INVESTIGACIÓN DE LA UNIVERSIDAD </a:t>
            </a:r>
            <a:br>
              <a:rPr lang="es-ES" sz="2800" b="1" dirty="0" smtClean="0">
                <a:solidFill>
                  <a:schemeClr val="tx1"/>
                </a:solidFill>
              </a:rPr>
            </a:br>
            <a:r>
              <a:rPr lang="es-ES" sz="2800" b="1" dirty="0" smtClean="0">
                <a:solidFill>
                  <a:srgbClr val="FF0000"/>
                </a:solidFill>
              </a:rPr>
              <a:t>PERFECCIONAMIENTO DE LOS PROCESOS FORMATIVOS EDUCACIONALES</a:t>
            </a:r>
            <a:br>
              <a:rPr lang="es-ES" sz="2800" b="1" dirty="0" smtClean="0">
                <a:solidFill>
                  <a:srgbClr val="FF0000"/>
                </a:solidFill>
              </a:rPr>
            </a:br>
            <a:r>
              <a:rPr lang="es-ES" sz="2800" b="1" dirty="0" smtClean="0">
                <a:solidFill>
                  <a:srgbClr val="FF0000"/>
                </a:solidFill>
              </a:rPr>
              <a:t/>
            </a:r>
            <a:br>
              <a:rPr lang="es-ES" sz="2800" b="1" dirty="0" smtClean="0">
                <a:solidFill>
                  <a:srgbClr val="FF0000"/>
                </a:solidFill>
              </a:rPr>
            </a:br>
            <a:r>
              <a:rPr lang="es-ES" sz="2800" b="1" dirty="0"/>
              <a:t>Sub Línea </a:t>
            </a:r>
            <a:r>
              <a:rPr lang="es-ES" sz="2800" b="1" dirty="0" smtClean="0"/>
              <a:t>1. </a:t>
            </a:r>
            <a:r>
              <a:rPr lang="es-ES" sz="2800" b="1" dirty="0"/>
              <a:t>Pedagogía de la Educación Superior. </a:t>
            </a:r>
            <a:r>
              <a:rPr lang="es-ES" sz="2800" dirty="0"/>
              <a:t>Coordina</a:t>
            </a:r>
            <a:r>
              <a:rPr lang="es-ES" sz="2800" b="1" dirty="0"/>
              <a:t>: Lizette Pérez</a:t>
            </a:r>
            <a:r>
              <a:rPr lang="es-ES" sz="2800" dirty="0"/>
              <a:t/>
            </a:r>
            <a:br>
              <a:rPr lang="es-ES" sz="2800" dirty="0"/>
            </a:br>
            <a:endParaRPr lang="es-ES" sz="2800" b="1" dirty="0">
              <a:solidFill>
                <a:srgbClr val="FF0000"/>
              </a:solidFill>
            </a:endParaRPr>
          </a:p>
        </p:txBody>
      </p:sp>
      <p:sp>
        <p:nvSpPr>
          <p:cNvPr id="3" name="Rectángulo 2"/>
          <p:cNvSpPr/>
          <p:nvPr/>
        </p:nvSpPr>
        <p:spPr>
          <a:xfrm>
            <a:off x="359532" y="3662413"/>
            <a:ext cx="8132440" cy="954107"/>
          </a:xfrm>
          <a:prstGeom prst="rect">
            <a:avLst/>
          </a:prstGeom>
        </p:spPr>
        <p:txBody>
          <a:bodyPr wrap="square">
            <a:spAutoFit/>
          </a:bodyPr>
          <a:lstStyle/>
          <a:p>
            <a:r>
              <a:rPr lang="es-ES" b="1" dirty="0" smtClean="0"/>
              <a:t> </a:t>
            </a:r>
            <a:r>
              <a:rPr lang="es-ES" sz="2800" b="1" dirty="0"/>
              <a:t>Sub Línea </a:t>
            </a:r>
            <a:r>
              <a:rPr lang="es-ES" sz="2800" b="1" dirty="0" smtClean="0"/>
              <a:t>2</a:t>
            </a:r>
            <a:r>
              <a:rPr lang="es-ES" sz="2800" b="1" dirty="0"/>
              <a:t>. </a:t>
            </a:r>
            <a:r>
              <a:rPr lang="es-ES" sz="2800" b="1" dirty="0" smtClean="0"/>
              <a:t>Perfeccionamiento de la Virtualización Académica Universitaria</a:t>
            </a:r>
            <a:endParaRPr lang="es-ES" sz="2800" dirty="0"/>
          </a:p>
        </p:txBody>
      </p:sp>
      <p:sp>
        <p:nvSpPr>
          <p:cNvPr id="6" name="Rectángulo 5"/>
          <p:cNvSpPr/>
          <p:nvPr/>
        </p:nvSpPr>
        <p:spPr>
          <a:xfrm>
            <a:off x="2166960" y="4616520"/>
            <a:ext cx="4517583" cy="461665"/>
          </a:xfrm>
          <a:prstGeom prst="rect">
            <a:avLst/>
          </a:prstGeom>
        </p:spPr>
        <p:txBody>
          <a:bodyPr wrap="none">
            <a:spAutoFit/>
          </a:bodyPr>
          <a:lstStyle/>
          <a:p>
            <a:r>
              <a:rPr lang="es-ES" dirty="0" smtClean="0"/>
              <a:t>Coordina</a:t>
            </a:r>
            <a:r>
              <a:rPr lang="es-ES" b="1" dirty="0" smtClean="0"/>
              <a:t>: Jose Manuel Izquierdo</a:t>
            </a:r>
            <a:endParaRPr lang="es-ES" dirty="0"/>
          </a:p>
        </p:txBody>
      </p:sp>
    </p:spTree>
    <p:extLst>
      <p:ext uri="{BB962C8B-B14F-4D97-AF65-F5344CB8AC3E}">
        <p14:creationId xmlns:p14="http://schemas.microsoft.com/office/powerpoint/2010/main" val="231604806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476672"/>
            <a:ext cx="7772400" cy="1143000"/>
          </a:xfrm>
        </p:spPr>
        <p:txBody>
          <a:bodyPr/>
          <a:lstStyle/>
          <a:p>
            <a:r>
              <a:rPr lang="es-ES" sz="3200" b="1" dirty="0"/>
              <a:t>Sub Línea 1. Pedagogía de la Educación Superior. </a:t>
            </a:r>
            <a:endParaRPr lang="es-ES" sz="3200" dirty="0"/>
          </a:p>
        </p:txBody>
      </p:sp>
      <p:sp>
        <p:nvSpPr>
          <p:cNvPr id="3" name="Rectángulo 2"/>
          <p:cNvSpPr/>
          <p:nvPr/>
        </p:nvSpPr>
        <p:spPr>
          <a:xfrm>
            <a:off x="683568" y="1640327"/>
            <a:ext cx="7200800" cy="4524315"/>
          </a:xfrm>
          <a:prstGeom prst="rect">
            <a:avLst/>
          </a:prstGeom>
        </p:spPr>
        <p:txBody>
          <a:bodyPr wrap="square">
            <a:spAutoFit/>
          </a:bodyPr>
          <a:lstStyle/>
          <a:p>
            <a:pPr algn="just">
              <a:spcAft>
                <a:spcPts val="0"/>
              </a:spcAft>
            </a:pPr>
            <a:r>
              <a:rPr lang="es-ES" b="1" dirty="0" smtClean="0">
                <a:solidFill>
                  <a:srgbClr val="C0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rPr>
              <a:t>Responde</a:t>
            </a:r>
            <a:r>
              <a:rPr lang="es-ES" dirty="0" smtClean="0">
                <a:latin typeface="Arial" panose="020B0604020202020204" pitchFamily="34" charset="0"/>
                <a:ea typeface="Times New Roman" panose="02020603050405020304" pitchFamily="18" charset="0"/>
                <a:cs typeface="Times New Roman" panose="02020603050405020304" pitchFamily="18" charset="0"/>
              </a:rPr>
              <a:t> a la necesidad </a:t>
            </a:r>
            <a:r>
              <a:rPr lang="es-ES" dirty="0">
                <a:latin typeface="Arial" panose="020B0604020202020204" pitchFamily="34" charset="0"/>
                <a:ea typeface="Times New Roman" panose="02020603050405020304" pitchFamily="18" charset="0"/>
                <a:cs typeface="Times New Roman" panose="02020603050405020304" pitchFamily="18" charset="0"/>
              </a:rPr>
              <a:t>de encontrar soluciones a múltiples problemas que desbordan las posibilidades del ejercicio profesional en las universidades, sin una profundización en las Ciencias Pedagógicas, y el carácter formativo de los procesos </a:t>
            </a:r>
            <a:r>
              <a:rPr lang="es-ES" dirty="0" smtClean="0">
                <a:latin typeface="Arial" panose="020B0604020202020204" pitchFamily="34" charset="0"/>
                <a:ea typeface="Times New Roman" panose="02020603050405020304" pitchFamily="18" charset="0"/>
                <a:cs typeface="Times New Roman" panose="02020603050405020304" pitchFamily="18" charset="0"/>
              </a:rPr>
              <a:t>universitarios.</a:t>
            </a:r>
          </a:p>
          <a:p>
            <a:pPr algn="just">
              <a:spcAft>
                <a:spcPts val="0"/>
              </a:spcAft>
            </a:pPr>
            <a:endParaRPr lang="es-ES" dirty="0" smtClean="0">
              <a:latin typeface="Arial" panose="020B0604020202020204" pitchFamily="34" charset="0"/>
              <a:ea typeface="Times New Roman" panose="02020603050405020304" pitchFamily="18" charset="0"/>
              <a:cs typeface="Times New Roman" panose="02020603050405020304" pitchFamily="18" charset="0"/>
            </a:endParaRPr>
          </a:p>
          <a:p>
            <a:pPr algn="just">
              <a:spcAft>
                <a:spcPts val="0"/>
              </a:spcAft>
            </a:pPr>
            <a:r>
              <a:rPr lang="es-ES" b="1" dirty="0" smtClean="0">
                <a:solidFill>
                  <a:srgbClr val="C00000"/>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Times New Roman" panose="02020603050405020304" pitchFamily="18" charset="0"/>
              </a:rPr>
              <a:t>Concibe</a:t>
            </a:r>
            <a:r>
              <a:rPr lang="es-ES" dirty="0" smtClean="0">
                <a:latin typeface="Arial" panose="020B0604020202020204" pitchFamily="34" charset="0"/>
                <a:ea typeface="Times New Roman" panose="02020603050405020304" pitchFamily="18" charset="0"/>
                <a:cs typeface="Times New Roman" panose="02020603050405020304" pitchFamily="18" charset="0"/>
              </a:rPr>
              <a:t> a los </a:t>
            </a:r>
            <a:r>
              <a:rPr lang="es-ES" dirty="0">
                <a:latin typeface="Arial" panose="020B0604020202020204" pitchFamily="34" charset="0"/>
                <a:ea typeface="Times New Roman" panose="02020603050405020304" pitchFamily="18" charset="0"/>
                <a:cs typeface="Times New Roman" panose="02020603050405020304" pitchFamily="18" charset="0"/>
              </a:rPr>
              <a:t>estudios </a:t>
            </a:r>
            <a:r>
              <a:rPr lang="es-ES" b="1" dirty="0">
                <a:latin typeface="Arial" panose="020B0604020202020204" pitchFamily="34" charset="0"/>
                <a:ea typeface="Times New Roman" panose="02020603050405020304" pitchFamily="18" charset="0"/>
                <a:cs typeface="Times New Roman" panose="02020603050405020304" pitchFamily="18" charset="0"/>
              </a:rPr>
              <a:t>de procesos formativos en la Educación Superior </a:t>
            </a:r>
            <a:r>
              <a:rPr lang="es-ES" dirty="0">
                <a:latin typeface="Arial" panose="020B0604020202020204" pitchFamily="34" charset="0"/>
                <a:ea typeface="Times New Roman" panose="02020603050405020304" pitchFamily="18" charset="0"/>
                <a:cs typeface="Times New Roman" panose="02020603050405020304" pitchFamily="18" charset="0"/>
              </a:rPr>
              <a:t>se respaldan en la concepción de que la investigación </a:t>
            </a:r>
            <a:r>
              <a:rPr lang="es-ES" dirty="0" smtClean="0">
                <a:latin typeface="Arial" panose="020B0604020202020204" pitchFamily="34" charset="0"/>
                <a:ea typeface="Times New Roman" panose="02020603050405020304" pitchFamily="18" charset="0"/>
                <a:cs typeface="Times New Roman" panose="02020603050405020304" pitchFamily="18" charset="0"/>
              </a:rPr>
              <a:t>científica, anclada en la estructura de proyectos </a:t>
            </a:r>
            <a:r>
              <a:rPr lang="es-ES" dirty="0">
                <a:latin typeface="Arial" panose="020B0604020202020204" pitchFamily="34" charset="0"/>
                <a:ea typeface="Times New Roman" panose="02020603050405020304" pitchFamily="18" charset="0"/>
                <a:cs typeface="Times New Roman" panose="02020603050405020304" pitchFamily="18" charset="0"/>
              </a:rPr>
              <a:t>es el sustento de la formación de </a:t>
            </a:r>
            <a:r>
              <a:rPr lang="es-ES" dirty="0" smtClean="0">
                <a:latin typeface="Arial" panose="020B0604020202020204" pitchFamily="34" charset="0"/>
                <a:ea typeface="Times New Roman" panose="02020603050405020304" pitchFamily="18" charset="0"/>
                <a:cs typeface="Times New Roman" panose="02020603050405020304" pitchFamily="18" charset="0"/>
              </a:rPr>
              <a:t>postgrado</a:t>
            </a:r>
            <a:r>
              <a:rPr lang="es-ES" dirty="0">
                <a:latin typeface="Arial" panose="020B0604020202020204" pitchFamily="34" charset="0"/>
                <a:ea typeface="Times New Roman" panose="02020603050405020304" pitchFamily="18" charset="0"/>
                <a:cs typeface="Times New Roman" panose="02020603050405020304" pitchFamily="18" charset="0"/>
              </a:rPr>
              <a:t>.</a:t>
            </a:r>
            <a:endParaRPr lang="es-ES"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350467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b="1" dirty="0" smtClean="0">
                <a:solidFill>
                  <a:srgbClr val="FF0000"/>
                </a:solidFill>
                <a:effectLst>
                  <a:outerShdw blurRad="38100" dist="38100" dir="2700000" algn="tl">
                    <a:srgbClr val="000000">
                      <a:alpha val="43137"/>
                    </a:srgbClr>
                  </a:outerShdw>
                </a:effectLst>
                <a:latin typeface="Arial Narrow" panose="020B0606020202030204" pitchFamily="34" charset="0"/>
                <a:ea typeface="Times New Roman" panose="02020603050405020304" pitchFamily="18" charset="0"/>
                <a:cs typeface="Arial" panose="020B0604020202020204" pitchFamily="34" charset="0"/>
              </a:rPr>
              <a:t>TEMÁTICAS </a:t>
            </a:r>
            <a:endParaRPr lang="es-ES" b="1" dirty="0">
              <a:solidFill>
                <a:srgbClr val="FF0000"/>
              </a:solidFill>
              <a:effectLst>
                <a:outerShdw blurRad="38100" dist="38100" dir="2700000" algn="tl">
                  <a:srgbClr val="000000">
                    <a:alpha val="43137"/>
                  </a:srgbClr>
                </a:outerShdw>
              </a:effectLst>
            </a:endParaRPr>
          </a:p>
        </p:txBody>
      </p:sp>
      <p:sp>
        <p:nvSpPr>
          <p:cNvPr id="3" name="Rectángulo 2"/>
          <p:cNvSpPr/>
          <p:nvPr/>
        </p:nvSpPr>
        <p:spPr>
          <a:xfrm>
            <a:off x="395536" y="1484784"/>
            <a:ext cx="8280920" cy="4841325"/>
          </a:xfrm>
          <a:prstGeom prst="rect">
            <a:avLst/>
          </a:prstGeom>
        </p:spPr>
        <p:txBody>
          <a:bodyPr wrap="square">
            <a:spAutoFit/>
          </a:bodyPr>
          <a:lstStyle/>
          <a:p>
            <a:pPr algn="just">
              <a:lnSpc>
                <a:spcPct val="115000"/>
              </a:lnSpc>
              <a:spcAft>
                <a:spcPts val="600"/>
              </a:spcAft>
              <a:tabLst>
                <a:tab pos="640080" algn="l"/>
                <a:tab pos="1097280" algn="l"/>
                <a:tab pos="1554480" algn="l"/>
                <a:tab pos="2011680" algn="l"/>
                <a:tab pos="2468880" algn="l"/>
                <a:tab pos="2926080" algn="l"/>
                <a:tab pos="3383280" algn="l"/>
                <a:tab pos="3840480" algn="l"/>
                <a:tab pos="4297680" algn="l"/>
              </a:tabLst>
            </a:pPr>
            <a:r>
              <a:rPr lang="es-ES_tradnl" dirty="0" smtClean="0">
                <a:latin typeface="Arial Narrow" panose="020B0606020202030204" pitchFamily="34" charset="0"/>
                <a:ea typeface="Times New Roman" panose="02020603050405020304" pitchFamily="18" charset="0"/>
                <a:cs typeface="Arial" panose="020B0604020202020204" pitchFamily="34" charset="0"/>
              </a:rPr>
              <a:t> </a:t>
            </a:r>
            <a:r>
              <a:rPr lang="es-ES_tradnl" dirty="0">
                <a:latin typeface="Arial Narrow" panose="020B0606020202030204" pitchFamily="34" charset="0"/>
                <a:ea typeface="Times New Roman" panose="02020603050405020304" pitchFamily="18" charset="0"/>
                <a:cs typeface="Arial" panose="020B0604020202020204" pitchFamily="34" charset="0"/>
              </a:rPr>
              <a:t>Estas </a:t>
            </a:r>
            <a:r>
              <a:rPr lang="es-ES_tradnl" dirty="0" smtClean="0">
                <a:latin typeface="Arial Narrow" panose="020B0606020202030204" pitchFamily="34" charset="0"/>
                <a:ea typeface="Times New Roman" panose="02020603050405020304" pitchFamily="18" charset="0"/>
                <a:cs typeface="Times New Roman" panose="02020603050405020304" pitchFamily="18" charset="0"/>
              </a:rPr>
              <a:t>son</a:t>
            </a:r>
            <a:r>
              <a:rPr lang="es-ES_tradnl" dirty="0">
                <a:latin typeface="Arial Narrow" panose="020B0606020202030204" pitchFamily="34" charset="0"/>
                <a:ea typeface="Times New Roman" panose="02020603050405020304" pitchFamily="18" charset="0"/>
                <a:cs typeface="Times New Roman" panose="02020603050405020304" pitchFamily="18" charset="0"/>
              </a:rPr>
              <a:t>:</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Problemas epistemológicos y filosóficos de la Pedagogía de la Educación Superior.</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Concepciones teóricas de la Didáctica de la Educación Superior.</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Gestión de los procesos de la Educación Superior.</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Evaluación y acreditación de los procesos de las Instituciones de Educación Superior</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Procesos de Diseño Curricular en la Educación Superior.</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Dinámica y Evaluación de los procesos formativos. </a:t>
            </a:r>
            <a:endParaRPr lang="es-ES" sz="28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228600" algn="l"/>
              </a:tabLst>
            </a:pPr>
            <a:r>
              <a:rPr lang="es-ES_tradnl" dirty="0">
                <a:latin typeface="Arial Narrow" panose="020B0606020202030204" pitchFamily="34" charset="0"/>
                <a:ea typeface="Times New Roman" panose="02020603050405020304" pitchFamily="18" charset="0"/>
                <a:cs typeface="Arial" panose="020B0604020202020204" pitchFamily="34" charset="0"/>
              </a:rPr>
              <a:t>Formación integral de los estudiantes universitarios, valores profesionales y sociales.</a:t>
            </a:r>
            <a:endParaRPr lang="es-ES" sz="2800"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24765"/>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476672"/>
            <a:ext cx="7772400" cy="1143000"/>
          </a:xfrm>
        </p:spPr>
        <p:txBody>
          <a:bodyPr/>
          <a:lstStyle/>
          <a:p>
            <a:r>
              <a:rPr lang="es-ES" b="1" dirty="0" smtClean="0">
                <a:solidFill>
                  <a:srgbClr val="FF0000"/>
                </a:solidFill>
              </a:rPr>
              <a:t>CLAUSTRO DE LA LÍNEA PES</a:t>
            </a:r>
            <a:endParaRPr lang="es-ES" b="1" dirty="0">
              <a:solidFill>
                <a:srgbClr val="FF0000"/>
              </a:solidFill>
            </a:endParaRPr>
          </a:p>
        </p:txBody>
      </p:sp>
      <p:sp>
        <p:nvSpPr>
          <p:cNvPr id="3" name="Rectángulo 2"/>
          <p:cNvSpPr/>
          <p:nvPr/>
        </p:nvSpPr>
        <p:spPr>
          <a:xfrm>
            <a:off x="971600" y="1619672"/>
            <a:ext cx="4536504" cy="4801314"/>
          </a:xfrm>
          <a:prstGeom prst="rect">
            <a:avLst/>
          </a:prstGeom>
        </p:spPr>
        <p:txBody>
          <a:bodyPr wrap="square">
            <a:spAutoFit/>
          </a:bodyPr>
          <a:lstStyle/>
          <a:p>
            <a:pPr marL="342900" lvl="0" indent="-342900" algn="just">
              <a:buFont typeface="+mj-lt"/>
              <a:buAutoNum type="arabicPeriod"/>
            </a:pPr>
            <a:r>
              <a:rPr lang="es-ES" sz="1400" dirty="0">
                <a:latin typeface="+mj-lt"/>
                <a:ea typeface="Times New Roman" panose="02020603050405020304" pitchFamily="18" charset="0"/>
                <a:cs typeface="Calibri" panose="020F0502020204030204" pitchFamily="34" charset="0"/>
              </a:rPr>
              <a:t>Dra. C. Lizette Pérez Martínez</a:t>
            </a:r>
            <a:endParaRPr lang="es-ES" sz="1400" dirty="0">
              <a:latin typeface="+mj-lt"/>
            </a:endParaRPr>
          </a:p>
          <a:p>
            <a:pPr marL="342900" lvl="0" indent="-342900" algn="just">
              <a:buFont typeface="+mj-lt"/>
              <a:buAutoNum type="arabicPeriod"/>
            </a:pPr>
            <a:r>
              <a:rPr lang="es-ES" sz="1400" dirty="0">
                <a:latin typeface="+mj-lt"/>
                <a:ea typeface="Times New Roman" panose="02020603050405020304" pitchFamily="18" charset="0"/>
                <a:cs typeface="Calibri" panose="020F0502020204030204" pitchFamily="34" charset="0"/>
              </a:rPr>
              <a:t>Dra. C. Celia T. Ledo Royo.</a:t>
            </a:r>
            <a:endParaRPr lang="es-ES" sz="1400" dirty="0">
              <a:latin typeface="+mj-lt"/>
            </a:endParaRPr>
          </a:p>
          <a:p>
            <a:pPr marL="342900" lvl="0" indent="-342900" algn="just">
              <a:buFont typeface="+mj-lt"/>
              <a:buAutoNum type="arabicPeriod"/>
            </a:pPr>
            <a:r>
              <a:rPr lang="es-ES" sz="1400" dirty="0">
                <a:latin typeface="+mj-lt"/>
                <a:ea typeface="Times New Roman" panose="02020603050405020304" pitchFamily="18" charset="0"/>
                <a:cs typeface="Calibri" panose="020F0502020204030204" pitchFamily="34" charset="0"/>
              </a:rPr>
              <a:t>Dra. C. Dalia Rodríguez Bencomo.</a:t>
            </a:r>
            <a:endParaRPr lang="es-ES" sz="1400" dirty="0">
              <a:latin typeface="+mj-lt"/>
            </a:endParaRPr>
          </a:p>
          <a:p>
            <a:pPr marL="342900" lvl="0" indent="-342900" algn="just">
              <a:buFont typeface="+mj-lt"/>
              <a:buAutoNum type="arabicPeriod"/>
            </a:pPr>
            <a:r>
              <a:rPr lang="es-ES" sz="1400" dirty="0">
                <a:latin typeface="+mj-lt"/>
                <a:ea typeface="Times New Roman" panose="02020603050405020304" pitchFamily="18" charset="0"/>
                <a:cs typeface="Calibri" panose="020F0502020204030204" pitchFamily="34" charset="0"/>
              </a:rPr>
              <a:t>Dra. C. </a:t>
            </a:r>
            <a:r>
              <a:rPr lang="es-ES_tradnl" sz="1400" dirty="0">
                <a:latin typeface="+mj-lt"/>
                <a:ea typeface="Times New Roman" panose="02020603050405020304" pitchFamily="18" charset="0"/>
                <a:cs typeface="Calibri" panose="020F0502020204030204" pitchFamily="34" charset="0"/>
              </a:rPr>
              <a:t>María Julia Rodríguez Saif</a:t>
            </a:r>
            <a:endParaRPr lang="es-ES" sz="1400" dirty="0">
              <a:latin typeface="+mj-lt"/>
            </a:endParaRPr>
          </a:p>
          <a:p>
            <a:pPr marL="342900" lvl="0" indent="-342900" algn="just">
              <a:buFont typeface="+mj-lt"/>
              <a:buAutoNum type="arabicPeriod"/>
            </a:pPr>
            <a:r>
              <a:rPr lang="es-ES" sz="1400" dirty="0" smtClean="0">
                <a:latin typeface="+mj-lt"/>
              </a:rPr>
              <a:t>Dra</a:t>
            </a:r>
            <a:r>
              <a:rPr lang="es-ES" sz="1400" dirty="0">
                <a:latin typeface="+mj-lt"/>
              </a:rPr>
              <a:t>. C. María de los Ángeles Reyna.</a:t>
            </a:r>
          </a:p>
          <a:p>
            <a:pPr marL="342900" lvl="0" indent="-342900" algn="just">
              <a:buFont typeface="+mj-lt"/>
              <a:buAutoNum type="arabicPeriod"/>
            </a:pPr>
            <a:r>
              <a:rPr lang="es-ES" sz="1400" dirty="0">
                <a:latin typeface="+mj-lt"/>
              </a:rPr>
              <a:t>Dra. C Silvia Sofía Cruz Baranda.</a:t>
            </a:r>
          </a:p>
          <a:p>
            <a:pPr marL="342900" lvl="0" indent="-342900" algn="just">
              <a:buFont typeface="+mj-lt"/>
              <a:buAutoNum type="arabicPeriod"/>
            </a:pPr>
            <a:r>
              <a:rPr lang="es-ES" sz="1400" dirty="0">
                <a:latin typeface="+mj-lt"/>
              </a:rPr>
              <a:t>Dra. C. Ana Durán Castañeda.</a:t>
            </a:r>
          </a:p>
          <a:p>
            <a:pPr marL="342900" lvl="0" indent="-342900" algn="just">
              <a:buFont typeface="+mj-lt"/>
              <a:buAutoNum type="arabicPeriod"/>
            </a:pPr>
            <a:r>
              <a:rPr lang="es-ES" sz="1400" dirty="0">
                <a:latin typeface="+mj-lt"/>
              </a:rPr>
              <a:t>Dr. C. Ángel Cintra Lugones</a:t>
            </a:r>
          </a:p>
          <a:p>
            <a:pPr marL="342900" lvl="0" indent="-342900" algn="just">
              <a:buFont typeface="+mj-lt"/>
              <a:buAutoNum type="arabicPeriod"/>
            </a:pPr>
            <a:r>
              <a:rPr lang="es-ES" sz="1400" dirty="0">
                <a:latin typeface="+mj-lt"/>
              </a:rPr>
              <a:t>Dra. C Yaritza </a:t>
            </a:r>
            <a:r>
              <a:rPr lang="es-ES" sz="1400" dirty="0" smtClean="0">
                <a:latin typeface="+mj-lt"/>
              </a:rPr>
              <a:t>Tardo </a:t>
            </a:r>
            <a:r>
              <a:rPr lang="es-ES" sz="1400" dirty="0" smtClean="0">
                <a:solidFill>
                  <a:srgbClr val="000000"/>
                </a:solidFill>
                <a:latin typeface="+mj-lt"/>
              </a:rPr>
              <a:t>Fernández</a:t>
            </a:r>
            <a:r>
              <a:rPr lang="es-ES" sz="1400" dirty="0" smtClean="0">
                <a:latin typeface="+mj-lt"/>
              </a:rPr>
              <a:t>.</a:t>
            </a:r>
            <a:endParaRPr lang="es-ES" sz="1400" dirty="0">
              <a:latin typeface="+mj-lt"/>
            </a:endParaRPr>
          </a:p>
          <a:p>
            <a:pPr marL="342900" indent="-342900" algn="just">
              <a:buFont typeface="+mj-lt"/>
              <a:buAutoNum type="arabicPeriod"/>
            </a:pPr>
            <a:r>
              <a:rPr lang="es-ES" sz="1400" dirty="0">
                <a:latin typeface="+mj-lt"/>
              </a:rPr>
              <a:t> </a:t>
            </a:r>
            <a:r>
              <a:rPr lang="es-ES" sz="1400" dirty="0" smtClean="0">
                <a:latin typeface="+mj-lt"/>
              </a:rPr>
              <a:t>Dra. </a:t>
            </a:r>
            <a:r>
              <a:rPr lang="es-ES" sz="1400" dirty="0">
                <a:latin typeface="+mj-lt"/>
              </a:rPr>
              <a:t>C Rosario León Robaina</a:t>
            </a:r>
          </a:p>
          <a:p>
            <a:pPr marL="342900" indent="-342900" algn="just">
              <a:buFont typeface="+mj-lt"/>
              <a:buAutoNum type="arabicPeriod"/>
            </a:pPr>
            <a:r>
              <a:rPr lang="pt-BR" sz="1400" dirty="0">
                <a:solidFill>
                  <a:srgbClr val="000000"/>
                </a:solidFill>
                <a:latin typeface="+mj-lt"/>
              </a:rPr>
              <a:t>Dr. C. </a:t>
            </a:r>
            <a:r>
              <a:rPr lang="pt-BR" sz="1400" dirty="0" smtClean="0">
                <a:solidFill>
                  <a:srgbClr val="000000"/>
                </a:solidFill>
                <a:latin typeface="+mj-lt"/>
              </a:rPr>
              <a:t>Jorge </a:t>
            </a:r>
            <a:r>
              <a:rPr lang="pt-BR" sz="1400" dirty="0">
                <a:solidFill>
                  <a:srgbClr val="000000"/>
                </a:solidFill>
                <a:latin typeface="+mj-lt"/>
              </a:rPr>
              <a:t>Montoya Rivera </a:t>
            </a:r>
            <a:endParaRPr lang="pt-BR" sz="1400" dirty="0" smtClean="0">
              <a:solidFill>
                <a:srgbClr val="000000"/>
              </a:solidFill>
              <a:latin typeface="+mj-lt"/>
            </a:endParaRPr>
          </a:p>
          <a:p>
            <a:pPr marL="342900" indent="-342900" algn="just">
              <a:buFont typeface="+mj-lt"/>
              <a:buAutoNum type="arabicPeriod"/>
            </a:pPr>
            <a:r>
              <a:rPr lang="es-ES" sz="1400" dirty="0" smtClean="0">
                <a:solidFill>
                  <a:srgbClr val="000000"/>
                </a:solidFill>
                <a:latin typeface="+mj-lt"/>
              </a:rPr>
              <a:t>Dra. </a:t>
            </a:r>
            <a:r>
              <a:rPr lang="es-ES" sz="1400" dirty="0">
                <a:solidFill>
                  <a:srgbClr val="000000"/>
                </a:solidFill>
                <a:latin typeface="+mj-lt"/>
              </a:rPr>
              <a:t>C. </a:t>
            </a:r>
            <a:r>
              <a:rPr lang="es-ES" sz="1400" dirty="0" smtClean="0">
                <a:solidFill>
                  <a:srgbClr val="000000"/>
                </a:solidFill>
                <a:latin typeface="+mj-lt"/>
              </a:rPr>
              <a:t>Noemí </a:t>
            </a:r>
            <a:r>
              <a:rPr lang="es-ES" sz="1400" dirty="0">
                <a:solidFill>
                  <a:srgbClr val="000000"/>
                </a:solidFill>
                <a:latin typeface="+mj-lt"/>
              </a:rPr>
              <a:t>Martínez Sánchez </a:t>
            </a:r>
            <a:endParaRPr lang="es-ES" sz="1400" dirty="0" smtClean="0">
              <a:solidFill>
                <a:srgbClr val="000000"/>
              </a:solidFill>
              <a:latin typeface="+mj-lt"/>
            </a:endParaRPr>
          </a:p>
          <a:p>
            <a:pPr marL="342900" indent="-342900" algn="just">
              <a:buFont typeface="+mj-lt"/>
              <a:buAutoNum type="arabicPeriod"/>
            </a:pPr>
            <a:r>
              <a:rPr lang="es-ES" sz="1400" dirty="0" smtClean="0">
                <a:solidFill>
                  <a:srgbClr val="000000"/>
                </a:solidFill>
                <a:latin typeface="+mj-lt"/>
              </a:rPr>
              <a:t>Dr</a:t>
            </a:r>
            <a:r>
              <a:rPr lang="es-ES" sz="1400" dirty="0">
                <a:solidFill>
                  <a:srgbClr val="000000"/>
                </a:solidFill>
                <a:latin typeface="+mj-lt"/>
              </a:rPr>
              <a:t>. C. </a:t>
            </a:r>
            <a:r>
              <a:rPr lang="es-ES" sz="1400" dirty="0" smtClean="0">
                <a:solidFill>
                  <a:srgbClr val="000000"/>
                </a:solidFill>
                <a:latin typeface="+mj-lt"/>
              </a:rPr>
              <a:t>Homero </a:t>
            </a:r>
            <a:r>
              <a:rPr lang="es-ES" sz="1400" dirty="0">
                <a:solidFill>
                  <a:srgbClr val="000000"/>
                </a:solidFill>
                <a:latin typeface="+mj-lt"/>
              </a:rPr>
              <a:t>Fuentes González </a:t>
            </a:r>
          </a:p>
          <a:p>
            <a:pPr marL="342900" indent="-342900" algn="just">
              <a:buFont typeface="+mj-lt"/>
              <a:buAutoNum type="arabicPeriod"/>
            </a:pPr>
            <a:r>
              <a:rPr lang="es-ES" sz="1400" dirty="0">
                <a:solidFill>
                  <a:srgbClr val="000000"/>
                </a:solidFill>
                <a:latin typeface="+mj-lt"/>
              </a:rPr>
              <a:t>Dr. </a:t>
            </a:r>
            <a:r>
              <a:rPr lang="es-ES" sz="1400" dirty="0" smtClean="0">
                <a:solidFill>
                  <a:srgbClr val="000000"/>
                </a:solidFill>
                <a:latin typeface="+mj-lt"/>
              </a:rPr>
              <a:t>C. Maria </a:t>
            </a:r>
            <a:r>
              <a:rPr lang="es-ES" sz="1400" dirty="0">
                <a:solidFill>
                  <a:srgbClr val="000000"/>
                </a:solidFill>
                <a:latin typeface="+mj-lt"/>
              </a:rPr>
              <a:t>del Toro Sánchez </a:t>
            </a:r>
          </a:p>
          <a:p>
            <a:pPr marL="342900" indent="-342900" algn="just">
              <a:buFont typeface="+mj-lt"/>
              <a:buAutoNum type="arabicPeriod"/>
            </a:pPr>
            <a:r>
              <a:rPr lang="es-ES" sz="1400" dirty="0">
                <a:solidFill>
                  <a:srgbClr val="000000"/>
                </a:solidFill>
                <a:latin typeface="+mj-lt"/>
              </a:rPr>
              <a:t>Dr. C. </a:t>
            </a:r>
            <a:r>
              <a:rPr lang="es-ES" sz="1400" dirty="0" smtClean="0">
                <a:solidFill>
                  <a:srgbClr val="000000"/>
                </a:solidFill>
                <a:latin typeface="+mj-lt"/>
              </a:rPr>
              <a:t>Ana </a:t>
            </a:r>
            <a:r>
              <a:rPr lang="es-ES" sz="1400" dirty="0">
                <a:solidFill>
                  <a:srgbClr val="000000"/>
                </a:solidFill>
                <a:latin typeface="+mj-lt"/>
              </a:rPr>
              <a:t>Del Carmen Durán Castañeda </a:t>
            </a:r>
          </a:p>
          <a:p>
            <a:pPr marL="342900" indent="-342900" algn="just">
              <a:buFont typeface="+mj-lt"/>
              <a:buAutoNum type="arabicPeriod"/>
            </a:pPr>
            <a:r>
              <a:rPr lang="es-ES" sz="1400" dirty="0" smtClean="0">
                <a:solidFill>
                  <a:srgbClr val="000000"/>
                </a:solidFill>
                <a:latin typeface="+mj-lt"/>
              </a:rPr>
              <a:t>Dr.C</a:t>
            </a:r>
            <a:r>
              <a:rPr lang="es-ES" sz="1400" dirty="0">
                <a:solidFill>
                  <a:srgbClr val="000000"/>
                </a:solidFill>
                <a:latin typeface="+mj-lt"/>
              </a:rPr>
              <a:t>. </a:t>
            </a:r>
            <a:r>
              <a:rPr lang="es-ES" sz="1400" dirty="0" smtClean="0">
                <a:solidFill>
                  <a:srgbClr val="000000"/>
                </a:solidFill>
                <a:latin typeface="+mj-lt"/>
              </a:rPr>
              <a:t>Angel </a:t>
            </a:r>
            <a:r>
              <a:rPr lang="es-ES" sz="1400" dirty="0">
                <a:solidFill>
                  <a:srgbClr val="000000"/>
                </a:solidFill>
                <a:latin typeface="+mj-lt"/>
              </a:rPr>
              <a:t>Luis Cintra Lugones </a:t>
            </a:r>
            <a:endParaRPr lang="es-ES" sz="1400" dirty="0" smtClean="0">
              <a:solidFill>
                <a:srgbClr val="000000"/>
              </a:solidFill>
              <a:latin typeface="+mj-lt"/>
            </a:endParaRPr>
          </a:p>
          <a:p>
            <a:pPr marL="342900" indent="-342900" algn="just">
              <a:buFont typeface="+mj-lt"/>
              <a:buAutoNum type="arabicPeriod"/>
            </a:pPr>
            <a:r>
              <a:rPr lang="es-ES" sz="1400" dirty="0" smtClean="0">
                <a:latin typeface="+mj-lt"/>
                <a:ea typeface="Calibri" panose="020F0502020204030204" pitchFamily="34" charset="0"/>
                <a:cs typeface="Times New Roman" panose="02020603050405020304" pitchFamily="18" charset="0"/>
              </a:rPr>
              <a:t>Dr.C. Carlos </a:t>
            </a:r>
            <a:r>
              <a:rPr lang="es-ES" sz="1400" dirty="0">
                <a:latin typeface="+mj-lt"/>
                <a:ea typeface="Calibri" panose="020F0502020204030204" pitchFamily="34" charset="0"/>
                <a:cs typeface="Times New Roman" panose="02020603050405020304" pitchFamily="18" charset="0"/>
              </a:rPr>
              <a:t>Hernández </a:t>
            </a:r>
            <a:r>
              <a:rPr lang="es-ES" sz="1400" dirty="0" smtClean="0">
                <a:latin typeface="+mj-lt"/>
                <a:ea typeface="Calibri" panose="020F0502020204030204" pitchFamily="34" charset="0"/>
                <a:cs typeface="Times New Roman" panose="02020603050405020304" pitchFamily="18" charset="0"/>
              </a:rPr>
              <a:t>Hechavarría</a:t>
            </a:r>
          </a:p>
          <a:p>
            <a:pPr marL="342900" indent="-342900" algn="just">
              <a:buFont typeface="+mj-lt"/>
              <a:buAutoNum type="arabicPeriod"/>
            </a:pPr>
            <a:r>
              <a:rPr lang="es-ES" sz="1400" dirty="0" smtClean="0">
                <a:latin typeface="+mj-lt"/>
              </a:rPr>
              <a:t>Dr. C. Angel </a:t>
            </a:r>
            <a:r>
              <a:rPr lang="es-ES" sz="1400" dirty="0" err="1">
                <a:latin typeface="+mj-lt"/>
              </a:rPr>
              <a:t>Deroncele</a:t>
            </a:r>
            <a:r>
              <a:rPr lang="es-ES" sz="1400" dirty="0">
                <a:latin typeface="+mj-lt"/>
              </a:rPr>
              <a:t> </a:t>
            </a:r>
            <a:r>
              <a:rPr lang="es-ES" sz="1400" dirty="0" smtClean="0">
                <a:latin typeface="+mj-lt"/>
              </a:rPr>
              <a:t>Acosta</a:t>
            </a:r>
          </a:p>
          <a:p>
            <a:pPr marL="342900" indent="-342900" algn="just">
              <a:buFont typeface="+mj-lt"/>
              <a:buAutoNum type="arabicPeriod"/>
            </a:pPr>
            <a:r>
              <a:rPr lang="es-ES" sz="1400" dirty="0" err="1" smtClean="0">
                <a:latin typeface="+mj-lt"/>
                <a:ea typeface="Calibri" panose="020F0502020204030204" pitchFamily="34" charset="0"/>
                <a:cs typeface="Times New Roman" panose="02020603050405020304" pitchFamily="18" charset="0"/>
              </a:rPr>
              <a:t>Dra.C</a:t>
            </a:r>
            <a:r>
              <a:rPr lang="es-ES" sz="1400" dirty="0" smtClean="0">
                <a:latin typeface="+mj-lt"/>
                <a:ea typeface="Calibri" panose="020F0502020204030204" pitchFamily="34" charset="0"/>
                <a:cs typeface="Times New Roman" panose="02020603050405020304" pitchFamily="18" charset="0"/>
              </a:rPr>
              <a:t>. Isabel Alonso Berenguer.</a:t>
            </a:r>
            <a:endParaRPr lang="es-ES" sz="1400" dirty="0">
              <a:latin typeface="+mj-lt"/>
              <a:ea typeface="Calibri" panose="020F0502020204030204" pitchFamily="34" charset="0"/>
              <a:cs typeface="Times New Roman" panose="02020603050405020304" pitchFamily="18" charset="0"/>
            </a:endParaRPr>
          </a:p>
          <a:p>
            <a:pPr algn="just"/>
            <a:endParaRPr lang="es-ES" sz="12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buFont typeface="+mj-lt"/>
              <a:buAutoNum type="arabicPeriod"/>
            </a:pPr>
            <a:endParaRPr lang="es-ES" sz="1400" dirty="0">
              <a:solidFill>
                <a:srgbClr val="000000"/>
              </a:solidFill>
              <a:latin typeface="+mj-lt"/>
            </a:endParaRPr>
          </a:p>
          <a:p>
            <a:pPr marL="342900" lvl="0" indent="-342900" algn="just">
              <a:buFont typeface="+mj-lt"/>
              <a:buAutoNum type="arabicPeriod"/>
            </a:pPr>
            <a:endParaRPr lang="es-ES" sz="1400" dirty="0">
              <a:effectLst/>
              <a:latin typeface="+mj-lt"/>
            </a:endParaRPr>
          </a:p>
        </p:txBody>
      </p:sp>
    </p:spTree>
    <p:extLst>
      <p:ext uri="{BB962C8B-B14F-4D97-AF65-F5344CB8AC3E}">
        <p14:creationId xmlns:p14="http://schemas.microsoft.com/office/powerpoint/2010/main" val="1222611680"/>
      </p:ext>
    </p:extLst>
  </p:cSld>
  <p:clrMapOvr>
    <a:masterClrMapping/>
  </p:clrMapOvr>
  <p:transition/>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20498</TotalTime>
  <Words>3014</Words>
  <Application>Microsoft Office PowerPoint</Application>
  <PresentationFormat>Presentación en pantalla (4:3)</PresentationFormat>
  <Paragraphs>617</Paragraphs>
  <Slides>30</Slides>
  <Notes>1</Notes>
  <HiddenSlides>1</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30</vt:i4>
      </vt:variant>
    </vt:vector>
  </HeadingPairs>
  <TitlesOfParts>
    <vt:vector size="38" baseType="lpstr">
      <vt:lpstr>MS Gothic</vt:lpstr>
      <vt:lpstr>Arial</vt:lpstr>
      <vt:lpstr>Arial Narrow</vt:lpstr>
      <vt:lpstr>Calibri</vt:lpstr>
      <vt:lpstr>Impact</vt:lpstr>
      <vt:lpstr>Symbol</vt:lpstr>
      <vt:lpstr>Times New Roman</vt:lpstr>
      <vt:lpstr>Diseño predeterminado</vt:lpstr>
      <vt:lpstr>Presentación de PowerPoint</vt:lpstr>
      <vt:lpstr>Presentación de PowerPoint</vt:lpstr>
      <vt:lpstr>Presentación de PowerPoint</vt:lpstr>
      <vt:lpstr>Presentación de PowerPoint</vt:lpstr>
      <vt:lpstr>Presentación de PowerPoint</vt:lpstr>
      <vt:lpstr>   LA LÍNEA DE INVESTIGACIÓN DE LA UNIVERSIDAD  PERFECCIONAMIENTO DE LOS PROCESOS FORMATIVOS EDUCACIONALES  Sub Línea 1. Pedagogía de la Educación Superior. Coordina: Lizette Pérez </vt:lpstr>
      <vt:lpstr>Sub Línea 1. Pedagogía de la Educación Superior. </vt:lpstr>
      <vt:lpstr>TEMÁTICAS </vt:lpstr>
      <vt:lpstr>CLAUSTRO DE LA LÍNEA PES</vt:lpstr>
      <vt:lpstr>Presentación de PowerPoint</vt:lpstr>
      <vt:lpstr>Presentación de PowerPoint</vt:lpstr>
      <vt:lpstr>Presentación de PowerPoint</vt:lpstr>
      <vt:lpstr>Presentación de PowerPoint</vt:lpstr>
      <vt:lpstr>PROGRAMA VENEZUELA</vt:lpstr>
      <vt:lpstr>DIPLOMADO DOCENCIA UNIVERSITARIA </vt:lpstr>
      <vt:lpstr>El DIPLOMADO ha favorecido el perfeccionamiento de la formación de pregrado a través de las diferentes propuestas defendidas por los jóvenes adiestrados. Han impactado de forma significativa en todas las carreras y facultades de la UO. </vt:lpstr>
      <vt:lpstr>Presentación de PowerPoint</vt:lpstr>
      <vt:lpstr>Presentación de PowerPoint</vt:lpstr>
      <vt:lpstr>DOCTORES EGRESADOS PROGRAMA CeeS.</vt:lpstr>
      <vt:lpstr>RESULTADOS E IMPACTOS</vt:lpstr>
      <vt:lpstr>PROYECCIÓN DE DEFENSAS</vt:lpstr>
      <vt:lpstr>BALANCE DE PUBLICACIONES</vt:lpstr>
      <vt:lpstr> INGRESOS POR COMERCIALIZACIÓN    Por servicio académico de postgrado. En el 2014 captamos 27 770 cuc, en 2015, 17 290. En el 2016, 23 600,00 CUC hasta agosto. El monto recaudado en los últimos cinco años asciende a mas de 160 000 cuc.    </vt:lpstr>
      <vt:lpstr>PROYECTOS </vt:lpstr>
      <vt:lpstr>APORTES AL DESARROLLO LOCAL</vt:lpstr>
      <vt:lpstr>PREMIOS</vt:lpstr>
      <vt:lpstr>CONVENIOS</vt:lpstr>
      <vt:lpstr> EL TRIBUNAL DE CIENCIAS PEDAGÓGICAS </vt:lpstr>
      <vt:lpstr> PROYECCIÓN 2021 </vt:lpstr>
      <vt:lpstr>PROYECCIÓN 2021</vt:lpstr>
    </vt:vector>
  </TitlesOfParts>
  <Company>Universidad de Oriente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Vicerrectoria de Investigaciones</dc:creator>
  <cp:lastModifiedBy>CeeS</cp:lastModifiedBy>
  <cp:revision>587</cp:revision>
  <cp:lastPrinted>2013-10-20T17:21:37Z</cp:lastPrinted>
  <dcterms:created xsi:type="dcterms:W3CDTF">1999-02-16T18:00:15Z</dcterms:created>
  <dcterms:modified xsi:type="dcterms:W3CDTF">2016-11-18T01:55:34Z</dcterms:modified>
</cp:coreProperties>
</file>