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3"/>
  </p:notesMasterIdLst>
  <p:handoutMasterIdLst>
    <p:handoutMasterId r:id="rId64"/>
  </p:handoutMasterIdLst>
  <p:sldIdLst>
    <p:sldId id="945" r:id="rId2"/>
    <p:sldId id="899" r:id="rId3"/>
    <p:sldId id="900" r:id="rId4"/>
    <p:sldId id="949" r:id="rId5"/>
    <p:sldId id="950" r:id="rId6"/>
    <p:sldId id="953" r:id="rId7"/>
    <p:sldId id="954" r:id="rId8"/>
    <p:sldId id="957" r:id="rId9"/>
    <p:sldId id="1023" r:id="rId10"/>
    <p:sldId id="1022" r:id="rId11"/>
    <p:sldId id="975" r:id="rId12"/>
    <p:sldId id="1010" r:id="rId13"/>
    <p:sldId id="1011" r:id="rId14"/>
    <p:sldId id="1021" r:id="rId15"/>
    <p:sldId id="989" r:id="rId16"/>
    <p:sldId id="968" r:id="rId17"/>
    <p:sldId id="1012" r:id="rId18"/>
    <p:sldId id="1013" r:id="rId19"/>
    <p:sldId id="1030" r:id="rId20"/>
    <p:sldId id="960" r:id="rId21"/>
    <p:sldId id="962" r:id="rId22"/>
    <p:sldId id="958" r:id="rId23"/>
    <p:sldId id="1029" r:id="rId24"/>
    <p:sldId id="901" r:id="rId25"/>
    <p:sldId id="979" r:id="rId26"/>
    <p:sldId id="1014" r:id="rId27"/>
    <p:sldId id="996" r:id="rId28"/>
    <p:sldId id="1031" r:id="rId29"/>
    <p:sldId id="1015" r:id="rId30"/>
    <p:sldId id="981" r:id="rId31"/>
    <p:sldId id="1016" r:id="rId32"/>
    <p:sldId id="1033" r:id="rId33"/>
    <p:sldId id="1032" r:id="rId34"/>
    <p:sldId id="998" r:id="rId35"/>
    <p:sldId id="1034" r:id="rId36"/>
    <p:sldId id="982" r:id="rId37"/>
    <p:sldId id="1035" r:id="rId38"/>
    <p:sldId id="1036" r:id="rId39"/>
    <p:sldId id="1037" r:id="rId40"/>
    <p:sldId id="1017" r:id="rId41"/>
    <p:sldId id="1000" r:id="rId42"/>
    <p:sldId id="1009" r:id="rId43"/>
    <p:sldId id="1024" r:id="rId44"/>
    <p:sldId id="1025" r:id="rId45"/>
    <p:sldId id="1002" r:id="rId46"/>
    <p:sldId id="986" r:id="rId47"/>
    <p:sldId id="1003" r:id="rId48"/>
    <p:sldId id="1007" r:id="rId49"/>
    <p:sldId id="1005" r:id="rId50"/>
    <p:sldId id="1006" r:id="rId51"/>
    <p:sldId id="1008" r:id="rId52"/>
    <p:sldId id="1038" r:id="rId53"/>
    <p:sldId id="1001" r:id="rId54"/>
    <p:sldId id="1018" r:id="rId55"/>
    <p:sldId id="1019" r:id="rId56"/>
    <p:sldId id="988" r:id="rId57"/>
    <p:sldId id="1026" r:id="rId58"/>
    <p:sldId id="1027" r:id="rId59"/>
    <p:sldId id="1028" r:id="rId60"/>
    <p:sldId id="1020" r:id="rId61"/>
    <p:sldId id="1039" r:id="rId62"/>
  </p:sldIdLst>
  <p:sldSz cx="9144000" cy="6858000" type="screen4x3"/>
  <p:notesSz cx="6858000" cy="9945688"/>
  <p:defaultTextStyle>
    <a:defPPr>
      <a:defRPr lang="es-ES_tradnl"/>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205">
          <p15:clr>
            <a:srgbClr val="A4A3A4"/>
          </p15:clr>
        </p15:guide>
        <p15:guide id="2" pos="2880">
          <p15:clr>
            <a:srgbClr val="A4A3A4"/>
          </p15:clr>
        </p15:guide>
      </p15:sldGuideLst>
    </p:ext>
    <p:ext uri="{2D200454-40CA-4A62-9FC3-DE9A4176ACB9}">
      <p15:notesGuideLst xmlns:p15="http://schemas.microsoft.com/office/powerpoint/2012/main">
        <p15:guide id="1" orient="horz" pos="3133">
          <p15:clr>
            <a:srgbClr val="A4A3A4"/>
          </p15:clr>
        </p15:guide>
        <p15:guide id="2" pos="21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FFCC"/>
    <a:srgbClr val="9EC6D0"/>
    <a:srgbClr val="FF0000"/>
    <a:srgbClr val="FFFF99"/>
    <a:srgbClr val="66FF99"/>
    <a:srgbClr val="FFFF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2403" autoAdjust="0"/>
  </p:normalViewPr>
  <p:slideViewPr>
    <p:cSldViewPr>
      <p:cViewPr varScale="1">
        <p:scale>
          <a:sx n="97" d="100"/>
          <a:sy n="97" d="100"/>
        </p:scale>
        <p:origin x="312" y="78"/>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3571"/>
    </p:cViewPr>
  </p:sorterViewPr>
  <p:notesViewPr>
    <p:cSldViewPr>
      <p:cViewPr varScale="1">
        <p:scale>
          <a:sx n="37" d="100"/>
          <a:sy n="37" d="100"/>
        </p:scale>
        <p:origin x="-1470" y="-96"/>
      </p:cViewPr>
      <p:guideLst>
        <p:guide orient="horz" pos="3133"/>
        <p:guide pos="216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s-ES"/>
              <a:t>DEFENDIDOS EN EL TRIBUNAL CP</a:t>
            </a:r>
            <a:r>
              <a:rPr lang="es-ES" baseline="0"/>
              <a:t> - UO</a:t>
            </a:r>
            <a:r>
              <a:rPr lang="es-ES"/>
              <a:t> </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Hoja1!$A$4</c:f>
              <c:strCache>
                <c:ptCount val="1"/>
                <c:pt idx="0">
                  <c:v>2010</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Hoja1!$B$4</c:f>
              <c:numCache>
                <c:formatCode>General</c:formatCode>
                <c:ptCount val="1"/>
                <c:pt idx="0">
                  <c:v>58</c:v>
                </c:pt>
              </c:numCache>
            </c:numRef>
          </c:val>
        </c:ser>
        <c:ser>
          <c:idx val="1"/>
          <c:order val="1"/>
          <c:tx>
            <c:strRef>
              <c:f>Hoja1!$A$5</c:f>
              <c:strCache>
                <c:ptCount val="1"/>
                <c:pt idx="0">
                  <c:v>2011</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Hoja1!$B$5</c:f>
              <c:numCache>
                <c:formatCode>General</c:formatCode>
                <c:ptCount val="1"/>
                <c:pt idx="0">
                  <c:v>66</c:v>
                </c:pt>
              </c:numCache>
            </c:numRef>
          </c:val>
        </c:ser>
        <c:ser>
          <c:idx val="2"/>
          <c:order val="2"/>
          <c:tx>
            <c:strRef>
              <c:f>Hoja1!$A$6</c:f>
              <c:strCache>
                <c:ptCount val="1"/>
                <c:pt idx="0">
                  <c:v>2012</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Hoja1!$B$6</c:f>
              <c:numCache>
                <c:formatCode>General</c:formatCode>
                <c:ptCount val="1"/>
                <c:pt idx="0">
                  <c:v>43</c:v>
                </c:pt>
              </c:numCache>
            </c:numRef>
          </c:val>
        </c:ser>
        <c:ser>
          <c:idx val="3"/>
          <c:order val="3"/>
          <c:tx>
            <c:strRef>
              <c:f>Hoja1!$A$7</c:f>
              <c:strCache>
                <c:ptCount val="1"/>
                <c:pt idx="0">
                  <c:v>2013</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Hoja1!$B$7</c:f>
              <c:numCache>
                <c:formatCode>General</c:formatCode>
                <c:ptCount val="1"/>
                <c:pt idx="0">
                  <c:v>56</c:v>
                </c:pt>
              </c:numCache>
            </c:numRef>
          </c:val>
        </c:ser>
        <c:ser>
          <c:idx val="4"/>
          <c:order val="4"/>
          <c:tx>
            <c:strRef>
              <c:f>Hoja1!$A$8</c:f>
              <c:strCache>
                <c:ptCount val="1"/>
                <c:pt idx="0">
                  <c:v>2014</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Hoja1!$B$8</c:f>
              <c:numCache>
                <c:formatCode>General</c:formatCode>
                <c:ptCount val="1"/>
                <c:pt idx="0">
                  <c:v>38</c:v>
                </c:pt>
              </c:numCache>
            </c:numRef>
          </c:val>
        </c:ser>
        <c:ser>
          <c:idx val="5"/>
          <c:order val="5"/>
          <c:tx>
            <c:strRef>
              <c:f>Hoja1!$A$9</c:f>
              <c:strCache>
                <c:ptCount val="1"/>
                <c:pt idx="0">
                  <c:v>2015</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Hoja1!$B$9</c:f>
              <c:numCache>
                <c:formatCode>General</c:formatCode>
                <c:ptCount val="1"/>
                <c:pt idx="0">
                  <c:v>57</c:v>
                </c:pt>
              </c:numCache>
            </c:numRef>
          </c:val>
        </c:ser>
        <c:ser>
          <c:idx val="6"/>
          <c:order val="6"/>
          <c:tx>
            <c:strRef>
              <c:f>Hoja1!$A$10</c:f>
              <c:strCache>
                <c:ptCount val="1"/>
                <c:pt idx="0">
                  <c:v>Total</c:v>
                </c:pt>
              </c:strCache>
            </c:strRef>
          </c:tx>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Hoja1!$B$10</c:f>
              <c:numCache>
                <c:formatCode>General</c:formatCode>
                <c:ptCount val="1"/>
                <c:pt idx="0">
                  <c:v>318</c:v>
                </c:pt>
              </c:numCache>
            </c:numRef>
          </c:val>
        </c:ser>
        <c:dLbls>
          <c:dLblPos val="outEnd"/>
          <c:showLegendKey val="0"/>
          <c:showVal val="1"/>
          <c:showCatName val="0"/>
          <c:showSerName val="0"/>
          <c:showPercent val="0"/>
          <c:showBubbleSize val="0"/>
        </c:dLbls>
        <c:gapWidth val="100"/>
        <c:overlap val="-24"/>
        <c:axId val="252527544"/>
        <c:axId val="252527936"/>
      </c:barChart>
      <c:catAx>
        <c:axId val="25252754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252527936"/>
        <c:crosses val="autoZero"/>
        <c:auto val="1"/>
        <c:lblAlgn val="ctr"/>
        <c:lblOffset val="100"/>
        <c:noMultiLvlLbl val="0"/>
      </c:catAx>
      <c:valAx>
        <c:axId val="2525279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252527544"/>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ES"/>
          </a:p>
        </c:txPr>
      </c:dTable>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1"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16739" name="Rectangle 3"/>
          <p:cNvSpPr>
            <a:spLocks noGrp="1" noChangeArrowheads="1"/>
          </p:cNvSpPr>
          <p:nvPr>
            <p:ph type="dt" sz="quarter" idx="1"/>
          </p:nvPr>
        </p:nvSpPr>
        <p:spPr bwMode="auto">
          <a:xfrm>
            <a:off x="3890964"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116740" name="Rectangle 4"/>
          <p:cNvSpPr>
            <a:spLocks noGrp="1" noChangeArrowheads="1"/>
          </p:cNvSpPr>
          <p:nvPr>
            <p:ph type="ftr" sz="quarter" idx="2"/>
          </p:nvPr>
        </p:nvSpPr>
        <p:spPr bwMode="auto">
          <a:xfrm>
            <a:off x="1"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16741" name="Rectangle 5"/>
          <p:cNvSpPr>
            <a:spLocks noGrp="1" noChangeArrowheads="1"/>
          </p:cNvSpPr>
          <p:nvPr>
            <p:ph type="sldNum" sz="quarter" idx="3"/>
          </p:nvPr>
        </p:nvSpPr>
        <p:spPr bwMode="auto">
          <a:xfrm>
            <a:off x="3890964"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3B335587-1406-4AB0-A637-0CFF82FCF09C}" type="slidenum">
              <a:rPr lang="es-ES_tradnl"/>
              <a:pPr>
                <a:defRPr/>
              </a:pPr>
              <a:t>‹Nº›</a:t>
            </a:fld>
            <a:endParaRPr lang="es-ES_tradnl"/>
          </a:p>
        </p:txBody>
      </p:sp>
    </p:spTree>
    <p:extLst>
      <p:ext uri="{BB962C8B-B14F-4D97-AF65-F5344CB8AC3E}">
        <p14:creationId xmlns:p14="http://schemas.microsoft.com/office/powerpoint/2010/main" val="2042179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8435" name="Rectangle 3"/>
          <p:cNvSpPr>
            <a:spLocks noGrp="1" noChangeArrowheads="1"/>
          </p:cNvSpPr>
          <p:nvPr>
            <p:ph type="dt" idx="1"/>
          </p:nvPr>
        </p:nvSpPr>
        <p:spPr bwMode="auto">
          <a:xfrm>
            <a:off x="388620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31748" name="Rectangle 4"/>
          <p:cNvSpPr>
            <a:spLocks noGrp="1" noRot="1" noChangeAspect="1" noChangeArrowheads="1" noTextEdit="1"/>
          </p:cNvSpPr>
          <p:nvPr>
            <p:ph type="sldImg" idx="2"/>
          </p:nvPr>
        </p:nvSpPr>
        <p:spPr bwMode="auto">
          <a:xfrm>
            <a:off x="944563" y="746125"/>
            <a:ext cx="4970462"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12814" y="4724892"/>
            <a:ext cx="5032375" cy="4474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18438" name="Rectangle 6"/>
          <p:cNvSpPr>
            <a:spLocks noGrp="1" noChangeArrowheads="1"/>
          </p:cNvSpPr>
          <p:nvPr>
            <p:ph type="ftr" sz="quarter" idx="4"/>
          </p:nvPr>
        </p:nvSpPr>
        <p:spPr bwMode="auto">
          <a:xfrm>
            <a:off x="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8439" name="Rectangle 7"/>
          <p:cNvSpPr>
            <a:spLocks noGrp="1" noChangeArrowheads="1"/>
          </p:cNvSpPr>
          <p:nvPr>
            <p:ph type="sldNum" sz="quarter" idx="5"/>
          </p:nvPr>
        </p:nvSpPr>
        <p:spPr bwMode="auto">
          <a:xfrm>
            <a:off x="388620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62ACCF27-F5DC-4C16-B14A-A28E9B407D8C}" type="slidenum">
              <a:rPr lang="es-ES_tradnl"/>
              <a:pPr>
                <a:defRPr/>
              </a:pPr>
              <a:t>‹Nº›</a:t>
            </a:fld>
            <a:endParaRPr lang="es-ES_tradnl"/>
          </a:p>
        </p:txBody>
      </p:sp>
    </p:spTree>
    <p:extLst>
      <p:ext uri="{BB962C8B-B14F-4D97-AF65-F5344CB8AC3E}">
        <p14:creationId xmlns:p14="http://schemas.microsoft.com/office/powerpoint/2010/main" val="145316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a:t>
            </a:fld>
            <a:endParaRPr lang="es-ES_tradnl"/>
          </a:p>
        </p:txBody>
      </p:sp>
    </p:spTree>
    <p:extLst>
      <p:ext uri="{BB962C8B-B14F-4D97-AF65-F5344CB8AC3E}">
        <p14:creationId xmlns:p14="http://schemas.microsoft.com/office/powerpoint/2010/main" val="827541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FC6514-4825-48AF-843A-537215BA1543}" type="slidenum">
              <a:rPr lang="es-ES_tradnl"/>
              <a:pPr>
                <a:defRPr/>
              </a:pPr>
              <a:t>‹Nº›</a:t>
            </a:fld>
            <a:endParaRPr lang="es-ES_tradnl"/>
          </a:p>
        </p:txBody>
      </p:sp>
    </p:spTree>
    <p:extLst>
      <p:ext uri="{BB962C8B-B14F-4D97-AF65-F5344CB8AC3E}">
        <p14:creationId xmlns:p14="http://schemas.microsoft.com/office/powerpoint/2010/main" val="26790875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4248F6-E43B-4A96-9AFD-9DB6C2BB5D83}" type="slidenum">
              <a:rPr lang="es-ES_tradnl"/>
              <a:pPr>
                <a:defRPr/>
              </a:pPr>
              <a:t>‹Nº›</a:t>
            </a:fld>
            <a:endParaRPr lang="es-ES_tradnl"/>
          </a:p>
        </p:txBody>
      </p:sp>
    </p:spTree>
    <p:extLst>
      <p:ext uri="{BB962C8B-B14F-4D97-AF65-F5344CB8AC3E}">
        <p14:creationId xmlns:p14="http://schemas.microsoft.com/office/powerpoint/2010/main" val="184152601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8FF9BA73-FA18-423C-B95B-C4D345D59D49}" type="slidenum">
              <a:rPr lang="es-ES_tradnl"/>
              <a:pPr>
                <a:defRPr/>
              </a:pPr>
              <a:t>‹Nº›</a:t>
            </a:fld>
            <a:endParaRPr lang="es-ES_tradnl"/>
          </a:p>
        </p:txBody>
      </p:sp>
    </p:spTree>
    <p:extLst>
      <p:ext uri="{BB962C8B-B14F-4D97-AF65-F5344CB8AC3E}">
        <p14:creationId xmlns:p14="http://schemas.microsoft.com/office/powerpoint/2010/main" val="426343441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C"/>
          </a:p>
        </p:txBody>
      </p:sp>
      <p:sp>
        <p:nvSpPr>
          <p:cNvPr id="3" name="2 Marcador de tabla"/>
          <p:cNvSpPr>
            <a:spLocks noGrp="1"/>
          </p:cNvSpPr>
          <p:nvPr>
            <p:ph type="tbl" idx="1"/>
          </p:nvPr>
        </p:nvSpPr>
        <p:spPr>
          <a:xfrm>
            <a:off x="685800" y="1981200"/>
            <a:ext cx="7772400" cy="4114800"/>
          </a:xfrm>
        </p:spPr>
        <p:txBody>
          <a:bodyPr/>
          <a:lstStyle/>
          <a:p>
            <a:pPr lvl="0"/>
            <a:endParaRPr lang="es-EC"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F5B174E9-9B43-46AE-A9F3-DC8B8CDBBF12}" type="slidenum">
              <a:rPr lang="es-ES_tradnl"/>
              <a:pPr>
                <a:defRPr/>
              </a:pPr>
              <a:t>‹Nº›</a:t>
            </a:fld>
            <a:endParaRPr lang="es-ES_tradnl"/>
          </a:p>
        </p:txBody>
      </p:sp>
    </p:spTree>
    <p:extLst>
      <p:ext uri="{BB962C8B-B14F-4D97-AF65-F5344CB8AC3E}">
        <p14:creationId xmlns:p14="http://schemas.microsoft.com/office/powerpoint/2010/main" val="384867908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74AA8337-9F9F-4F16-A594-F541F9D17F35}" type="slidenum">
              <a:rPr lang="es-ES_tradnl"/>
              <a:pPr>
                <a:defRPr/>
              </a:pPr>
              <a:t>‹Nº›</a:t>
            </a:fld>
            <a:endParaRPr lang="es-ES_tradnl"/>
          </a:p>
        </p:txBody>
      </p:sp>
    </p:spTree>
    <p:extLst>
      <p:ext uri="{BB962C8B-B14F-4D97-AF65-F5344CB8AC3E}">
        <p14:creationId xmlns:p14="http://schemas.microsoft.com/office/powerpoint/2010/main" val="20895293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56B100AB-72C6-46A9-8BE1-DACF4A4CE68F}" type="slidenum">
              <a:rPr lang="es-ES_tradnl"/>
              <a:pPr>
                <a:defRPr/>
              </a:pPr>
              <a:t>‹Nº›</a:t>
            </a:fld>
            <a:endParaRPr lang="es-ES_tradnl"/>
          </a:p>
        </p:txBody>
      </p:sp>
    </p:spTree>
    <p:extLst>
      <p:ext uri="{BB962C8B-B14F-4D97-AF65-F5344CB8AC3E}">
        <p14:creationId xmlns:p14="http://schemas.microsoft.com/office/powerpoint/2010/main" val="17405697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CE8C11C4-573A-486F-A8C9-06F8AB300CF3}" type="slidenum">
              <a:rPr lang="es-ES_tradnl"/>
              <a:pPr>
                <a:defRPr/>
              </a:pPr>
              <a:t>‹Nº›</a:t>
            </a:fld>
            <a:endParaRPr lang="es-ES_tradnl"/>
          </a:p>
        </p:txBody>
      </p:sp>
    </p:spTree>
    <p:extLst>
      <p:ext uri="{BB962C8B-B14F-4D97-AF65-F5344CB8AC3E}">
        <p14:creationId xmlns:p14="http://schemas.microsoft.com/office/powerpoint/2010/main" val="92044718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4FEA0583-A413-40BB-BEC3-5E20BD7D711F}" type="slidenum">
              <a:rPr lang="es-ES_tradnl"/>
              <a:pPr>
                <a:defRPr/>
              </a:pPr>
              <a:t>‹Nº›</a:t>
            </a:fld>
            <a:endParaRPr lang="es-ES_tradnl"/>
          </a:p>
        </p:txBody>
      </p:sp>
    </p:spTree>
    <p:extLst>
      <p:ext uri="{BB962C8B-B14F-4D97-AF65-F5344CB8AC3E}">
        <p14:creationId xmlns:p14="http://schemas.microsoft.com/office/powerpoint/2010/main" val="14428643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C256E4D0-E7C7-4300-9357-E49B5A90E237}" type="slidenum">
              <a:rPr lang="es-ES_tradnl"/>
              <a:pPr>
                <a:defRPr/>
              </a:pPr>
              <a:t>‹Nº›</a:t>
            </a:fld>
            <a:endParaRPr lang="es-ES_tradnl"/>
          </a:p>
        </p:txBody>
      </p:sp>
    </p:spTree>
    <p:extLst>
      <p:ext uri="{BB962C8B-B14F-4D97-AF65-F5344CB8AC3E}">
        <p14:creationId xmlns:p14="http://schemas.microsoft.com/office/powerpoint/2010/main" val="276458634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95FC74E7-086D-4F1E-BEF3-5B5828DB2B56}" type="slidenum">
              <a:rPr lang="es-ES_tradnl"/>
              <a:pPr>
                <a:defRPr/>
              </a:pPr>
              <a:t>‹Nº›</a:t>
            </a:fld>
            <a:endParaRPr lang="es-ES_tradnl"/>
          </a:p>
        </p:txBody>
      </p:sp>
    </p:spTree>
    <p:extLst>
      <p:ext uri="{BB962C8B-B14F-4D97-AF65-F5344CB8AC3E}">
        <p14:creationId xmlns:p14="http://schemas.microsoft.com/office/powerpoint/2010/main" val="23272293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B4BBFF82-4923-4D8D-873A-FB1BF6E26A36}" type="slidenum">
              <a:rPr lang="es-ES_tradnl"/>
              <a:pPr>
                <a:defRPr/>
              </a:pPr>
              <a:t>‹Nº›</a:t>
            </a:fld>
            <a:endParaRPr lang="es-ES_tradnl"/>
          </a:p>
        </p:txBody>
      </p:sp>
    </p:spTree>
    <p:extLst>
      <p:ext uri="{BB962C8B-B14F-4D97-AF65-F5344CB8AC3E}">
        <p14:creationId xmlns:p14="http://schemas.microsoft.com/office/powerpoint/2010/main" val="248178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89636EA6-7096-4E20-B5B9-612561602D3F}" type="slidenum">
              <a:rPr lang="es-ES_tradnl"/>
              <a:pPr>
                <a:defRPr/>
              </a:pPr>
              <a:t>‹Nº›</a:t>
            </a:fld>
            <a:endParaRPr lang="es-ES_tradnl"/>
          </a:p>
        </p:txBody>
      </p:sp>
    </p:spTree>
    <p:extLst>
      <p:ext uri="{BB962C8B-B14F-4D97-AF65-F5344CB8AC3E}">
        <p14:creationId xmlns:p14="http://schemas.microsoft.com/office/powerpoint/2010/main" val="3326259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D1B3B222-7A8C-44E9-8CAA-3C731376E8C1}"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hyperlink" Target="http://www.maestroysociedad.rimed.cu/" TargetMode="External"/><Relationship Id="rId2" Type="http://schemas.openxmlformats.org/officeDocument/2006/relationships/hyperlink" Target="http://atlante.eumed.net/wp-content/uploads/spoch.pdf" TargetMode="Externa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hyperlink" Target="http://www.maestroysociedad.rimed.cu/" TargetMode="Externa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2"/>
          <p:cNvSpPr txBox="1">
            <a:spLocks noChangeArrowheads="1"/>
          </p:cNvSpPr>
          <p:nvPr/>
        </p:nvSpPr>
        <p:spPr bwMode="auto">
          <a:xfrm>
            <a:off x="1619672" y="1772816"/>
            <a:ext cx="7524327" cy="3046988"/>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4800" b="1" dirty="0" smtClean="0">
                <a:solidFill>
                  <a:srgbClr val="FF0000"/>
                </a:solidFill>
                <a:latin typeface="Impact" pitchFamily="34" charset="0"/>
              </a:rPr>
              <a:t> </a:t>
            </a:r>
            <a:r>
              <a:rPr lang="es-ES" sz="4800" b="1" dirty="0" smtClean="0">
                <a:ln>
                  <a:solidFill>
                    <a:schemeClr val="accent1">
                      <a:alpha val="58000"/>
                    </a:schemeClr>
                  </a:solidFill>
                </a:ln>
                <a:solidFill>
                  <a:srgbClr val="FF0000"/>
                </a:solidFill>
                <a:latin typeface="Impact" pitchFamily="34" charset="0"/>
              </a:rPr>
              <a:t>CENTRO DE ESTUDIOS</a:t>
            </a:r>
          </a:p>
          <a:p>
            <a:pPr>
              <a:spcBef>
                <a:spcPct val="50000"/>
              </a:spcBef>
            </a:pPr>
            <a:r>
              <a:rPr lang="es-ES" sz="4800" b="1" dirty="0" smtClean="0">
                <a:ln>
                  <a:solidFill>
                    <a:schemeClr val="accent1">
                      <a:alpha val="58000"/>
                    </a:schemeClr>
                  </a:solidFill>
                </a:ln>
                <a:solidFill>
                  <a:srgbClr val="FF0000"/>
                </a:solidFill>
                <a:latin typeface="Impact" pitchFamily="34" charset="0"/>
              </a:rPr>
              <a:t>BALANCE PARCIAL OBJETIVOS</a:t>
            </a:r>
          </a:p>
          <a:p>
            <a:pPr>
              <a:spcBef>
                <a:spcPct val="50000"/>
              </a:spcBef>
            </a:pPr>
            <a:r>
              <a:rPr lang="es-ES" sz="4800" b="1" dirty="0" smtClean="0">
                <a:ln>
                  <a:solidFill>
                    <a:schemeClr val="accent1">
                      <a:alpha val="58000"/>
                    </a:schemeClr>
                  </a:solidFill>
                </a:ln>
                <a:solidFill>
                  <a:srgbClr val="FF0000"/>
                </a:solidFill>
                <a:latin typeface="Impact" pitchFamily="34" charset="0"/>
              </a:rPr>
              <a:t>2015</a:t>
            </a:r>
            <a:endParaRPr lang="es-ES" sz="4800" b="1" dirty="0" smtClean="0">
              <a:ln>
                <a:solidFill>
                  <a:schemeClr val="accent1">
                    <a:alpha val="58000"/>
                  </a:schemeClr>
                </a:solidFill>
              </a:ln>
              <a:solidFill>
                <a:srgbClr val="FF0000"/>
              </a:solidFill>
              <a:latin typeface="Arial" charset="0"/>
              <a:ea typeface="Times New Roman" pitchFamily="18" charset="0"/>
              <a:cs typeface="Arial" charset="0"/>
            </a:endParaRPr>
          </a:p>
        </p:txBody>
      </p:sp>
      <p:pic>
        <p:nvPicPr>
          <p:cNvPr id="13" name="Picture 2" descr="C:\Users\Y6\Pictures\base de la evalu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6196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6" descr="D:\HERRAMIENTAS\Escudo\Escudo11. - 4 escudos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08" y="332656"/>
            <a:ext cx="1193656" cy="11949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CeeS1"/>
          <p:cNvPicPr>
            <a:picLocks noChangeAspect="1" noChangeArrowheads="1"/>
          </p:cNvPicPr>
          <p:nvPr/>
        </p:nvPicPr>
        <p:blipFill>
          <a:blip r:embed="rId5">
            <a:extLst>
              <a:ext uri="{28A0092B-C50C-407E-A947-70E740481C1C}">
                <a14:useLocalDpi xmlns:a14="http://schemas.microsoft.com/office/drawing/2010/main" val="0"/>
              </a:ext>
            </a:extLst>
          </a:blip>
          <a:srcRect l="21626" t="18863" r="26125" b="23994"/>
          <a:stretch>
            <a:fillRect/>
          </a:stretch>
        </p:blipFill>
        <p:spPr bwMode="auto">
          <a:xfrm>
            <a:off x="4644008" y="5153744"/>
            <a:ext cx="1155576" cy="1155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2859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0"/>
            <a:ext cx="7772400" cy="1143000"/>
          </a:xfrm>
        </p:spPr>
        <p:txBody>
          <a:bodyPr/>
          <a:lstStyle/>
          <a:p>
            <a:r>
              <a:rPr lang="es-ES" sz="2400" b="1" dirty="0" smtClean="0">
                <a:solidFill>
                  <a:schemeClr val="tx1"/>
                </a:solidFill>
                <a:latin typeface="Arial Narrow" panose="020B0606020202030204" pitchFamily="34" charset="0"/>
                <a:ea typeface="Calibri" panose="020F0502020204030204" pitchFamily="34" charset="0"/>
                <a:cs typeface="Arial" panose="020B0604020202020204" pitchFamily="34" charset="0"/>
              </a:rPr>
              <a:t>Tesis desarrollo </a:t>
            </a:r>
            <a:r>
              <a:rPr lang="es-ES" sz="2400" b="1" dirty="0">
                <a:solidFill>
                  <a:schemeClr val="tx1"/>
                </a:solidFill>
                <a:latin typeface="Arial Narrow" panose="020B0606020202030204" pitchFamily="34" charset="0"/>
                <a:ea typeface="Calibri" panose="020F0502020204030204" pitchFamily="34" charset="0"/>
                <a:cs typeface="Arial" panose="020B0604020202020204" pitchFamily="34" charset="0"/>
              </a:rPr>
              <a:t>local en los </a:t>
            </a:r>
            <a:r>
              <a:rPr lang="es-ES" sz="2400" b="1" dirty="0" smtClean="0">
                <a:solidFill>
                  <a:schemeClr val="tx1"/>
                </a:solidFill>
                <a:latin typeface="Arial Narrow" panose="020B0606020202030204" pitchFamily="34" charset="0"/>
                <a:ea typeface="Calibri" panose="020F0502020204030204" pitchFamily="34" charset="0"/>
                <a:cs typeface="Arial" panose="020B0604020202020204" pitchFamily="34" charset="0"/>
              </a:rPr>
              <a:t>municipios </a:t>
            </a:r>
            <a:br>
              <a:rPr lang="es-ES" sz="2400" b="1" dirty="0" smtClean="0">
                <a:solidFill>
                  <a:schemeClr val="tx1"/>
                </a:solidFill>
                <a:latin typeface="Arial Narrow" panose="020B0606020202030204" pitchFamily="34" charset="0"/>
                <a:ea typeface="Calibri" panose="020F0502020204030204" pitchFamily="34" charset="0"/>
                <a:cs typeface="Arial" panose="020B0604020202020204" pitchFamily="34" charset="0"/>
              </a:rPr>
            </a:br>
            <a:r>
              <a:rPr lang="es-ES" sz="2400" b="1" dirty="0" smtClean="0">
                <a:solidFill>
                  <a:schemeClr val="tx1"/>
                </a:solidFill>
                <a:latin typeface="Arial Narrow" panose="020B0606020202030204" pitchFamily="34" charset="0"/>
                <a:ea typeface="Calibri" panose="020F0502020204030204" pitchFamily="34" charset="0"/>
                <a:cs typeface="Arial" panose="020B0604020202020204" pitchFamily="34" charset="0"/>
              </a:rPr>
              <a:t>Maestría de </a:t>
            </a:r>
            <a:r>
              <a:rPr lang="es-ES" sz="2400" b="1" dirty="0">
                <a:solidFill>
                  <a:schemeClr val="tx1"/>
                </a:solidFill>
                <a:latin typeface="Arial Narrow" panose="020B0606020202030204" pitchFamily="34" charset="0"/>
                <a:ea typeface="Calibri" panose="020F0502020204030204" pitchFamily="34" charset="0"/>
                <a:cs typeface="Arial" panose="020B0604020202020204" pitchFamily="34" charset="0"/>
              </a:rPr>
              <a:t>Gestión </a:t>
            </a:r>
            <a:r>
              <a:rPr lang="es-ES" sz="2400" b="1" dirty="0" smtClean="0">
                <a:solidFill>
                  <a:schemeClr val="tx1"/>
                </a:solidFill>
                <a:latin typeface="Arial Narrow" panose="020B0606020202030204" pitchFamily="34" charset="0"/>
                <a:ea typeface="Calibri" panose="020F0502020204030204" pitchFamily="34" charset="0"/>
                <a:cs typeface="Arial" panose="020B0604020202020204" pitchFamily="34" charset="0"/>
              </a:rPr>
              <a:t>de los </a:t>
            </a:r>
            <a:r>
              <a:rPr lang="es-ES" sz="2400" b="1" dirty="0">
                <a:solidFill>
                  <a:schemeClr val="tx1"/>
                </a:solidFill>
                <a:latin typeface="Arial Narrow" panose="020B0606020202030204" pitchFamily="34" charset="0"/>
                <a:ea typeface="Calibri" panose="020F0502020204030204" pitchFamily="34" charset="0"/>
                <a:cs typeface="Arial" panose="020B0604020202020204" pitchFamily="34" charset="0"/>
              </a:rPr>
              <a:t>Procesos Formativos</a:t>
            </a:r>
            <a:endParaRPr lang="es-ES" sz="2400" b="1" dirty="0"/>
          </a:p>
        </p:txBody>
      </p:sp>
      <p:graphicFrame>
        <p:nvGraphicFramePr>
          <p:cNvPr id="3" name="Tabla 2"/>
          <p:cNvGraphicFramePr>
            <a:graphicFrameLocks noGrp="1"/>
          </p:cNvGraphicFramePr>
          <p:nvPr>
            <p:extLst>
              <p:ext uri="{D42A27DB-BD31-4B8C-83A1-F6EECF244321}">
                <p14:modId xmlns:p14="http://schemas.microsoft.com/office/powerpoint/2010/main" val="2922510549"/>
              </p:ext>
            </p:extLst>
          </p:nvPr>
        </p:nvGraphicFramePr>
        <p:xfrm>
          <a:off x="395536" y="1196752"/>
          <a:ext cx="8280920" cy="4955345"/>
        </p:xfrm>
        <a:graphic>
          <a:graphicData uri="http://schemas.openxmlformats.org/drawingml/2006/table">
            <a:tbl>
              <a:tblPr firstRow="1" firstCol="1" bandRow="1">
                <a:tableStyleId>{5C22544A-7EE6-4342-B048-85BDC9FD1C3A}</a:tableStyleId>
              </a:tblPr>
              <a:tblGrid>
                <a:gridCol w="335747"/>
                <a:gridCol w="1670696"/>
                <a:gridCol w="4154265"/>
                <a:gridCol w="2120212"/>
              </a:tblGrid>
              <a:tr h="474785">
                <a:tc>
                  <a:txBody>
                    <a:bodyPr/>
                    <a:lstStyle/>
                    <a:p>
                      <a:pPr algn="ctr">
                        <a:spcAft>
                          <a:spcPts val="0"/>
                        </a:spcAft>
                      </a:pPr>
                      <a:r>
                        <a:rPr lang="es-ES" sz="1400" dirty="0">
                          <a:effectLst/>
                        </a:rPr>
                        <a:t>No.</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ctr">
                        <a:spcAft>
                          <a:spcPts val="0"/>
                        </a:spcAft>
                      </a:pPr>
                      <a:r>
                        <a:rPr lang="es-ES" sz="1400" dirty="0">
                          <a:effectLst/>
                        </a:rPr>
                        <a:t>Nombre y apellidos</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ctr">
                        <a:spcAft>
                          <a:spcPts val="0"/>
                        </a:spcAft>
                      </a:pPr>
                      <a:r>
                        <a:rPr lang="es-ES" sz="1400" dirty="0">
                          <a:effectLst/>
                        </a:rPr>
                        <a:t> </a:t>
                      </a:r>
                    </a:p>
                    <a:p>
                      <a:pPr algn="ctr">
                        <a:spcAft>
                          <a:spcPts val="0"/>
                        </a:spcAft>
                      </a:pPr>
                      <a:r>
                        <a:rPr lang="es-ES" sz="1400" dirty="0">
                          <a:effectLst/>
                        </a:rPr>
                        <a:t>Temas</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ctr">
                        <a:spcAft>
                          <a:spcPts val="0"/>
                        </a:spcAft>
                      </a:pPr>
                      <a:r>
                        <a:rPr lang="es-ES" sz="1400">
                          <a:effectLst/>
                        </a:rPr>
                        <a:t>Tutores</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r>
              <a:tr h="633046">
                <a:tc>
                  <a:txBody>
                    <a:bodyPr/>
                    <a:lstStyle/>
                    <a:p>
                      <a:pPr>
                        <a:spcAft>
                          <a:spcPts val="0"/>
                        </a:spcAft>
                      </a:pPr>
                      <a:r>
                        <a:rPr lang="es-ES" sz="1400" dirty="0">
                          <a:effectLst/>
                        </a:rPr>
                        <a:t>1</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err="1">
                          <a:effectLst/>
                        </a:rPr>
                        <a:t>Dayanis</a:t>
                      </a:r>
                      <a:r>
                        <a:rPr lang="es-ES" sz="1400" dirty="0">
                          <a:effectLst/>
                        </a:rPr>
                        <a:t> Castillo </a:t>
                      </a:r>
                      <a:r>
                        <a:rPr lang="es-ES" sz="1400" dirty="0" err="1">
                          <a:effectLst/>
                        </a:rPr>
                        <a:t>Suñol</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a:effectLst/>
                        </a:rPr>
                        <a:t>Estrategia formativa para cuadros y reservas en función del desarrollo local. </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Dra. C. Alicia Martínez Tena</a:t>
                      </a:r>
                    </a:p>
                    <a:p>
                      <a:pPr algn="just">
                        <a:spcAft>
                          <a:spcPts val="0"/>
                        </a:spcAft>
                      </a:pPr>
                      <a:r>
                        <a:rPr lang="es-ES" sz="1400">
                          <a:effectLst/>
                        </a:rPr>
                        <a:t>Dr. C. Alberto Pérez Martínez(c)</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r>
              <a:tr h="633046">
                <a:tc>
                  <a:txBody>
                    <a:bodyPr/>
                    <a:lstStyle/>
                    <a:p>
                      <a:pPr>
                        <a:spcAft>
                          <a:spcPts val="0"/>
                        </a:spcAft>
                      </a:pPr>
                      <a:r>
                        <a:rPr lang="es-ES" sz="1400">
                          <a:effectLst/>
                        </a:rPr>
                        <a:t>2</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Merquis Moya Columbié</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a:effectLst/>
                        </a:rPr>
                        <a:t>Estrategia de gestión para la formación de una cultura de la prevención del uso indebido de drogas desde las instituciones educativas</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a:effectLst/>
                        </a:rPr>
                        <a:t>Dr. C. Alberto Pérez Martínez</a:t>
                      </a:r>
                    </a:p>
                    <a:p>
                      <a:pPr algn="just">
                        <a:spcAft>
                          <a:spcPts val="0"/>
                        </a:spcAft>
                      </a:pPr>
                      <a:r>
                        <a:rPr lang="es-ES" sz="1400" dirty="0">
                          <a:effectLst/>
                        </a:rPr>
                        <a:t>MC. Martha Sánchez </a:t>
                      </a:r>
                      <a:r>
                        <a:rPr lang="es-ES" sz="1400" dirty="0" err="1">
                          <a:effectLst/>
                        </a:rPr>
                        <a:t>Mancano</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r>
              <a:tr h="633046">
                <a:tc>
                  <a:txBody>
                    <a:bodyPr/>
                    <a:lstStyle/>
                    <a:p>
                      <a:pPr>
                        <a:spcAft>
                          <a:spcPts val="0"/>
                        </a:spcAft>
                      </a:pPr>
                      <a:r>
                        <a:rPr lang="es-ES" sz="1400">
                          <a:effectLst/>
                        </a:rPr>
                        <a:t>3</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Oscar Ramón González Concepción</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a:effectLst/>
                        </a:rPr>
                        <a:t>Estrategia de gestión formativa local para cuadros empresariales en el municipio Contramaestre</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a:effectLst/>
                        </a:rPr>
                        <a:t>Dr. Ramón Martínez </a:t>
                      </a:r>
                      <a:r>
                        <a:rPr lang="es-ES" sz="1400" dirty="0" err="1">
                          <a:effectLst/>
                        </a:rPr>
                        <a:t>Flaquer</a:t>
                      </a:r>
                      <a:endParaRPr lang="es-ES" sz="1400" dirty="0">
                        <a:effectLst/>
                      </a:endParaRPr>
                    </a:p>
                    <a:p>
                      <a:pPr algn="just">
                        <a:spcAft>
                          <a:spcPts val="0"/>
                        </a:spcAft>
                      </a:pPr>
                      <a:r>
                        <a:rPr lang="es-ES" sz="1400" dirty="0">
                          <a:effectLst/>
                        </a:rPr>
                        <a:t>Dr. Alexander </a:t>
                      </a:r>
                      <a:r>
                        <a:rPr lang="es-ES" sz="1400" dirty="0" err="1">
                          <a:effectLst/>
                        </a:rPr>
                        <a:t>Gorina</a:t>
                      </a:r>
                      <a:r>
                        <a:rPr lang="es-ES" sz="1400" dirty="0">
                          <a:effectLst/>
                        </a:rPr>
                        <a:t> Sánchez</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r>
              <a:tr h="474785">
                <a:tc>
                  <a:txBody>
                    <a:bodyPr/>
                    <a:lstStyle/>
                    <a:p>
                      <a:pPr>
                        <a:spcAft>
                          <a:spcPts val="0"/>
                        </a:spcAft>
                      </a:pPr>
                      <a:r>
                        <a:rPr lang="es-ES" sz="1400">
                          <a:effectLst/>
                        </a:rPr>
                        <a:t>4</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Taimé Mayet Comeron</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lgn="just">
                        <a:spcAft>
                          <a:spcPts val="0"/>
                        </a:spcAft>
                      </a:pPr>
                      <a:r>
                        <a:rPr lang="es-ES" sz="1400" dirty="0">
                          <a:effectLst/>
                        </a:rPr>
                        <a:t>La gestión del proceso superación postgraduada para profesionales de la comunicación social en el municipio Mella.  </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spcAft>
                          <a:spcPts val="0"/>
                        </a:spcAft>
                      </a:pPr>
                      <a:r>
                        <a:rPr lang="es-ES" sz="1400" dirty="0">
                          <a:effectLst/>
                        </a:rPr>
                        <a:t>Dra. C. Rosario León Robaina</a:t>
                      </a:r>
                    </a:p>
                    <a:p>
                      <a:pPr>
                        <a:spcAft>
                          <a:spcPts val="0"/>
                        </a:spcAft>
                      </a:pPr>
                      <a:r>
                        <a:rPr lang="es-ES" sz="1400" dirty="0">
                          <a:effectLst/>
                        </a:rPr>
                        <a:t> </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r>
              <a:tr h="633046">
                <a:tc>
                  <a:txBody>
                    <a:bodyPr/>
                    <a:lstStyle/>
                    <a:p>
                      <a:pPr>
                        <a:spcAft>
                          <a:spcPts val="0"/>
                        </a:spcAft>
                      </a:pPr>
                      <a:r>
                        <a:rPr lang="es-ES" sz="1400">
                          <a:effectLst/>
                        </a:rPr>
                        <a:t>5</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Yenny Rodríguez Garcés</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spcAft>
                          <a:spcPts val="0"/>
                        </a:spcAft>
                      </a:pPr>
                      <a:r>
                        <a:rPr lang="es-ES" sz="1400">
                          <a:effectLst/>
                        </a:rPr>
                        <a:t>La gestión de la superación profesional en el proceso de formación postgraduada en la filial de la UCP de Songo la Maya.</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spcAft>
                          <a:spcPts val="0"/>
                        </a:spcAft>
                      </a:pPr>
                      <a:r>
                        <a:rPr lang="es-ES" sz="1400" dirty="0">
                          <a:effectLst/>
                        </a:rPr>
                        <a:t>Dr. C. Ángel L. Cintra Lugones</a:t>
                      </a:r>
                    </a:p>
                    <a:p>
                      <a:pPr>
                        <a:spcAft>
                          <a:spcPts val="0"/>
                        </a:spcAft>
                      </a:pPr>
                      <a:r>
                        <a:rPr lang="es-ES" sz="1400" dirty="0">
                          <a:effectLst/>
                        </a:rPr>
                        <a:t>Dr. Alberto Pérez Martínez</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r>
              <a:tr h="633046">
                <a:tc>
                  <a:txBody>
                    <a:bodyPr/>
                    <a:lstStyle/>
                    <a:p>
                      <a:pPr>
                        <a:spcAft>
                          <a:spcPts val="0"/>
                        </a:spcAft>
                      </a:pPr>
                      <a:r>
                        <a:rPr lang="es-ES" sz="1400">
                          <a:effectLst/>
                        </a:rPr>
                        <a:t>6</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Aniela Valera Ramos</a:t>
                      </a:r>
                    </a:p>
                    <a:p>
                      <a:pPr algn="just">
                        <a:spcAft>
                          <a:spcPts val="0"/>
                        </a:spcAft>
                      </a:pPr>
                      <a:r>
                        <a:rPr lang="es-ES" sz="1400">
                          <a:effectLst/>
                        </a:rPr>
                        <a:t> </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lgn="just">
                        <a:spcAft>
                          <a:spcPts val="0"/>
                        </a:spcAft>
                      </a:pPr>
                      <a:r>
                        <a:rPr lang="es-ES" sz="1400" dirty="0">
                          <a:effectLst/>
                        </a:rPr>
                        <a:t>La superación del profesional de filosofía en la provincia Santiago de Cuba</a:t>
                      </a:r>
                    </a:p>
                    <a:p>
                      <a:pPr algn="just">
                        <a:spcAft>
                          <a:spcPts val="0"/>
                        </a:spcAft>
                      </a:pPr>
                      <a:r>
                        <a:rPr lang="es-ES" sz="1400" dirty="0">
                          <a:effectLst/>
                        </a:rPr>
                        <a:t> </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spcAft>
                          <a:spcPts val="0"/>
                        </a:spcAft>
                      </a:pPr>
                      <a:r>
                        <a:rPr lang="es-ES" sz="1400" dirty="0">
                          <a:effectLst/>
                        </a:rPr>
                        <a:t>Dra. María de los Ángeles Reyna</a:t>
                      </a:r>
                    </a:p>
                    <a:p>
                      <a:pPr>
                        <a:spcAft>
                          <a:spcPts val="0"/>
                        </a:spcAft>
                      </a:pPr>
                      <a:r>
                        <a:rPr lang="es-ES" sz="1400" dirty="0">
                          <a:effectLst/>
                        </a:rPr>
                        <a:t>Dr. Jorge Montoya Rivera</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r>
            </a:tbl>
          </a:graphicData>
        </a:graphic>
      </p:graphicFrame>
    </p:spTree>
    <p:extLst>
      <p:ext uri="{BB962C8B-B14F-4D97-AF65-F5344CB8AC3E}">
        <p14:creationId xmlns:p14="http://schemas.microsoft.com/office/powerpoint/2010/main" val="199315623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25312" y="620688"/>
            <a:ext cx="7416824" cy="584775"/>
          </a:xfrm>
          <a:prstGeom prst="rect">
            <a:avLst/>
          </a:prstGeom>
          <a:noFill/>
        </p:spPr>
        <p:txBody>
          <a:bodyPr wrap="square" rtlCol="0">
            <a:spAutoFit/>
          </a:bodyPr>
          <a:lstStyle/>
          <a:p>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ARC </a:t>
            </a:r>
            <a:r>
              <a:rPr lang="es-ES" sz="3200" b="1" dirty="0">
                <a:solidFill>
                  <a:srgbClr val="FF0000"/>
                </a:solidFill>
                <a:latin typeface="Arial Narrow" panose="020B0606020202030204" pitchFamily="34" charset="0"/>
                <a:ea typeface="Times New Roman" panose="02020603050405020304" pitchFamily="18" charset="0"/>
                <a:cs typeface="Arial" panose="020B0604020202020204" pitchFamily="34" charset="0"/>
              </a:rPr>
              <a:t>3: IMPACTO ECONÓMICO Y </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SOCIAL</a:t>
            </a:r>
            <a:endParaRPr lang="es-ES" sz="3200" b="1" dirty="0">
              <a:solidFill>
                <a:srgbClr val="FF0000"/>
              </a:solidFill>
            </a:endParaRPr>
          </a:p>
        </p:txBody>
      </p:sp>
      <p:sp>
        <p:nvSpPr>
          <p:cNvPr id="3" name="Rectángulo 2"/>
          <p:cNvSpPr/>
          <p:nvPr/>
        </p:nvSpPr>
        <p:spPr>
          <a:xfrm>
            <a:off x="539552" y="1412776"/>
            <a:ext cx="8280920" cy="4909036"/>
          </a:xfrm>
          <a:prstGeom prst="rect">
            <a:avLst/>
          </a:prstGeom>
        </p:spPr>
        <p:txBody>
          <a:bodyPr wrap="square">
            <a:spAutoFit/>
          </a:bodyPr>
          <a:lstStyle/>
          <a:p>
            <a:pPr algn="just">
              <a:lnSpc>
                <a:spcPct val="150000"/>
              </a:lnSpc>
              <a:spcAft>
                <a:spcPts val="0"/>
              </a:spcAft>
            </a:pPr>
            <a:r>
              <a:rPr lang="es-ES" sz="1400" b="1" u="sng" dirty="0" smtClean="0">
                <a:latin typeface="Arial" panose="020B0604020202020204" pitchFamily="34" charset="0"/>
                <a:ea typeface="Times New Roman" panose="02020603050405020304" pitchFamily="18" charset="0"/>
                <a:cs typeface="Arial" panose="020B0604020202020204" pitchFamily="34" charset="0"/>
              </a:rPr>
              <a:t>Objetivo </a:t>
            </a:r>
            <a:r>
              <a:rPr lang="es-ES" sz="1400" b="1" u="sng" dirty="0">
                <a:latin typeface="Arial" panose="020B0604020202020204" pitchFamily="34" charset="0"/>
                <a:ea typeface="Times New Roman" panose="02020603050405020304" pitchFamily="18" charset="0"/>
                <a:cs typeface="Arial" panose="020B0604020202020204" pitchFamily="34" charset="0"/>
              </a:rPr>
              <a:t>Posgrado </a:t>
            </a:r>
            <a:r>
              <a:rPr lang="es-ES" sz="1400" b="1" u="sng" dirty="0" smtClean="0">
                <a:latin typeface="Arial" panose="020B0604020202020204" pitchFamily="34" charset="0"/>
                <a:ea typeface="Times New Roman" panose="02020603050405020304" pitchFamily="18" charset="0"/>
                <a:cs typeface="Arial" panose="020B0604020202020204" pitchFamily="34" charset="0"/>
              </a:rPr>
              <a:t>5: </a:t>
            </a:r>
            <a:r>
              <a:rPr lang="es-ES" sz="1400" b="1" dirty="0">
                <a:latin typeface="Arial" panose="020B0604020202020204" pitchFamily="34" charset="0"/>
                <a:ea typeface="Times New Roman" panose="02020603050405020304" pitchFamily="18" charset="0"/>
                <a:cs typeface="Arial" panose="020B0604020202020204" pitchFamily="34" charset="0"/>
              </a:rPr>
              <a:t>Desarrollar con pertinencia e impacto el sistema de formación de posgrado para profesores universitarios, profesionales del </a:t>
            </a:r>
            <a:r>
              <a:rPr lang="es-ES" sz="1400" b="1" dirty="0" smtClean="0">
                <a:latin typeface="Arial" panose="020B0604020202020204" pitchFamily="34" charset="0"/>
                <a:ea typeface="Times New Roman" panose="02020603050405020304" pitchFamily="18" charset="0"/>
                <a:cs typeface="Arial" panose="020B0604020202020204" pitchFamily="34" charset="0"/>
              </a:rPr>
              <a:t>territorio.</a:t>
            </a:r>
            <a:endParaRPr lang="es-ES" sz="1400" dirty="0">
              <a:latin typeface="Arial" panose="020B0604020202020204" pitchFamily="34" charset="0"/>
              <a:ea typeface="Times New Roman" panose="02020603050405020304" pitchFamily="18" charset="0"/>
              <a:cs typeface="Arial" panose="020B0604020202020204" pitchFamily="34" charset="0"/>
            </a:endParaRPr>
          </a:p>
          <a:p>
            <a:pPr algn="just">
              <a:lnSpc>
                <a:spcPct val="150000"/>
              </a:lnSpc>
              <a:spcBef>
                <a:spcPts val="600"/>
              </a:spcBef>
              <a:spcAft>
                <a:spcPts val="600"/>
              </a:spcAft>
            </a:pPr>
            <a:r>
              <a:rPr lang="es-ES" sz="1400" b="1" u="sng" dirty="0">
                <a:latin typeface="Arial" panose="020B0604020202020204" pitchFamily="34" charset="0"/>
                <a:ea typeface="Times New Roman" panose="02020603050405020304" pitchFamily="18" charset="0"/>
                <a:cs typeface="Arial" panose="020B0604020202020204" pitchFamily="34" charset="0"/>
              </a:rPr>
              <a:t>Criterios de medida: </a:t>
            </a:r>
            <a:endParaRPr lang="es-ES" sz="1400" dirty="0">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lnSpc>
                <a:spcPct val="150000"/>
              </a:lnSpc>
              <a:spcBef>
                <a:spcPts val="600"/>
              </a:spcBef>
              <a:spcAft>
                <a:spcPts val="600"/>
              </a:spcAft>
              <a:buFont typeface="+mj-lt"/>
              <a:buAutoNum type="arabicPeriod"/>
            </a:pPr>
            <a:r>
              <a:rPr lang="es-ES" sz="1400" b="1" dirty="0">
                <a:latin typeface="Arial" panose="020B0604020202020204" pitchFamily="34" charset="0"/>
                <a:ea typeface="Times New Roman" panose="02020603050405020304" pitchFamily="18" charset="0"/>
                <a:cs typeface="Arial" panose="020B0604020202020204" pitchFamily="34" charset="0"/>
              </a:rPr>
              <a:t>Continuar y Culminar la I edición del programa postdoctoral iniciada en el segundo semestre del 2014, manteniéndose una matrícula de 10 doctores.</a:t>
            </a:r>
            <a:endParaRPr lang="es-ES" sz="1400" dirty="0">
              <a:latin typeface="Arial" panose="020B0604020202020204" pitchFamily="34" charset="0"/>
              <a:ea typeface="Times New Roman" panose="02020603050405020304" pitchFamily="18" charset="0"/>
              <a:cs typeface="Arial" panose="020B0604020202020204" pitchFamily="34" charset="0"/>
            </a:endParaRPr>
          </a:p>
          <a:p>
            <a:pPr marL="265113" algn="just"/>
            <a:r>
              <a:rPr lang="es-ES" sz="1600" dirty="0"/>
              <a:t>Se trabaja </a:t>
            </a:r>
            <a:r>
              <a:rPr lang="es-ES" sz="1600" dirty="0" smtClean="0"/>
              <a:t>en  </a:t>
            </a:r>
            <a:r>
              <a:rPr lang="es-ES" sz="1600" dirty="0"/>
              <a:t>perfeccionamiento del Programa que se impartió en la I </a:t>
            </a:r>
            <a:r>
              <a:rPr lang="es-ES" sz="1600" dirty="0" smtClean="0"/>
              <a:t>Edición. Se </a:t>
            </a:r>
            <a:r>
              <a:rPr lang="es-ES" sz="1600" dirty="0"/>
              <a:t>prevé </a:t>
            </a:r>
            <a:r>
              <a:rPr lang="es-ES" sz="1600" b="1" dirty="0"/>
              <a:t>socializar convocatoria </a:t>
            </a:r>
            <a:r>
              <a:rPr lang="es-ES" sz="1600" dirty="0"/>
              <a:t>en </a:t>
            </a:r>
            <a:r>
              <a:rPr lang="es-ES" sz="1600" b="1" dirty="0" smtClean="0"/>
              <a:t>noviembre</a:t>
            </a:r>
            <a:r>
              <a:rPr lang="es-ES" sz="1600" dirty="0" smtClean="0"/>
              <a:t>, </a:t>
            </a:r>
            <a:r>
              <a:rPr lang="es-ES" sz="1600" dirty="0"/>
              <a:t>proceso de </a:t>
            </a:r>
            <a:r>
              <a:rPr lang="es-ES" sz="1600" b="1" dirty="0"/>
              <a:t>selección de matrícula nov, e inicio en diciembre</a:t>
            </a:r>
            <a:r>
              <a:rPr lang="es-ES" sz="1600" dirty="0" smtClean="0"/>
              <a:t>. La </a:t>
            </a:r>
            <a:r>
              <a:rPr lang="es-ES" sz="1600" dirty="0"/>
              <a:t>coordinadora ejecutiva del postdoctorado será la </a:t>
            </a:r>
            <a:r>
              <a:rPr lang="es-ES" sz="1600" dirty="0" err="1"/>
              <a:t>Dra.C</a:t>
            </a:r>
            <a:r>
              <a:rPr lang="es-ES" sz="1600" dirty="0"/>
              <a:t>. Maria Julia Rodríguez </a:t>
            </a:r>
            <a:r>
              <a:rPr lang="es-ES" sz="1600" dirty="0" smtClean="0"/>
              <a:t>Saif</a:t>
            </a:r>
            <a:r>
              <a:rPr lang="es-ES" sz="1600" dirty="0"/>
              <a:t>.</a:t>
            </a:r>
            <a:endParaRPr lang="es-ES" sz="1600" dirty="0" smtClean="0"/>
          </a:p>
          <a:p>
            <a:pPr algn="just"/>
            <a:endParaRPr lang="es-ES" sz="1400" dirty="0"/>
          </a:p>
          <a:p>
            <a:pPr marL="342900" lvl="0" indent="-342900" algn="just">
              <a:buFont typeface="+mj-lt"/>
              <a:buAutoNum type="arabicPeriod" startAt="2"/>
            </a:pPr>
            <a:r>
              <a:rPr lang="es-ES" sz="1400" b="1" dirty="0" smtClean="0">
                <a:latin typeface="Arial" panose="020B0604020202020204" pitchFamily="34" charset="0"/>
                <a:cs typeface="Arial" panose="020B0604020202020204" pitchFamily="34" charset="0"/>
              </a:rPr>
              <a:t>Convocatoria para una nueva edición del programa tutelar de doctorado en Ciencias Pedagógicas del CeeS para iniciar su desarrollo en el 2015. </a:t>
            </a:r>
          </a:p>
          <a:p>
            <a:pPr marL="342900" lvl="0" indent="-342900" algn="just">
              <a:buFont typeface="+mj-lt"/>
              <a:buAutoNum type="arabicPeriod" startAt="2"/>
            </a:pPr>
            <a:endParaRPr lang="es-ES" sz="1400" dirty="0">
              <a:latin typeface="Arial" panose="020B0604020202020204" pitchFamily="34" charset="0"/>
              <a:cs typeface="Arial" panose="020B0604020202020204" pitchFamily="34" charset="0"/>
            </a:endParaRPr>
          </a:p>
          <a:p>
            <a:pPr marL="265113" algn="just"/>
            <a:r>
              <a:rPr lang="es-ES" sz="1400" dirty="0" smtClean="0">
                <a:latin typeface="Arial" panose="020B0604020202020204" pitchFamily="34" charset="0"/>
                <a:cs typeface="Arial" panose="020B0604020202020204" pitchFamily="34" charset="0"/>
              </a:rPr>
              <a:t>Se </a:t>
            </a:r>
            <a:r>
              <a:rPr lang="es-ES" sz="1400" dirty="0">
                <a:latin typeface="Arial" panose="020B0604020202020204" pitchFamily="34" charset="0"/>
                <a:cs typeface="Arial" panose="020B0604020202020204" pitchFamily="34" charset="0"/>
              </a:rPr>
              <a:t>han matriculado aspirantes según necesidades y prioridades científicas argumentadas</a:t>
            </a:r>
            <a:r>
              <a:rPr lang="es-ES" sz="1400" dirty="0" smtClean="0">
                <a:latin typeface="Arial" panose="020B0604020202020204" pitchFamily="34" charset="0"/>
                <a:cs typeface="Arial" panose="020B0604020202020204" pitchFamily="34" charset="0"/>
              </a:rPr>
              <a:t>. Matrícula actual  </a:t>
            </a:r>
            <a:r>
              <a:rPr lang="es-ES" sz="1400" b="1" dirty="0" smtClean="0">
                <a:latin typeface="Arial" panose="020B0604020202020204" pitchFamily="34" charset="0"/>
                <a:cs typeface="Arial" panose="020B0604020202020204" pitchFamily="34" charset="0"/>
              </a:rPr>
              <a:t>23 </a:t>
            </a:r>
            <a:r>
              <a:rPr lang="es-ES" sz="1400" dirty="0">
                <a:latin typeface="Arial" panose="020B0604020202020204" pitchFamily="34" charset="0"/>
                <a:cs typeface="Arial" panose="020B0604020202020204" pitchFamily="34" charset="0"/>
              </a:rPr>
              <a:t>en el programa tutelar</a:t>
            </a:r>
            <a:r>
              <a:rPr lang="es-ES" sz="1400" dirty="0" smtClean="0">
                <a:latin typeface="Arial" panose="020B0604020202020204" pitchFamily="34" charset="0"/>
                <a:cs typeface="Arial" panose="020B0604020202020204" pitchFamily="34" charset="0"/>
              </a:rPr>
              <a:t>.</a:t>
            </a:r>
          </a:p>
          <a:p>
            <a:pPr marL="265113" algn="just"/>
            <a:r>
              <a:rPr lang="es-ES" sz="1400" dirty="0" smtClean="0">
                <a:latin typeface="Arial" panose="020B0604020202020204" pitchFamily="34" charset="0"/>
                <a:cs typeface="Arial" panose="020B0604020202020204" pitchFamily="34" charset="0"/>
              </a:rPr>
              <a:t>Se proyecta nueva convocatoria nov 2015, para iniciar enero 2016.</a:t>
            </a:r>
            <a:endParaRPr lang="es-ES" sz="1400" dirty="0">
              <a:latin typeface="Arial" panose="020B0604020202020204" pitchFamily="34" charset="0"/>
              <a:cs typeface="Arial" panose="020B0604020202020204" pitchFamily="34" charset="0"/>
            </a:endParaRPr>
          </a:p>
          <a:p>
            <a:pPr marL="678180" algn="just">
              <a:lnSpc>
                <a:spcPct val="150000"/>
              </a:lnSpc>
              <a:spcBef>
                <a:spcPts val="600"/>
              </a:spcBef>
              <a:spcAft>
                <a:spcPts val="600"/>
              </a:spcAft>
            </a:pPr>
            <a:endParaRPr lang="es-ES" sz="14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19484544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7798" y="476672"/>
            <a:ext cx="7918648" cy="648072"/>
          </a:xfrm>
        </p:spPr>
        <p:txBody>
          <a:bodyPr/>
          <a:lstStyle/>
          <a:p>
            <a:r>
              <a:rPr lang="es-ES" sz="3200" b="1" dirty="0">
                <a:solidFill>
                  <a:srgbClr val="FF0000"/>
                </a:solidFill>
                <a:latin typeface="Arial Narrow" panose="020B0606020202030204" pitchFamily="34" charset="0"/>
                <a:ea typeface="Times New Roman" panose="02020603050405020304" pitchFamily="18" charset="0"/>
                <a:cs typeface="Arial" panose="020B0604020202020204" pitchFamily="34" charset="0"/>
              </a:rPr>
              <a:t>ARC 3: IMPACTO ECONÓMICO Y </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SOCIAL. </a:t>
            </a:r>
            <a:r>
              <a:rPr lang="es-ES" sz="3200" b="1" dirty="0" err="1"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Obj</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 3</a:t>
            </a:r>
            <a:endParaRPr lang="es-ES" sz="3200" dirty="0"/>
          </a:p>
        </p:txBody>
      </p:sp>
      <p:sp>
        <p:nvSpPr>
          <p:cNvPr id="3" name="Marcador de contenido 2"/>
          <p:cNvSpPr>
            <a:spLocks noGrp="1"/>
          </p:cNvSpPr>
          <p:nvPr>
            <p:ph idx="1"/>
          </p:nvPr>
        </p:nvSpPr>
        <p:spPr>
          <a:xfrm>
            <a:off x="356662" y="1124744"/>
            <a:ext cx="8247786" cy="1008112"/>
          </a:xfrm>
        </p:spPr>
        <p:txBody>
          <a:bodyPr/>
          <a:lstStyle/>
          <a:p>
            <a:pPr marL="514350" lvl="0" indent="-514350">
              <a:buFont typeface="+mj-lt"/>
              <a:buAutoNum type="arabicPeriod" startAt="3"/>
            </a:pPr>
            <a:r>
              <a:rPr lang="es-ES" sz="1600" b="1" dirty="0"/>
              <a:t>Se incrementa en 10 la cantidad de doctores que se defienden en el programa de Doctorado del CeeS, de ellos, 1 interno de la UO.</a:t>
            </a:r>
            <a:endParaRPr lang="es-ES" sz="1600" dirty="0"/>
          </a:p>
          <a:p>
            <a:pPr marL="0" indent="0" algn="just">
              <a:buNone/>
            </a:pPr>
            <a:r>
              <a:rPr lang="es-ES" sz="2400" dirty="0" smtClean="0"/>
              <a:t>CUMPLIMIENTO PLAN </a:t>
            </a:r>
            <a:r>
              <a:rPr lang="es-ES" sz="2400" dirty="0"/>
              <a:t>DE DEFENSAS </a:t>
            </a:r>
            <a:r>
              <a:rPr lang="es-ES" sz="2400" dirty="0" smtClean="0"/>
              <a:t>2015</a:t>
            </a:r>
          </a:p>
          <a:p>
            <a:pPr marL="0" indent="0" algn="just">
              <a:buNone/>
            </a:pPr>
            <a:r>
              <a:rPr lang="es-ES" sz="2400" dirty="0" smtClean="0"/>
              <a:t>Defensas en febrero</a:t>
            </a:r>
            <a:endParaRPr lang="es-ES" sz="2400" dirty="0"/>
          </a:p>
        </p:txBody>
      </p:sp>
      <p:graphicFrame>
        <p:nvGraphicFramePr>
          <p:cNvPr id="5" name="Tabla 4"/>
          <p:cNvGraphicFramePr>
            <a:graphicFrameLocks noGrp="1"/>
          </p:cNvGraphicFramePr>
          <p:nvPr>
            <p:extLst>
              <p:ext uri="{D42A27DB-BD31-4B8C-83A1-F6EECF244321}">
                <p14:modId xmlns:p14="http://schemas.microsoft.com/office/powerpoint/2010/main" val="1062987972"/>
              </p:ext>
            </p:extLst>
          </p:nvPr>
        </p:nvGraphicFramePr>
        <p:xfrm>
          <a:off x="537798" y="2698866"/>
          <a:ext cx="7632848" cy="3599306"/>
        </p:xfrm>
        <a:graphic>
          <a:graphicData uri="http://schemas.openxmlformats.org/drawingml/2006/table">
            <a:tbl>
              <a:tblPr firstRow="1" firstCol="1" bandRow="1"/>
              <a:tblGrid>
                <a:gridCol w="1880447"/>
                <a:gridCol w="2532503"/>
                <a:gridCol w="2147159"/>
                <a:gridCol w="1072739"/>
              </a:tblGrid>
              <a:tr h="389114">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Aspirante</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Tema de Tesis</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Tutores</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Fecha de defensa</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754">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Diomedes Guadalupe       Núñez </a:t>
                      </a:r>
                      <a:r>
                        <a:rPr lang="es-ES" sz="1100" dirty="0" err="1">
                          <a:effectLst/>
                          <a:latin typeface="Arial Narrow" panose="020B0606020202030204" pitchFamily="34" charset="0"/>
                          <a:ea typeface="Times New Roman" panose="02020603050405020304" pitchFamily="18" charset="0"/>
                          <a:cs typeface="Times New Roman" panose="02020603050405020304" pitchFamily="18" charset="0"/>
                        </a:rPr>
                        <a:t>Minaya</a:t>
                      </a: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Gestión de la dinámica formativa-cultural universitaria, caso Universidad estatal de Bolívar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24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754">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Guido Francisco  Moreno del Pozo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Diseño curricular por gestión sociocultural  profesional en la formación de profesores de Educación Básica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 Jorge Montoya Rivera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24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835">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Marcelo Remigio  Castillo Bustos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La formación estético- pedagógica  de los estudiantes de Educación Básica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 Jorge Montoya Rivero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María de los Ángeles  Reyna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25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754">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Olmedo Zapata Illanes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Metodología  para las prácticas pre profesionales  en la formación desde la sociedad solidario del Ingeniero Agrónomo y su impacto en el desarrollo local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26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754">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Hugo </a:t>
                      </a:r>
                      <a:r>
                        <a:rPr lang="es-ES" sz="1100" dirty="0" err="1">
                          <a:effectLst/>
                          <a:latin typeface="Arial Narrow" panose="020B0606020202030204" pitchFamily="34" charset="0"/>
                          <a:ea typeface="Times New Roman" panose="02020603050405020304" pitchFamily="18" charset="0"/>
                          <a:cs typeface="Times New Roman" panose="02020603050405020304" pitchFamily="18" charset="0"/>
                        </a:rPr>
                        <a:t>Favian</a:t>
                      </a: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  Vázquez Coloma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Gestión Curricular para la formación  profesional  del ingeniero agroindustrial  con enfoque social y solidario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26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835">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Oswaldo Ernesto López  Bravo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Diseño curricular en la formación en gestión de riesgo de desastres en la Educación Superior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Cs.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n-US" sz="900">
                          <a:effectLst/>
                          <a:latin typeface="Arial Narrow" panose="020B0606020202030204" pitchFamily="34" charset="0"/>
                          <a:ea typeface="Times New Roman" panose="02020603050405020304" pitchFamily="18" charset="0"/>
                          <a:cs typeface="Times New Roman" panose="02020603050405020304" pitchFamily="18" charset="0"/>
                        </a:rPr>
                        <a:t>Dr. C. Jorge Montoya Rivero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27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3671">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Joao Domingos Víctor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Dinámica de la Formación  de la responsabilidad ambiental del profesional del Derecho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Santa Niurkis Díaz Rodríguez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14 de Abril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835">
                <a:tc gridSpan="4">
                  <a:txBody>
                    <a:bodyPr/>
                    <a:lstStyle/>
                    <a:p>
                      <a:pPr algn="l">
                        <a:spcAft>
                          <a:spcPts val="0"/>
                        </a:spcAft>
                      </a:pPr>
                      <a:r>
                        <a:rPr lang="es-ES" sz="900"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dirty="0">
                          <a:effectLst/>
                          <a:latin typeface="Arial Narrow" panose="020B0606020202030204" pitchFamily="34" charset="0"/>
                          <a:ea typeface="Times New Roman" panose="02020603050405020304" pitchFamily="18" charset="0"/>
                          <a:cs typeface="Times New Roman" panose="02020603050405020304" pitchFamily="18" charset="0"/>
                        </a:rPr>
                        <a:t>Total de Graduados : 7</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
        <p:nvSpPr>
          <p:cNvPr id="6" name="Flecha abajo 5"/>
          <p:cNvSpPr/>
          <p:nvPr/>
        </p:nvSpPr>
        <p:spPr bwMode="auto">
          <a:xfrm>
            <a:off x="3779912" y="6453336"/>
            <a:ext cx="864096" cy="288032"/>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90818293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612676" y="161641"/>
            <a:ext cx="7918648" cy="648072"/>
          </a:xfrm>
        </p:spPr>
        <p:txBody>
          <a:bodyPr/>
          <a:lstStyle/>
          <a:p>
            <a:r>
              <a:rPr lang="es-ES" sz="3200" b="1" dirty="0">
                <a:solidFill>
                  <a:srgbClr val="FF0000"/>
                </a:solidFill>
                <a:latin typeface="Arial Narrow" panose="020B0606020202030204" pitchFamily="34" charset="0"/>
                <a:ea typeface="Times New Roman" panose="02020603050405020304" pitchFamily="18" charset="0"/>
                <a:cs typeface="Arial" panose="020B0604020202020204" pitchFamily="34" charset="0"/>
              </a:rPr>
              <a:t>ARC 3: IMPACTO ECONÓMICO Y </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SOCIAL. </a:t>
            </a:r>
            <a:r>
              <a:rPr lang="es-ES" sz="3200" b="1" dirty="0" err="1"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Obj</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 3</a:t>
            </a:r>
            <a:endParaRPr lang="es-ES" sz="3200" dirty="0"/>
          </a:p>
        </p:txBody>
      </p:sp>
      <p:graphicFrame>
        <p:nvGraphicFramePr>
          <p:cNvPr id="4" name="Tabla 3"/>
          <p:cNvGraphicFramePr>
            <a:graphicFrameLocks noGrp="1"/>
          </p:cNvGraphicFramePr>
          <p:nvPr>
            <p:extLst>
              <p:ext uri="{D42A27DB-BD31-4B8C-83A1-F6EECF244321}">
                <p14:modId xmlns:p14="http://schemas.microsoft.com/office/powerpoint/2010/main" val="3539361993"/>
              </p:ext>
            </p:extLst>
          </p:nvPr>
        </p:nvGraphicFramePr>
        <p:xfrm>
          <a:off x="539552" y="1703348"/>
          <a:ext cx="8279804" cy="3776436"/>
        </p:xfrm>
        <a:graphic>
          <a:graphicData uri="http://schemas.openxmlformats.org/drawingml/2006/table">
            <a:tbl>
              <a:tblPr firstRow="1" firstCol="1" bandRow="1"/>
              <a:tblGrid>
                <a:gridCol w="1703407"/>
                <a:gridCol w="3036701"/>
                <a:gridCol w="2401713"/>
                <a:gridCol w="1137983"/>
              </a:tblGrid>
              <a:tr h="384042">
                <a:tc>
                  <a:txBody>
                    <a:bodyPr/>
                    <a:lstStyle/>
                    <a:p>
                      <a:pPr algn="ctr">
                        <a:spcAft>
                          <a:spcPts val="0"/>
                        </a:spcAft>
                      </a:pPr>
                      <a:r>
                        <a:rPr lang="es-ES" sz="1100" b="1" dirty="0">
                          <a:effectLst/>
                          <a:latin typeface="Arial Narrow" panose="020B0606020202030204" pitchFamily="34" charset="0"/>
                          <a:ea typeface="Times New Roman" panose="02020603050405020304" pitchFamily="18" charset="0"/>
                          <a:cs typeface="Times New Roman" panose="02020603050405020304" pitchFamily="18" charset="0"/>
                        </a:rPr>
                        <a:t>Aspirante</a:t>
                      </a:r>
                      <a:endParaRPr lang="es-E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Tema de Tesis</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Tutores</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Fecha de defensa</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064">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Eddy Manuel Mesías Cárdenas  Quintana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Gestión de la Formación Permanente de los Docentes de Educación Básica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pt-BR" sz="1200" dirty="0">
                          <a:effectLst/>
                          <a:latin typeface="Arial Narrow" panose="020B0606020202030204" pitchFamily="34" charset="0"/>
                          <a:ea typeface="Times New Roman" panose="02020603050405020304" pitchFamily="18" charset="0"/>
                          <a:cs typeface="Times New Roman" panose="02020603050405020304" pitchFamily="18" charset="0"/>
                        </a:rPr>
                        <a:t>Dr. C. Jorge Montoya Rivera.</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p>
                      <a:pPr algn="l">
                        <a:spcAft>
                          <a:spcPts val="0"/>
                        </a:spcAft>
                      </a:pPr>
                      <a:r>
                        <a:rPr lang="pt-BR" sz="1200" dirty="0">
                          <a:effectLst/>
                          <a:latin typeface="Arial Narrow" panose="020B0606020202030204" pitchFamily="34" charset="0"/>
                          <a:ea typeface="Times New Roman" panose="02020603050405020304" pitchFamily="18" charset="0"/>
                          <a:cs typeface="Times New Roman" panose="02020603050405020304" pitchFamily="18" charset="0"/>
                        </a:rPr>
                        <a:t>Dra. C Celia Teresa Ledo </a:t>
                      </a:r>
                      <a:r>
                        <a:rPr lang="pt-BR" sz="1200" dirty="0" err="1">
                          <a:effectLst/>
                          <a:latin typeface="Arial Narrow" panose="020B0606020202030204" pitchFamily="34" charset="0"/>
                          <a:ea typeface="Times New Roman" panose="02020603050405020304" pitchFamily="18" charset="0"/>
                          <a:cs typeface="Times New Roman" panose="02020603050405020304" pitchFamily="18" charset="0"/>
                        </a:rPr>
                        <a:t>Royo</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p>
                      <a:pPr algn="l">
                        <a:spcAft>
                          <a:spcPts val="0"/>
                        </a:spcAft>
                      </a:pPr>
                      <a:r>
                        <a:rPr lang="pt-BR" sz="1200"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pt-BR" sz="1200" dirty="0">
                          <a:effectLst/>
                          <a:latin typeface="Arial Narrow" panose="020B0606020202030204" pitchFamily="34" charset="0"/>
                          <a:ea typeface="Times New Roman" panose="02020603050405020304" pitchFamily="18" charset="0"/>
                          <a:cs typeface="Times New Roman" panose="02020603050405020304" pitchFamily="18" charset="0"/>
                        </a:rPr>
                        <a:t>11</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de  Junio del 2015</a:t>
                      </a:r>
                    </a:p>
                    <a:p>
                      <a:pPr algn="l">
                        <a:spcAft>
                          <a:spcPts val="0"/>
                        </a:spcAft>
                      </a:pPr>
                      <a:r>
                        <a:rPr lang="pt-BR" sz="1200"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064">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Raúl Bolívar Cárdenas Quintana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Gestión Pedagógica intercultural de la formación profesional universitaria.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 Cs. Homero Fuentes González.</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Dra. C. Lizette Pérez Martínez.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11 de  Junio del 2015</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064">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Henrry Geovanny Tapia Molina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Dinámica de la formación profesional en Entornos Virtuales de Enseñanza Aprendizaje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Dra. María Elena Pardo  Gómez.</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 C José Manuel  Izquierdo Lao</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10 de  Junio del 2015</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538">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Silvia Maribel Sarmiento Berrezueta.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r>
                        <a:rPr lang="es-ES" sz="1200" dirty="0" smtClean="0">
                          <a:effectLst/>
                          <a:latin typeface="Arial Narrow" panose="020B0606020202030204" pitchFamily="34" charset="0"/>
                          <a:ea typeface="Times New Roman" panose="02020603050405020304" pitchFamily="18" charset="0"/>
                          <a:cs typeface="Times New Roman" panose="02020603050405020304" pitchFamily="18" charset="0"/>
                        </a:rPr>
                        <a:t>Dinámica </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Grupal de la Gestión Formativa Permanente de los Docentes de Educación Básica </a:t>
                      </a:r>
                      <a:r>
                        <a:rPr lang="es-ES" sz="1200" dirty="0" smtClean="0">
                          <a:effectLst/>
                          <a:latin typeface="Arial Narrow" panose="020B0606020202030204" pitchFamily="34" charset="0"/>
                          <a:ea typeface="Times New Roman" panose="02020603050405020304" pitchFamily="18" charset="0"/>
                          <a:cs typeface="Times New Roman" panose="02020603050405020304" pitchFamily="18" charset="0"/>
                        </a:rPr>
                        <a:t>Superior</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 C María de los Ángeles Reyna</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 Jorge Montoya Rivera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10 de  Junio del 2015</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4042">
                <a:tc>
                  <a:txBody>
                    <a:bodyPr/>
                    <a:lstStyle/>
                    <a:p>
                      <a:pPr algn="l">
                        <a:spcAft>
                          <a:spcPts val="0"/>
                        </a:spcAft>
                      </a:pPr>
                      <a:r>
                        <a:rPr lang="es-ES" sz="1200" dirty="0">
                          <a:effectLst/>
                          <a:latin typeface="Arial Narrow" panose="020B0606020202030204" pitchFamily="34" charset="0"/>
                          <a:ea typeface="Calibri" panose="020F0502020204030204" pitchFamily="34" charset="0"/>
                          <a:cs typeface="Calibri" panose="020F0502020204030204" pitchFamily="34" charset="0"/>
                        </a:rPr>
                        <a:t>Elena Torres </a:t>
                      </a:r>
                      <a:r>
                        <a:rPr lang="es-ES" sz="1200" dirty="0" err="1">
                          <a:effectLst/>
                          <a:latin typeface="Arial Narrow" panose="020B0606020202030204" pitchFamily="34" charset="0"/>
                          <a:ea typeface="Calibri" panose="020F0502020204030204" pitchFamily="34" charset="0"/>
                          <a:cs typeface="Calibri" panose="020F0502020204030204" pitchFamily="34" charset="0"/>
                        </a:rPr>
                        <a:t>Barandela</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Calibri" panose="020F0502020204030204" pitchFamily="34" charset="0"/>
                        </a:rPr>
                        <a:t>Estrategia didáctica para la formación ambiental de los estudiantes de la carrera de agronomía.</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err="1">
                          <a:effectLst/>
                          <a:latin typeface="Arial Narrow" panose="020B0606020202030204" pitchFamily="34" charset="0"/>
                          <a:ea typeface="Times New Roman" panose="02020603050405020304" pitchFamily="18" charset="0"/>
                          <a:cs typeface="Times New Roman" panose="02020603050405020304" pitchFamily="18" charset="0"/>
                        </a:rPr>
                        <a:t>Dra.C</a:t>
                      </a:r>
                      <a:r>
                        <a:rPr lang="en-US" sz="1200" dirty="0">
                          <a:effectLst/>
                          <a:latin typeface="Arial Narrow" panose="020B0606020202030204" pitchFamily="34" charset="0"/>
                          <a:ea typeface="Times New Roman" panose="02020603050405020304" pitchFamily="18" charset="0"/>
                          <a:cs typeface="Times New Roman" panose="02020603050405020304" pitchFamily="18" charset="0"/>
                        </a:rPr>
                        <a:t>. Isabel Alonso </a:t>
                      </a:r>
                      <a:r>
                        <a:rPr lang="en-US" sz="1200" dirty="0" err="1">
                          <a:effectLst/>
                          <a:latin typeface="Arial Narrow" panose="020B0606020202030204" pitchFamily="34" charset="0"/>
                          <a:ea typeface="Times New Roman" panose="02020603050405020304" pitchFamily="18" charset="0"/>
                          <a:cs typeface="Times New Roman" panose="02020603050405020304" pitchFamily="18" charset="0"/>
                        </a:rPr>
                        <a:t>Berenguer</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p>
                      <a:pPr algn="l">
                        <a:spcAft>
                          <a:spcPts val="0"/>
                        </a:spcAft>
                      </a:pPr>
                      <a:r>
                        <a:rPr lang="en-US" sz="1200" dirty="0" err="1">
                          <a:effectLst/>
                          <a:latin typeface="Arial Narrow" panose="020B0606020202030204" pitchFamily="34" charset="0"/>
                          <a:ea typeface="Times New Roman" panose="02020603050405020304" pitchFamily="18" charset="0"/>
                          <a:cs typeface="Times New Roman" panose="02020603050405020304" pitchFamily="18" charset="0"/>
                        </a:rPr>
                        <a:t>Dr.C</a:t>
                      </a:r>
                      <a:r>
                        <a:rPr lang="en-US" sz="1200" dirty="0">
                          <a:effectLst/>
                          <a:latin typeface="Arial Narrow" panose="020B0606020202030204" pitchFamily="34" charset="0"/>
                          <a:ea typeface="Times New Roman" panose="02020603050405020304" pitchFamily="18" charset="0"/>
                          <a:cs typeface="Times New Roman" panose="02020603050405020304" pitchFamily="18" charset="0"/>
                        </a:rPr>
                        <a:t>. Alexander </a:t>
                      </a:r>
                      <a:r>
                        <a:rPr lang="en-US" sz="1200" dirty="0" err="1">
                          <a:effectLst/>
                          <a:latin typeface="Arial Narrow" panose="020B0606020202030204" pitchFamily="34" charset="0"/>
                          <a:ea typeface="Times New Roman" panose="02020603050405020304" pitchFamily="18" charset="0"/>
                          <a:cs typeface="Times New Roman" panose="02020603050405020304" pitchFamily="18" charset="0"/>
                        </a:rPr>
                        <a:t>Gorina</a:t>
                      </a:r>
                      <a:r>
                        <a:rPr lang="en-US" sz="1200" dirty="0">
                          <a:effectLst/>
                          <a:latin typeface="Arial Narrow" panose="020B0606020202030204" pitchFamily="34" charset="0"/>
                          <a:ea typeface="Times New Roman" panose="02020603050405020304" pitchFamily="18" charset="0"/>
                          <a:cs typeface="Times New Roman" panose="02020603050405020304" pitchFamily="18" charset="0"/>
                        </a:rPr>
                        <a:t>  Sánchez</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effectLst/>
                          <a:latin typeface="Arial Narrow" panose="020B0606020202030204" pitchFamily="34" charset="0"/>
                          <a:ea typeface="Times New Roman" panose="02020603050405020304" pitchFamily="18" charset="0"/>
                          <a:cs typeface="Times New Roman" panose="02020603050405020304" pitchFamily="18" charset="0"/>
                        </a:rPr>
                        <a:t>12 de </a:t>
                      </a:r>
                      <a:r>
                        <a:rPr lang="en-US" sz="1200" dirty="0" err="1">
                          <a:effectLst/>
                          <a:latin typeface="Arial Narrow" panose="020B0606020202030204" pitchFamily="34" charset="0"/>
                          <a:ea typeface="Times New Roman" panose="02020603050405020304" pitchFamily="18" charset="0"/>
                          <a:cs typeface="Times New Roman" panose="02020603050405020304" pitchFamily="18" charset="0"/>
                        </a:rPr>
                        <a:t>junio</a:t>
                      </a:r>
                      <a:r>
                        <a:rPr lang="en-US" sz="1200" dirty="0">
                          <a:effectLst/>
                          <a:latin typeface="Arial Narrow" panose="020B0606020202030204" pitchFamily="34" charset="0"/>
                          <a:ea typeface="Times New Roman" panose="02020603050405020304" pitchFamily="18" charset="0"/>
                          <a:cs typeface="Times New Roman" panose="02020603050405020304" pitchFamily="18" charset="0"/>
                        </a:rPr>
                        <a:t> del 15</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4042">
                <a:tc>
                  <a:txBody>
                    <a:bodyPr/>
                    <a:lstStyle/>
                    <a:p>
                      <a:pPr algn="l">
                        <a:spcAft>
                          <a:spcPts val="0"/>
                        </a:spcAft>
                      </a:pPr>
                      <a:r>
                        <a:rPr lang="es-ES" sz="1200" dirty="0" err="1">
                          <a:effectLst/>
                          <a:latin typeface="Arial Narrow" panose="020B0606020202030204" pitchFamily="34" charset="0"/>
                          <a:ea typeface="Times New Roman" panose="02020603050405020304" pitchFamily="18" charset="0"/>
                          <a:cs typeface="Times New Roman" panose="02020603050405020304" pitchFamily="18" charset="0"/>
                        </a:rPr>
                        <a:t>Maivis</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r>
                        <a:rPr lang="es-ES" sz="1200" dirty="0" err="1">
                          <a:effectLst/>
                          <a:latin typeface="Arial Narrow" panose="020B0606020202030204" pitchFamily="34" charset="0"/>
                          <a:ea typeface="Times New Roman" panose="02020603050405020304" pitchFamily="18" charset="0"/>
                          <a:cs typeface="Times New Roman" panose="02020603050405020304" pitchFamily="18" charset="0"/>
                        </a:rPr>
                        <a:t>Ginarte</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Durán(</a:t>
                      </a:r>
                      <a:r>
                        <a:rPr lang="es-ES" sz="1200" b="1" dirty="0" err="1">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Predefensa</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La formación ético-estética del profesional del Derecho en Cuba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Dra. C.   Blanca  Marcheco Rey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dirty="0" smtClean="0">
                          <a:effectLst/>
                          <a:latin typeface="Arial Narrow" panose="020B0606020202030204" pitchFamily="34" charset="0"/>
                          <a:ea typeface="Times New Roman" panose="02020603050405020304" pitchFamily="18" charset="0"/>
                          <a:cs typeface="Times New Roman" panose="02020603050405020304" pitchFamily="18" charset="0"/>
                        </a:rPr>
                        <a:t>Dic 2015</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ángulo 4"/>
          <p:cNvSpPr/>
          <p:nvPr/>
        </p:nvSpPr>
        <p:spPr>
          <a:xfrm>
            <a:off x="323528" y="804604"/>
            <a:ext cx="8640960" cy="1200329"/>
          </a:xfrm>
          <a:prstGeom prst="rect">
            <a:avLst/>
          </a:prstGeom>
        </p:spPr>
        <p:txBody>
          <a:bodyPr wrap="square">
            <a:spAutoFit/>
          </a:bodyPr>
          <a:lstStyle/>
          <a:p>
            <a:pPr>
              <a:lnSpc>
                <a:spcPct val="150000"/>
              </a:lnSpc>
              <a:spcAft>
                <a:spcPts val="0"/>
              </a:spcAft>
              <a:tabLst>
                <a:tab pos="8431213" algn="l"/>
              </a:tabLst>
            </a:pPr>
            <a:r>
              <a:rPr lang="es-ES" b="1" dirty="0" smtClean="0">
                <a:latin typeface="Arial Narrow" panose="020B0606020202030204" pitchFamily="34" charset="0"/>
                <a:ea typeface="Times New Roman" panose="02020603050405020304" pitchFamily="18" charset="0"/>
                <a:cs typeface="Arial" panose="020B0604020202020204" pitchFamily="34" charset="0"/>
              </a:rPr>
              <a:t>Defensas </a:t>
            </a:r>
            <a:r>
              <a:rPr lang="es-ES" b="1" dirty="0">
                <a:latin typeface="Arial Narrow" panose="020B0606020202030204" pitchFamily="34" charset="0"/>
                <a:ea typeface="Times New Roman" panose="02020603050405020304" pitchFamily="18" charset="0"/>
                <a:cs typeface="Arial" panose="020B0604020202020204" pitchFamily="34" charset="0"/>
              </a:rPr>
              <a:t>en junio 5 </a:t>
            </a:r>
            <a:r>
              <a:rPr lang="es-ES" b="1" dirty="0" smtClean="0">
                <a:latin typeface="Arial Narrow" panose="020B0606020202030204" pitchFamily="34" charset="0"/>
                <a:ea typeface="Times New Roman" panose="02020603050405020304" pitchFamily="18" charset="0"/>
                <a:cs typeface="Arial" panose="020B0604020202020204" pitchFamily="34" charset="0"/>
              </a:rPr>
              <a:t>aspirantes. Total defendidos 12, 1 interno.</a:t>
            </a:r>
          </a:p>
          <a:p>
            <a:pPr>
              <a:lnSpc>
                <a:spcPct val="150000"/>
              </a:lnSpc>
              <a:spcAft>
                <a:spcPts val="0"/>
              </a:spcAft>
              <a:tabLst>
                <a:tab pos="8431213" algn="l"/>
              </a:tabLst>
            </a:pPr>
            <a:r>
              <a:rPr lang="es-ES" b="1" dirty="0" smtClean="0">
                <a:latin typeface="Arial Narrow" panose="020B0606020202030204" pitchFamily="34" charset="0"/>
                <a:ea typeface="Times New Roman" panose="02020603050405020304" pitchFamily="18" charset="0"/>
                <a:cs typeface="Arial" panose="020B0604020202020204" pitchFamily="34" charset="0"/>
              </a:rPr>
              <a:t> </a:t>
            </a:r>
            <a:endParaRPr lang="es-ES" sz="2800" dirty="0">
              <a:ea typeface="Times New Roman" panose="02020603050405020304" pitchFamily="18" charset="0"/>
            </a:endParaRPr>
          </a:p>
        </p:txBody>
      </p:sp>
      <p:sp>
        <p:nvSpPr>
          <p:cNvPr id="6" name="Flecha abajo 5"/>
          <p:cNvSpPr/>
          <p:nvPr/>
        </p:nvSpPr>
        <p:spPr bwMode="auto">
          <a:xfrm>
            <a:off x="4319972" y="6309320"/>
            <a:ext cx="504056" cy="288032"/>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66223553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612676" y="161641"/>
            <a:ext cx="7918648" cy="648072"/>
          </a:xfrm>
        </p:spPr>
        <p:txBody>
          <a:bodyPr/>
          <a:lstStyle/>
          <a:p>
            <a:r>
              <a:rPr lang="es-ES" sz="3200" b="1" dirty="0">
                <a:solidFill>
                  <a:srgbClr val="FF0000"/>
                </a:solidFill>
                <a:latin typeface="Arial Narrow" panose="020B0606020202030204" pitchFamily="34" charset="0"/>
                <a:ea typeface="Times New Roman" panose="02020603050405020304" pitchFamily="18" charset="0"/>
                <a:cs typeface="Arial" panose="020B0604020202020204" pitchFamily="34" charset="0"/>
              </a:rPr>
              <a:t>ARC 3: IMPACTO ECONÓMICO Y </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SOCIAL. </a:t>
            </a:r>
            <a:r>
              <a:rPr lang="es-ES" sz="3200" b="1" dirty="0" err="1"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Obj</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 3</a:t>
            </a:r>
            <a:endParaRPr lang="es-ES" sz="3200" dirty="0"/>
          </a:p>
        </p:txBody>
      </p:sp>
      <p:sp>
        <p:nvSpPr>
          <p:cNvPr id="5" name="Rectángulo 4"/>
          <p:cNvSpPr/>
          <p:nvPr/>
        </p:nvSpPr>
        <p:spPr>
          <a:xfrm>
            <a:off x="323528" y="804604"/>
            <a:ext cx="8640960" cy="579133"/>
          </a:xfrm>
          <a:prstGeom prst="rect">
            <a:avLst/>
          </a:prstGeom>
        </p:spPr>
        <p:txBody>
          <a:bodyPr wrap="square">
            <a:spAutoFit/>
          </a:bodyPr>
          <a:lstStyle/>
          <a:p>
            <a:pPr>
              <a:lnSpc>
                <a:spcPct val="150000"/>
              </a:lnSpc>
              <a:spcAft>
                <a:spcPts val="0"/>
              </a:spcAft>
              <a:tabLst>
                <a:tab pos="8431213" algn="l"/>
              </a:tabLst>
            </a:pPr>
            <a:r>
              <a:rPr lang="es-ES" b="1" dirty="0" smtClean="0">
                <a:latin typeface="Arial Narrow" panose="020B0606020202030204" pitchFamily="34" charset="0"/>
                <a:ea typeface="Times New Roman" panose="02020603050405020304" pitchFamily="18" charset="0"/>
                <a:cs typeface="Arial" panose="020B0604020202020204" pitchFamily="34" charset="0"/>
              </a:rPr>
              <a:t>Defensas </a:t>
            </a:r>
            <a:r>
              <a:rPr lang="es-ES" b="1" dirty="0">
                <a:latin typeface="Arial Narrow" panose="020B0606020202030204" pitchFamily="34" charset="0"/>
                <a:ea typeface="Times New Roman" panose="02020603050405020304" pitchFamily="18" charset="0"/>
                <a:cs typeface="Arial" panose="020B0604020202020204" pitchFamily="34" charset="0"/>
              </a:rPr>
              <a:t>en </a:t>
            </a:r>
            <a:r>
              <a:rPr lang="es-ES" b="1" dirty="0" smtClean="0">
                <a:latin typeface="Arial Narrow" panose="020B0606020202030204" pitchFamily="34" charset="0"/>
                <a:ea typeface="Times New Roman" panose="02020603050405020304" pitchFamily="18" charset="0"/>
                <a:cs typeface="Arial" panose="020B0604020202020204" pitchFamily="34" charset="0"/>
              </a:rPr>
              <a:t>septiembre 7 aspirantes. Total defendidos 19, 2 internos.</a:t>
            </a:r>
            <a:endParaRPr lang="es-ES" sz="2800" dirty="0">
              <a:ea typeface="Times New Roman" panose="02020603050405020304" pitchFamily="18" charset="0"/>
            </a:endParaRPr>
          </a:p>
        </p:txBody>
      </p:sp>
      <p:sp>
        <p:nvSpPr>
          <p:cNvPr id="6" name="Flecha abajo 5"/>
          <p:cNvSpPr/>
          <p:nvPr/>
        </p:nvSpPr>
        <p:spPr bwMode="auto">
          <a:xfrm>
            <a:off x="4319972" y="6309320"/>
            <a:ext cx="504056" cy="288032"/>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graphicFrame>
        <p:nvGraphicFramePr>
          <p:cNvPr id="2" name="Tabla 1"/>
          <p:cNvGraphicFramePr>
            <a:graphicFrameLocks noGrp="1"/>
          </p:cNvGraphicFramePr>
          <p:nvPr>
            <p:extLst>
              <p:ext uri="{D42A27DB-BD31-4B8C-83A1-F6EECF244321}">
                <p14:modId xmlns:p14="http://schemas.microsoft.com/office/powerpoint/2010/main" val="331042347"/>
              </p:ext>
            </p:extLst>
          </p:nvPr>
        </p:nvGraphicFramePr>
        <p:xfrm>
          <a:off x="395536" y="1556792"/>
          <a:ext cx="8496944" cy="4511889"/>
        </p:xfrm>
        <a:graphic>
          <a:graphicData uri="http://schemas.openxmlformats.org/drawingml/2006/table">
            <a:tbl>
              <a:tblPr firstRow="1" firstCol="1" bandRow="1"/>
              <a:tblGrid>
                <a:gridCol w="1748079"/>
                <a:gridCol w="3116339"/>
                <a:gridCol w="2464700"/>
                <a:gridCol w="1167826"/>
              </a:tblGrid>
              <a:tr h="335705">
                <a:tc>
                  <a:txBody>
                    <a:bodyPr/>
                    <a:lstStyle/>
                    <a:p>
                      <a:pPr algn="l">
                        <a:spcAft>
                          <a:spcPts val="0"/>
                        </a:spcAft>
                      </a:pPr>
                      <a:r>
                        <a:rPr lang="es-ES" sz="1200" b="1">
                          <a:effectLst/>
                          <a:latin typeface="Arial Narrow" panose="020B0606020202030204" pitchFamily="34" charset="0"/>
                          <a:ea typeface="Times New Roman" panose="02020603050405020304" pitchFamily="18" charset="0"/>
                          <a:cs typeface="Times New Roman" panose="02020603050405020304" pitchFamily="18" charset="0"/>
                        </a:rPr>
                        <a:t>Aspirante</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b="1">
                          <a:effectLst/>
                          <a:latin typeface="Arial Narrow" panose="020B0606020202030204" pitchFamily="34" charset="0"/>
                          <a:ea typeface="Times New Roman" panose="02020603050405020304" pitchFamily="18" charset="0"/>
                          <a:cs typeface="Times New Roman" panose="02020603050405020304" pitchFamily="18" charset="0"/>
                        </a:rPr>
                        <a:t>Tema de Tesis</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b="1">
                          <a:effectLst/>
                          <a:latin typeface="Arial Narrow" panose="020B0606020202030204" pitchFamily="34" charset="0"/>
                          <a:ea typeface="Times New Roman" panose="02020603050405020304" pitchFamily="18" charset="0"/>
                          <a:cs typeface="Times New Roman" panose="02020603050405020304" pitchFamily="18" charset="0"/>
                        </a:rPr>
                        <a:t>Tutores</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b="1">
                          <a:effectLst/>
                          <a:latin typeface="Arial Narrow" panose="020B0606020202030204" pitchFamily="34" charset="0"/>
                          <a:ea typeface="Times New Roman" panose="02020603050405020304" pitchFamily="18" charset="0"/>
                          <a:cs typeface="Times New Roman" panose="02020603050405020304" pitchFamily="18" charset="0"/>
                        </a:rPr>
                        <a:t>Fecha de defensa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57">
                <a:tc>
                  <a:txBody>
                    <a:bodyPr/>
                    <a:lstStyle/>
                    <a:p>
                      <a:pPr algn="just">
                        <a:spcAft>
                          <a:spcPts val="0"/>
                        </a:spcAft>
                      </a:pPr>
                      <a:r>
                        <a:rPr lang="es-ES" sz="1200">
                          <a:effectLst/>
                          <a:latin typeface="Arial Narrow" panose="020B0606020202030204" pitchFamily="34" charset="0"/>
                          <a:ea typeface="Calibri" panose="020F0502020204030204" pitchFamily="34" charset="0"/>
                          <a:cs typeface="Times New Roman" panose="02020603050405020304" pitchFamily="18" charset="0"/>
                        </a:rPr>
                        <a:t>Mariela Isabel Gaibor González</a:t>
                      </a:r>
                      <a:r>
                        <a:rPr lang="pt-BR" sz="1200">
                          <a:effectLst/>
                          <a:latin typeface="Arial Narrow" panose="020B0606020202030204" pitchFamily="34" charset="0"/>
                          <a:ea typeface="Calibri" panose="020F0502020204030204" pitchFamily="34" charset="0"/>
                          <a:cs typeface="Times New Roman" panose="02020603050405020304" pitchFamily="18" charset="0"/>
                        </a:rPr>
                        <a:t>  (Ecuador)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n-US" sz="1200">
                          <a:effectLst/>
                          <a:latin typeface="Arial Narrow" panose="020B0606020202030204" pitchFamily="34" charset="0"/>
                          <a:ea typeface="Calibri" panose="020F0502020204030204" pitchFamily="34" charset="0"/>
                          <a:cs typeface="Times New Roman" panose="02020603050405020304" pitchFamily="18" charset="0"/>
                        </a:rPr>
                        <a:t>.</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Calibri" panose="020F0502020204030204" pitchFamily="34" charset="0"/>
                          <a:cs typeface="Times New Roman" panose="02020603050405020304" pitchFamily="18" charset="0"/>
                        </a:rPr>
                        <a:t>Dinámica formativa en</a:t>
                      </a:r>
                      <a:r>
                        <a:rPr lang="es-ES_tradnl" sz="1200">
                          <a:effectLst/>
                          <a:latin typeface="Arial Narrow" panose="020B0606020202030204" pitchFamily="34" charset="0"/>
                          <a:ea typeface="Calibri" panose="020F0502020204030204" pitchFamily="34" charset="0"/>
                          <a:cs typeface="Times New Roman" panose="02020603050405020304" pitchFamily="18" charset="0"/>
                        </a:rPr>
                        <a:t> la carrera de enfermería en el Ecuador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Calibri" panose="020F0502020204030204" pitchFamily="34" charset="0"/>
                          <a:cs typeface="Times New Roman" panose="02020603050405020304" pitchFamily="18" charset="0"/>
                        </a:rPr>
                        <a:t>DR. Cs. Homero C. Fuentes González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n-US" sz="1200">
                          <a:effectLst/>
                          <a:latin typeface="Arial Narrow" panose="020B0606020202030204" pitchFamily="34" charset="0"/>
                          <a:ea typeface="Calibri" panose="020F0502020204030204" pitchFamily="34" charset="0"/>
                          <a:cs typeface="Times New Roman" panose="02020603050405020304" pitchFamily="18" charset="0"/>
                        </a:rPr>
                        <a:t>DR. C. Jorge Montoya Rivera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Martes 22 a, 9:00am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57">
                <a:tc>
                  <a:txBody>
                    <a:bodyPr/>
                    <a:lstStyle/>
                    <a:p>
                      <a:pPr algn="l">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Dora Leticia Franco Zavala  (Ecuatoriana)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Dinámica del proceso de formación de la investigación pedagógica de los docentes de Educación Superior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Ana Durán Castañeda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Susana Cisneros Garbey</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Miércoles 23 , 9:00 am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57">
                <a:tc>
                  <a:txBody>
                    <a:bodyPr/>
                    <a:lstStyle/>
                    <a:p>
                      <a:pPr marL="45085" indent="-45085" algn="l">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Miriam</a:t>
                      </a:r>
                      <a:r>
                        <a:rPr lang="es-CO" sz="1200">
                          <a:effectLst/>
                          <a:latin typeface="Arial Narrow" panose="020B0606020202030204" pitchFamily="34" charset="0"/>
                          <a:ea typeface="Calibri" panose="020F0502020204030204" pitchFamily="34" charset="0"/>
                          <a:cs typeface="Calibri" panose="020F0502020204030204" pitchFamily="34" charset="0"/>
                        </a:rPr>
                        <a:t> Marlene Nicholls Verdesoto </a:t>
                      </a:r>
                      <a:r>
                        <a:rPr lang="es-ES_tradnl" sz="1200">
                          <a:effectLst/>
                          <a:latin typeface="Arial Narrow" panose="020B0606020202030204" pitchFamily="34" charset="0"/>
                          <a:ea typeface="Calibri" panose="020F0502020204030204" pitchFamily="34" charset="0"/>
                          <a:cs typeface="Calibri" panose="020F0502020204030204" pitchFamily="34" charset="0"/>
                        </a:rPr>
                        <a:t>(Ecuatoriana)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Dinámica de la Evaluación y acreditación institucional </a:t>
                      </a:r>
                      <a:r>
                        <a:rPr lang="es-ES" sz="1200">
                          <a:effectLst/>
                          <a:latin typeface="Arial Narrow" panose="020B0606020202030204" pitchFamily="34" charset="0"/>
                          <a:ea typeface="Times New Roman" panose="02020603050405020304" pitchFamily="18" charset="0"/>
                          <a:cs typeface="Calibri" panose="020F0502020204030204" pitchFamily="34"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Calibri" panose="020F0502020204030204" pitchFamily="34" charset="0"/>
                          <a:cs typeface="Calibri" panose="020F0502020204030204" pitchFamily="34" charset="0"/>
                        </a:rPr>
                        <a:t>Dr. Cs.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Dra. C. Rosario León  Robaina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pt-BR"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Miércoles 23, 2:00pm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pt-BR"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1409">
                <a:tc>
                  <a:txBody>
                    <a:bodyPr/>
                    <a:lstStyle/>
                    <a:p>
                      <a:pPr algn="just">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Carlos Alberto Basantes Jaime (Ecuatoriano)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Dinámica de la Formación Científico Investigativa en los estudiantes universitarios de la Facultad de Ciencias en la Educación</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n-U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85" indent="-45085" algn="l">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Dr. Cs.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en-US" sz="1200">
                          <a:effectLst/>
                          <a:latin typeface="Arial Narrow" panose="020B0606020202030204" pitchFamily="34" charset="0"/>
                          <a:ea typeface="Calibri" panose="020F0502020204030204" pitchFamily="34" charset="0"/>
                          <a:cs typeface="Calibri" panose="020F0502020204030204" pitchFamily="34" charset="0"/>
                        </a:rPr>
                        <a:t>Dr. C. Jorge Montoya Rivera.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n-U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Jueves 24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9:00 am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57">
                <a:tc>
                  <a:txBody>
                    <a:bodyPr/>
                    <a:lstStyle/>
                    <a:p>
                      <a:pPr algn="just">
                        <a:spcAft>
                          <a:spcPts val="0"/>
                        </a:spcAft>
                      </a:pPr>
                      <a:r>
                        <a:rPr lang="es-ES" sz="120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Lorena  González  Ortiz </a:t>
                      </a:r>
                      <a:r>
                        <a:rPr lang="es-ES_tradnl" sz="1200">
                          <a:effectLst/>
                          <a:latin typeface="Arial Narrow" panose="020B0606020202030204" pitchFamily="34" charset="0"/>
                          <a:ea typeface="Calibri" panose="020F0502020204030204" pitchFamily="34" charset="0"/>
                          <a:cs typeface="Calibri" panose="020F0502020204030204" pitchFamily="34" charset="0"/>
                        </a:rPr>
                        <a:t>(Ecuatoriana)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n-U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Dinámica profesional intercultural en lenguas extranjeras</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María de los Ángeles Reyna.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María Elena Álvarez López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Jueves 24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2:00 pm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57">
                <a:tc>
                  <a:txBody>
                    <a:bodyPr/>
                    <a:lstStyle/>
                    <a:p>
                      <a:pPr algn="l">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Jorge Andrade Santamaría (Ecuatoriano)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Dinámica de la  interculturalidad universitaria  </a:t>
                      </a:r>
                      <a:r>
                        <a:rPr lang="es-ES" sz="1200">
                          <a:effectLst/>
                          <a:latin typeface="Arial Narrow" panose="020B0606020202030204" pitchFamily="34" charset="0"/>
                          <a:ea typeface="Calibri" panose="020F0502020204030204" pitchFamily="34" charset="0"/>
                          <a:cs typeface="Calibri" panose="020F0502020204030204" pitchFamily="34" charset="0"/>
                        </a:rPr>
                        <a:t> </a:t>
                      </a:r>
                      <a:r>
                        <a:rPr lang="es-ES" sz="1200">
                          <a:effectLst/>
                          <a:latin typeface="Arial Narrow" panose="020B0606020202030204" pitchFamily="34" charset="0"/>
                          <a:ea typeface="Times New Roman" panose="02020603050405020304" pitchFamily="18" charset="0"/>
                          <a:cs typeface="Calibri" panose="020F0502020204030204" pitchFamily="34"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Lizette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Dalia Rodríguez Bencomo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Viernes 25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9:00 am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1409">
                <a:tc>
                  <a:txBody>
                    <a:bodyPr/>
                    <a:lstStyle/>
                    <a:p>
                      <a:pPr algn="just">
                        <a:spcAft>
                          <a:spcPts val="0"/>
                        </a:spcAft>
                      </a:pPr>
                      <a:r>
                        <a:rPr lang="es-ES" sz="120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Angel Deroncelé Acosta </a:t>
                      </a:r>
                      <a:r>
                        <a:rPr lang="es-ES_tradnl" sz="1200">
                          <a:effectLst/>
                          <a:latin typeface="Arial Narrow" panose="020B0606020202030204" pitchFamily="34" charset="0"/>
                          <a:ea typeface="Calibri" panose="020F0502020204030204" pitchFamily="34" charset="0"/>
                          <a:cs typeface="Calibri" panose="020F0502020204030204" pitchFamily="34" charset="0"/>
                        </a:rPr>
                        <a:t>(UO)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Estrategia educativa para la formación profesional-integral del psicólogo en el contexto organizacional</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_tradnl" sz="1200">
                          <a:effectLst/>
                          <a:latin typeface="Arial Narrow" panose="020B0606020202030204" pitchFamily="34" charset="0"/>
                          <a:ea typeface="Times New Roman" panose="02020603050405020304" pitchFamily="18" charset="0"/>
                          <a:cs typeface="Calibri" panose="020F0502020204030204" pitchFamily="34" charset="0"/>
                        </a:rPr>
                        <a:t>Dr. C. Clara Suárez Rodríguez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_tradnl" sz="1200">
                          <a:effectLst/>
                          <a:latin typeface="Arial Narrow" panose="020B0606020202030204" pitchFamily="34" charset="0"/>
                          <a:ea typeface="Times New Roman" panose="02020603050405020304" pitchFamily="18" charset="0"/>
                          <a:cs typeface="Calibri" panose="020F0502020204030204" pitchFamily="34" charset="0"/>
                        </a:rPr>
                        <a:t>Dr. C. María del Toro Sánchez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effectLst/>
                          <a:latin typeface="Arial Narrow" panose="020B0606020202030204" pitchFamily="34" charset="0"/>
                          <a:ea typeface="Times New Roman" panose="02020603050405020304" pitchFamily="18" charset="0"/>
                          <a:cs typeface="Calibri" panose="020F0502020204030204" pitchFamily="34" charset="0"/>
                        </a:rPr>
                        <a:t>Viernes 25 </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dirty="0">
                          <a:effectLst/>
                          <a:latin typeface="Arial Narrow" panose="020B0606020202030204" pitchFamily="34" charset="0"/>
                          <a:ea typeface="Times New Roman" panose="02020603050405020304" pitchFamily="18" charset="0"/>
                          <a:cs typeface="Calibri" panose="020F0502020204030204" pitchFamily="34" charset="0"/>
                        </a:rPr>
                        <a:t>2:00 pm</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4252140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08865820"/>
              </p:ext>
            </p:extLst>
          </p:nvPr>
        </p:nvGraphicFramePr>
        <p:xfrm>
          <a:off x="179512" y="1628800"/>
          <a:ext cx="7560841" cy="4283859"/>
        </p:xfrm>
        <a:graphic>
          <a:graphicData uri="http://schemas.openxmlformats.org/drawingml/2006/table">
            <a:tbl>
              <a:tblPr>
                <a:tableStyleId>{E8B1032C-EA38-4F05-BA0D-38AFFFC7BED3}</a:tableStyleId>
              </a:tblPr>
              <a:tblGrid>
                <a:gridCol w="2221983"/>
                <a:gridCol w="1333878"/>
                <a:gridCol w="1335551"/>
                <a:gridCol w="1335551"/>
                <a:gridCol w="1333878"/>
              </a:tblGrid>
              <a:tr h="980725">
                <a:tc rowSpan="3">
                  <a:txBody>
                    <a:bodyPr/>
                    <a:lstStyle/>
                    <a:p>
                      <a:pPr marL="66675" marR="89535" indent="0" algn="ctr" defTabSz="914400" rtl="0" eaLnBrk="1" fontAlgn="auto" latinLnBrk="0" hangingPunct="1">
                        <a:lnSpc>
                          <a:spcPct val="115000"/>
                        </a:lnSpc>
                        <a:spcBef>
                          <a:spcPts val="600"/>
                        </a:spcBef>
                        <a:spcAft>
                          <a:spcPts val="0"/>
                        </a:spcAft>
                        <a:buClrTx/>
                        <a:buSzTx/>
                        <a:buFontTx/>
                        <a:buNone/>
                        <a:tabLst/>
                        <a:defRPr/>
                      </a:pPr>
                      <a:r>
                        <a:rPr lang="en-US" sz="2400" dirty="0" smtClean="0">
                          <a:effectLst/>
                        </a:rPr>
                        <a:t>CeeS</a:t>
                      </a:r>
                    </a:p>
                    <a:p>
                      <a:pPr marL="66675" marR="89535" indent="0" algn="ctr" defTabSz="914400" rtl="0" eaLnBrk="1" fontAlgn="auto" latinLnBrk="0" hangingPunct="1">
                        <a:lnSpc>
                          <a:spcPct val="115000"/>
                        </a:lnSpc>
                        <a:spcBef>
                          <a:spcPts val="600"/>
                        </a:spcBef>
                        <a:spcAft>
                          <a:spcPts val="0"/>
                        </a:spcAft>
                        <a:buClrTx/>
                        <a:buSzTx/>
                        <a:buFontTx/>
                        <a:buNone/>
                        <a:tabLst/>
                        <a:defRPr/>
                      </a:pPr>
                      <a:r>
                        <a:rPr lang="en-US" sz="2400" dirty="0" err="1" smtClean="0">
                          <a:effectLst/>
                        </a:rPr>
                        <a:t>Años</a:t>
                      </a:r>
                      <a:endParaRPr lang="en-US" sz="2400" dirty="0" smtClean="0">
                        <a:effectLst/>
                      </a:endParaRPr>
                    </a:p>
                  </a:txBody>
                  <a:tcPr marL="0" marR="0" marT="0" marB="0"/>
                </a:tc>
                <a:tc gridSpan="4">
                  <a:txBody>
                    <a:bodyPr/>
                    <a:lstStyle/>
                    <a:p>
                      <a:pPr marL="142240" marR="89535" algn="ctr">
                        <a:lnSpc>
                          <a:spcPct val="115000"/>
                        </a:lnSpc>
                        <a:spcBef>
                          <a:spcPts val="600"/>
                        </a:spcBef>
                        <a:spcAft>
                          <a:spcPts val="0"/>
                        </a:spcAft>
                      </a:pPr>
                      <a:r>
                        <a:rPr lang="es-ES" sz="2400" spc="-10" dirty="0">
                          <a:effectLst/>
                        </a:rPr>
                        <a:t>D</a:t>
                      </a:r>
                      <a:r>
                        <a:rPr lang="es-ES" sz="2400" spc="10" dirty="0">
                          <a:effectLst/>
                        </a:rPr>
                        <a:t>O</a:t>
                      </a:r>
                      <a:r>
                        <a:rPr lang="es-ES" sz="2400" spc="-10" dirty="0">
                          <a:effectLst/>
                        </a:rPr>
                        <a:t>C</a:t>
                      </a:r>
                      <a:r>
                        <a:rPr lang="es-ES" sz="2400" spc="-30" dirty="0">
                          <a:effectLst/>
                        </a:rPr>
                        <a:t>T</a:t>
                      </a:r>
                      <a:r>
                        <a:rPr lang="es-ES" sz="2400" spc="10" dirty="0">
                          <a:effectLst/>
                        </a:rPr>
                        <a:t>O</a:t>
                      </a:r>
                      <a:r>
                        <a:rPr lang="es-ES" sz="2400" spc="-10" dirty="0">
                          <a:effectLst/>
                        </a:rPr>
                        <a:t>RES</a:t>
                      </a:r>
                      <a:endParaRPr lang="es-ES" sz="2400" dirty="0">
                        <a:effectLst/>
                        <a:latin typeface="Calibri"/>
                        <a:ea typeface="Calibri"/>
                        <a:cs typeface="Times New Roman"/>
                      </a:endParaRPr>
                    </a:p>
                  </a:txBody>
                  <a:tcPr marL="0" marR="0" marT="0" marB="0"/>
                </a:tc>
                <a:tc hMerge="1">
                  <a:txBody>
                    <a:bodyPr/>
                    <a:lstStyle/>
                    <a:p>
                      <a:endParaRPr lang="es-ES"/>
                    </a:p>
                  </a:txBody>
                  <a:tcPr/>
                </a:tc>
                <a:tc hMerge="1">
                  <a:txBody>
                    <a:bodyPr/>
                    <a:lstStyle/>
                    <a:p>
                      <a:endParaRPr lang="es-ES"/>
                    </a:p>
                  </a:txBody>
                  <a:tcPr/>
                </a:tc>
                <a:tc hMerge="1">
                  <a:txBody>
                    <a:bodyPr/>
                    <a:lstStyle/>
                    <a:p>
                      <a:endParaRPr lang="es-ES"/>
                    </a:p>
                  </a:txBody>
                  <a:tcPr/>
                </a:tc>
              </a:tr>
              <a:tr h="474309">
                <a:tc vMerge="1">
                  <a:txBody>
                    <a:bodyPr/>
                    <a:lstStyle/>
                    <a:p>
                      <a:endParaRPr lang="es-ES"/>
                    </a:p>
                  </a:txBody>
                  <a:tcPr/>
                </a:tc>
                <a:tc gridSpan="2">
                  <a:txBody>
                    <a:bodyPr/>
                    <a:lstStyle/>
                    <a:p>
                      <a:pPr marL="78740" algn="ctr">
                        <a:lnSpc>
                          <a:spcPct val="115000"/>
                        </a:lnSpc>
                        <a:spcBef>
                          <a:spcPts val="600"/>
                        </a:spcBef>
                        <a:spcAft>
                          <a:spcPts val="0"/>
                        </a:spcAft>
                      </a:pPr>
                      <a:r>
                        <a:rPr lang="es-ES" sz="2000" spc="10" dirty="0">
                          <a:effectLst/>
                        </a:rPr>
                        <a:t>I</a:t>
                      </a:r>
                      <a:r>
                        <a:rPr lang="es-ES" sz="2000" spc="-10" dirty="0">
                          <a:effectLst/>
                        </a:rPr>
                        <a:t>N</a:t>
                      </a:r>
                      <a:r>
                        <a:rPr lang="es-ES" sz="2000" spc="-5" dirty="0">
                          <a:effectLst/>
                        </a:rPr>
                        <a:t>T</a:t>
                      </a:r>
                      <a:r>
                        <a:rPr lang="es-ES" sz="2000" spc="-10" dirty="0">
                          <a:effectLst/>
                        </a:rPr>
                        <a:t>ERNA</a:t>
                      </a:r>
                      <a:r>
                        <a:rPr lang="es-ES" sz="2000" dirty="0">
                          <a:effectLst/>
                        </a:rPr>
                        <a:t>S</a:t>
                      </a:r>
                      <a:endParaRPr lang="es-ES" sz="2000" dirty="0">
                        <a:effectLst/>
                        <a:latin typeface="Calibri"/>
                        <a:ea typeface="Calibri"/>
                        <a:cs typeface="Times New Roman"/>
                      </a:endParaRPr>
                    </a:p>
                  </a:txBody>
                  <a:tcPr marL="0" marR="0" marT="0" marB="0"/>
                </a:tc>
                <a:tc hMerge="1">
                  <a:txBody>
                    <a:bodyPr/>
                    <a:lstStyle/>
                    <a:p>
                      <a:endParaRPr lang="es-ES"/>
                    </a:p>
                  </a:txBody>
                  <a:tcPr/>
                </a:tc>
                <a:tc gridSpan="2">
                  <a:txBody>
                    <a:bodyPr/>
                    <a:lstStyle/>
                    <a:p>
                      <a:pPr marL="78740" algn="ctr">
                        <a:lnSpc>
                          <a:spcPct val="115000"/>
                        </a:lnSpc>
                        <a:spcBef>
                          <a:spcPts val="600"/>
                        </a:spcBef>
                        <a:spcAft>
                          <a:spcPts val="0"/>
                        </a:spcAft>
                      </a:pPr>
                      <a:r>
                        <a:rPr lang="es-ES" sz="2000" spc="-10" dirty="0">
                          <a:effectLst/>
                        </a:rPr>
                        <a:t>EX</a:t>
                      </a:r>
                      <a:r>
                        <a:rPr lang="es-ES" sz="2000" spc="-5" dirty="0">
                          <a:effectLst/>
                        </a:rPr>
                        <a:t>T</a:t>
                      </a:r>
                      <a:r>
                        <a:rPr lang="es-ES" sz="2000" spc="-10" dirty="0">
                          <a:effectLst/>
                        </a:rPr>
                        <a:t>ERNA</a:t>
                      </a:r>
                      <a:r>
                        <a:rPr lang="es-ES" sz="2000" dirty="0">
                          <a:effectLst/>
                        </a:rPr>
                        <a:t>S</a:t>
                      </a:r>
                      <a:endParaRPr lang="es-ES" sz="2000" dirty="0">
                        <a:effectLst/>
                        <a:latin typeface="Calibri"/>
                        <a:ea typeface="Calibri"/>
                        <a:cs typeface="Times New Roman"/>
                      </a:endParaRPr>
                    </a:p>
                  </a:txBody>
                  <a:tcPr marL="0" marR="0" marT="0" marB="0"/>
                </a:tc>
                <a:tc hMerge="1">
                  <a:txBody>
                    <a:bodyPr/>
                    <a:lstStyle/>
                    <a:p>
                      <a:endParaRPr lang="es-ES"/>
                    </a:p>
                  </a:txBody>
                  <a:tcPr/>
                </a:tc>
              </a:tr>
              <a:tr h="474309">
                <a:tc vMerge="1">
                  <a:txBody>
                    <a:bodyPr/>
                    <a:lstStyle/>
                    <a:p>
                      <a:endParaRPr lang="es-ES"/>
                    </a:p>
                  </a:txBody>
                  <a:tcPr/>
                </a:tc>
                <a:tc>
                  <a:txBody>
                    <a:bodyPr/>
                    <a:lstStyle/>
                    <a:p>
                      <a:pPr marR="90170" algn="ctr">
                        <a:lnSpc>
                          <a:spcPct val="115000"/>
                        </a:lnSpc>
                        <a:spcBef>
                          <a:spcPts val="600"/>
                        </a:spcBef>
                        <a:spcAft>
                          <a:spcPts val="0"/>
                        </a:spcAft>
                      </a:pPr>
                      <a:r>
                        <a:rPr lang="es-ES" sz="2000" dirty="0" smtClean="0">
                          <a:effectLst/>
                        </a:rPr>
                        <a:t>P</a:t>
                      </a:r>
                      <a:endParaRPr lang="es-ES" sz="2000" dirty="0" smtClean="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rPr>
                        <a:t>R</a:t>
                      </a:r>
                      <a:endParaRPr lang="es-ES" sz="2000" dirty="0" smtClean="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r>
                        <a:rPr lang="es-ES" sz="2000" dirty="0" smtClean="0">
                          <a:effectLst/>
                        </a:rPr>
                        <a:t>P</a:t>
                      </a:r>
                      <a:endParaRPr lang="es-ES" sz="2000" dirty="0" smtClean="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R</a:t>
                      </a:r>
                      <a:endParaRPr lang="es-ES" sz="2000" dirty="0" smtClean="0">
                        <a:effectLst/>
                        <a:latin typeface="Calibri"/>
                        <a:ea typeface="Calibri"/>
                        <a:cs typeface="Times New Roman"/>
                      </a:endParaRPr>
                    </a:p>
                  </a:txBody>
                  <a:tcPr marL="0" marR="0" marT="0" marB="0"/>
                </a:tc>
              </a:tr>
              <a:tr h="374913">
                <a:tc>
                  <a:txBody>
                    <a:bodyPr/>
                    <a:lstStyle/>
                    <a:p>
                      <a:pPr marL="17780" marR="40005" indent="0" algn="ctr" defTabSz="914400" rtl="0" eaLnBrk="1" fontAlgn="auto" latinLnBrk="0" hangingPunct="1">
                        <a:lnSpc>
                          <a:spcPct val="115000"/>
                        </a:lnSpc>
                        <a:spcBef>
                          <a:spcPts val="600"/>
                        </a:spcBef>
                        <a:spcAft>
                          <a:spcPts val="0"/>
                        </a:spcAft>
                        <a:buClrTx/>
                        <a:buSzTx/>
                        <a:buFontTx/>
                        <a:buNone/>
                        <a:tabLst/>
                        <a:defRPr/>
                      </a:pPr>
                      <a:r>
                        <a:rPr lang="en-US" sz="2000" dirty="0" smtClean="0">
                          <a:effectLst/>
                        </a:rPr>
                        <a:t>2012</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6</a:t>
                      </a:r>
                      <a:endParaRPr lang="es-ES" sz="2000" dirty="0">
                        <a:effectLst/>
                        <a:latin typeface="Calibri"/>
                        <a:ea typeface="Calibri"/>
                        <a:cs typeface="Times New Roman"/>
                      </a:endParaRPr>
                    </a:p>
                  </a:txBody>
                  <a:tcPr marL="0" marR="0" marT="0" marB="0"/>
                </a:tc>
              </a:tr>
              <a:tr h="474308">
                <a:tc>
                  <a:txBody>
                    <a:bodyPr/>
                    <a:lstStyle/>
                    <a:p>
                      <a:pPr marL="17780" marR="40005" algn="ctr">
                        <a:lnSpc>
                          <a:spcPct val="115000"/>
                        </a:lnSpc>
                        <a:spcBef>
                          <a:spcPts val="600"/>
                        </a:spcBef>
                        <a:spcAft>
                          <a:spcPts val="0"/>
                        </a:spcAft>
                      </a:pPr>
                      <a:r>
                        <a:rPr lang="es-ES" sz="2000" dirty="0" smtClean="0">
                          <a:effectLst/>
                        </a:rPr>
                        <a:t>2013</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rPr>
                        <a:t>1</a:t>
                      </a: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5</a:t>
                      </a:r>
                      <a:endParaRPr lang="es-ES" sz="2000" dirty="0">
                        <a:effectLst/>
                        <a:latin typeface="Calibri"/>
                        <a:ea typeface="Calibri"/>
                        <a:cs typeface="Times New Roman"/>
                      </a:endParaRPr>
                    </a:p>
                  </a:txBody>
                  <a:tcPr marL="0" marR="0" marT="0" marB="0"/>
                </a:tc>
              </a:tr>
              <a:tr h="252028">
                <a:tc>
                  <a:txBody>
                    <a:bodyPr/>
                    <a:lstStyle/>
                    <a:p>
                      <a:pPr marL="17780" marR="40005" algn="ctr">
                        <a:lnSpc>
                          <a:spcPct val="115000"/>
                        </a:lnSpc>
                        <a:spcBef>
                          <a:spcPts val="600"/>
                        </a:spcBef>
                        <a:spcAft>
                          <a:spcPts val="0"/>
                        </a:spcAft>
                      </a:pPr>
                      <a:r>
                        <a:rPr lang="en-US" sz="2000" dirty="0" smtClean="0">
                          <a:effectLst/>
                        </a:rPr>
                        <a:t>2014</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r>
                        <a:rPr lang="es-ES" sz="2000" dirty="0" smtClean="0">
                          <a:effectLst/>
                        </a:rPr>
                        <a:t> </a:t>
                      </a:r>
                      <a:endParaRPr lang="es-ES" sz="2000" dirty="0" smtClean="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rPr>
                        <a:t>1</a:t>
                      </a: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13</a:t>
                      </a:r>
                      <a:endParaRPr lang="es-ES" sz="2000" dirty="0">
                        <a:effectLst/>
                        <a:latin typeface="Calibri"/>
                        <a:ea typeface="Calibri"/>
                        <a:cs typeface="Times New Roman"/>
                      </a:endParaRPr>
                    </a:p>
                  </a:txBody>
                  <a:tcPr marL="0" marR="0" marT="0" marB="0"/>
                </a:tc>
              </a:tr>
              <a:tr h="252028">
                <a:tc>
                  <a:txBody>
                    <a:bodyPr/>
                    <a:lstStyle/>
                    <a:p>
                      <a:pPr marL="17780" marR="40005" algn="ctr">
                        <a:lnSpc>
                          <a:spcPct val="115000"/>
                        </a:lnSpc>
                        <a:spcBef>
                          <a:spcPts val="600"/>
                        </a:spcBef>
                        <a:spcAft>
                          <a:spcPts val="0"/>
                        </a:spcAft>
                      </a:pPr>
                      <a:r>
                        <a:rPr lang="es-ES" sz="2000" dirty="0" smtClean="0">
                          <a:effectLst/>
                          <a:latin typeface="Calibri"/>
                          <a:ea typeface="Calibri"/>
                          <a:cs typeface="Times New Roman"/>
                        </a:rPr>
                        <a:t>2015</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r>
                        <a:rPr lang="es-ES" sz="2000" dirty="0" smtClean="0">
                          <a:effectLst/>
                          <a:latin typeface="Calibri"/>
                          <a:ea typeface="Calibri"/>
                          <a:cs typeface="Times New Roman"/>
                        </a:rPr>
                        <a:t>(1Plan) (3Posibles)</a:t>
                      </a:r>
                      <a:endParaRPr lang="es-ES" sz="2000" dirty="0" smtClean="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latin typeface="Calibri"/>
                          <a:ea typeface="Calibri"/>
                          <a:cs typeface="Times New Roman"/>
                        </a:rPr>
                        <a:t>2</a:t>
                      </a: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r>
                        <a:rPr lang="es-ES" sz="2000" dirty="0" smtClean="0">
                          <a:effectLst/>
                          <a:latin typeface="Calibri"/>
                          <a:ea typeface="Calibri"/>
                          <a:cs typeface="Times New Roman"/>
                        </a:rPr>
                        <a:t>17</a:t>
                      </a: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latin typeface="Calibri"/>
                          <a:ea typeface="Calibri"/>
                          <a:cs typeface="Times New Roman"/>
                        </a:rPr>
                        <a:t>17</a:t>
                      </a:r>
                      <a:endParaRPr lang="es-ES" sz="2000" dirty="0">
                        <a:effectLst/>
                        <a:latin typeface="Calibri"/>
                        <a:ea typeface="Calibri"/>
                        <a:cs typeface="Times New Roman"/>
                      </a:endParaRPr>
                    </a:p>
                  </a:txBody>
                  <a:tcPr marL="0" marR="0" marT="0" marB="0"/>
                </a:tc>
              </a:tr>
              <a:tr h="474309">
                <a:tc>
                  <a:txBody>
                    <a:bodyPr/>
                    <a:lstStyle/>
                    <a:p>
                      <a:pPr marL="17780" marR="40005" algn="ctr">
                        <a:lnSpc>
                          <a:spcPct val="115000"/>
                        </a:lnSpc>
                        <a:spcBef>
                          <a:spcPts val="600"/>
                        </a:spcBef>
                        <a:spcAft>
                          <a:spcPts val="0"/>
                        </a:spcAft>
                      </a:pPr>
                      <a:r>
                        <a:rPr lang="es-ES" sz="2000" dirty="0">
                          <a:effectLst/>
                        </a:rPr>
                        <a:t>TOTAL</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r>
                        <a:rPr lang="es-ES" sz="2000" dirty="0">
                          <a:effectLst/>
                        </a:rPr>
                        <a:t> </a:t>
                      </a:r>
                      <a:r>
                        <a:rPr lang="es-ES" sz="2000" dirty="0" smtClean="0">
                          <a:effectLst/>
                        </a:rPr>
                        <a:t>3</a:t>
                      </a:r>
                      <a:endParaRPr lang="es-ES" sz="2000" dirty="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latin typeface="+mn-lt"/>
                          <a:ea typeface="+mn-ea"/>
                          <a:cs typeface="+mn-cs"/>
                        </a:rPr>
                        <a:t>4</a:t>
                      </a: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r>
                        <a:rPr lang="es-ES" sz="2000" dirty="0" smtClean="0">
                          <a:effectLst/>
                          <a:latin typeface="Calibri"/>
                          <a:ea typeface="Calibri"/>
                          <a:cs typeface="Times New Roman"/>
                        </a:rPr>
                        <a:t>17</a:t>
                      </a: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latin typeface="Calibri"/>
                          <a:ea typeface="Calibri"/>
                          <a:cs typeface="Times New Roman"/>
                        </a:rPr>
                        <a:t>41</a:t>
                      </a:r>
                      <a:endParaRPr lang="es-ES" sz="2000" dirty="0">
                        <a:effectLst/>
                        <a:latin typeface="Calibri"/>
                        <a:ea typeface="Calibri"/>
                        <a:cs typeface="Times New Roman"/>
                      </a:endParaRPr>
                    </a:p>
                  </a:txBody>
                  <a:tcPr marL="0" marR="0" marT="0" marB="0"/>
                </a:tc>
              </a:tr>
            </a:tbl>
          </a:graphicData>
        </a:graphic>
      </p:graphicFrame>
      <p:sp>
        <p:nvSpPr>
          <p:cNvPr id="4" name="3 Rectángulo"/>
          <p:cNvSpPr/>
          <p:nvPr/>
        </p:nvSpPr>
        <p:spPr>
          <a:xfrm>
            <a:off x="1113360" y="335558"/>
            <a:ext cx="7272808" cy="1077218"/>
          </a:xfrm>
          <a:prstGeom prst="rect">
            <a:avLst/>
          </a:prstGeom>
        </p:spPr>
        <p:txBody>
          <a:bodyPr wrap="square">
            <a:spAutoFit/>
          </a:bodyPr>
          <a:lstStyle/>
          <a:p>
            <a:r>
              <a:rPr lang="es-ES" sz="3200" dirty="0" smtClean="0">
                <a:solidFill>
                  <a:srgbClr val="FF0000"/>
                </a:solidFill>
                <a:latin typeface="Impact" pitchFamily="34" charset="0"/>
              </a:rPr>
              <a:t>CUMPLIMIENTO DEL PLAN DE DEFENSAS DE MAESTRÍAS Y DOCTORADOS DEL CEES.</a:t>
            </a:r>
            <a:endParaRPr lang="es-ES" sz="3200" dirty="0">
              <a:solidFill>
                <a:srgbClr val="FF0000"/>
              </a:solidFill>
              <a:latin typeface="Impact" pitchFamily="34" charset="0"/>
            </a:endParaRPr>
          </a:p>
        </p:txBody>
      </p:sp>
    </p:spTree>
    <p:extLst>
      <p:ext uri="{BB962C8B-B14F-4D97-AF65-F5344CB8AC3E}">
        <p14:creationId xmlns:p14="http://schemas.microsoft.com/office/powerpoint/2010/main" val="45882552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a"/>
          <p:cNvGraphicFramePr>
            <a:graphicFrameLocks noGrp="1"/>
          </p:cNvGraphicFramePr>
          <p:nvPr>
            <p:extLst>
              <p:ext uri="{D42A27DB-BD31-4B8C-83A1-F6EECF244321}">
                <p14:modId xmlns:p14="http://schemas.microsoft.com/office/powerpoint/2010/main" val="892734597"/>
              </p:ext>
            </p:extLst>
          </p:nvPr>
        </p:nvGraphicFramePr>
        <p:xfrm>
          <a:off x="101272" y="242208"/>
          <a:ext cx="9042733" cy="6312729"/>
        </p:xfrm>
        <a:graphic>
          <a:graphicData uri="http://schemas.openxmlformats.org/drawingml/2006/table">
            <a:tbl>
              <a:tblPr firstRow="1" bandRow="1">
                <a:tableStyleId>{5940675A-B579-460E-94D1-54222C63F5DA}</a:tableStyleId>
              </a:tblPr>
              <a:tblGrid>
                <a:gridCol w="435098"/>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tblGrid>
              <a:tr h="393180">
                <a:tc rowSpan="2">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rowSpan="2" gridSpan="2">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rowSpan="2" hMerge="1">
                  <a:txBody>
                    <a:bodyPr/>
                    <a:lstStyle/>
                    <a:p>
                      <a:endParaRPr lang="es-E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rowSpan="2" gridSpan="5">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gridSpan="2">
                  <a:txBody>
                    <a:bodyPr/>
                    <a:lstStyle/>
                    <a:p>
                      <a:pPr marL="0" indent="0"/>
                      <a:endParaRPr lang="es-ES" dirty="0"/>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a:p>
                  </a:txBody>
                  <a:tcP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tcPr>
                </a:tc>
                <a:tc rowSpan="2" gridSpan="12">
                  <a:txBody>
                    <a:bodyPr/>
                    <a:lstStyle/>
                    <a:p>
                      <a:endParaRPr lang="es-E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2" hMerge="1">
                  <a:txBody>
                    <a:bodyPr/>
                    <a:lstStyle/>
                    <a:p>
                      <a:endParaRPr lang="es-ES"/>
                    </a:p>
                  </a:txBody>
                  <a:tcPr>
                    <a:lnL w="12700" cap="flat" cmpd="sng" algn="ctr">
                      <a:solidFill>
                        <a:schemeClr val="tx1"/>
                      </a:solidFill>
                      <a:prstDash val="solid"/>
                      <a:round/>
                      <a:headEnd type="none" w="med" len="med"/>
                      <a:tailEnd type="none" w="med" len="med"/>
                    </a:lnL>
                  </a:tcPr>
                </a:tc>
                <a:tc rowSpan="2" hMerge="1">
                  <a:txBody>
                    <a:bodyPr/>
                    <a:lstStyle/>
                    <a:p>
                      <a:endParaRPr lang="es-ES"/>
                    </a:p>
                  </a:txBody>
                  <a:tcPr/>
                </a:tc>
                <a:tc rowSpan="2">
                  <a:txBody>
                    <a:bodyPr/>
                    <a:lstStyle/>
                    <a:p>
                      <a:endParaRPr lang="es-E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rowSpan="2">
                  <a:txBody>
                    <a:bodyPr/>
                    <a:lstStyle/>
                    <a:p>
                      <a:endParaRPr lang="es-E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93180">
                <a:tc vMerge="1">
                  <a:txBody>
                    <a:bodyPr/>
                    <a:lstStyle/>
                    <a:p>
                      <a:endParaRPr lang="es-E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2" vMerge="1">
                  <a:txBody>
                    <a:bodyPr/>
                    <a:lstStyle/>
                    <a:p>
                      <a:endParaRPr lang="es-E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gridSpan="5" vMerge="1">
                  <a:txBody>
                    <a:bodyPr/>
                    <a:lstStyle/>
                    <a:p>
                      <a:endParaRPr lang="es-ES"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2">
                  <a:txBody>
                    <a:bodyPr/>
                    <a:lstStyle/>
                    <a:p>
                      <a:endParaRPr lang="es-ES" dirty="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s-E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12"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tc>
                <a:tc vMerge="1">
                  <a:txBody>
                    <a:bodyPr/>
                    <a:lstStyle/>
                    <a:p>
                      <a:endParaRPr lang="es-ES"/>
                    </a:p>
                  </a:txBody>
                  <a:tcPr/>
                </a:tc>
                <a:tc vMerge="1">
                  <a:txBody>
                    <a:bodyPr/>
                    <a:lstStyle/>
                    <a:p>
                      <a:endParaRPr lang="es-ES"/>
                    </a:p>
                  </a:txBody>
                  <a:tcPr/>
                </a:tc>
              </a:tr>
              <a:tr h="393180">
                <a:tc>
                  <a:txBody>
                    <a:bodyPr/>
                    <a:lstStyle/>
                    <a:p>
                      <a:r>
                        <a:rPr lang="es-ES" dirty="0" smtClean="0"/>
                        <a:t>39</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36</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33</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30</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27</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24</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21</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18</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15</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12</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9</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6</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3</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5029">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93</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94</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95</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96</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97</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98</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99</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00</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01</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02</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03</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04</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05</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06</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07</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08</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09</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10</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11</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12  </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100" dirty="0" smtClean="0"/>
                        <a:t>13</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100" dirty="0" smtClean="0"/>
                        <a:t>14</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100" dirty="0" smtClean="0"/>
                        <a:t>15</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7 Cilindro"/>
          <p:cNvSpPr/>
          <p:nvPr/>
        </p:nvSpPr>
        <p:spPr bwMode="auto">
          <a:xfrm>
            <a:off x="853873" y="5877272"/>
            <a:ext cx="45719" cy="36004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9" name="8 Cilindro"/>
          <p:cNvSpPr/>
          <p:nvPr/>
        </p:nvSpPr>
        <p:spPr bwMode="auto">
          <a:xfrm>
            <a:off x="1943707" y="6021288"/>
            <a:ext cx="45719" cy="21602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0" name="9 Cilindro"/>
          <p:cNvSpPr/>
          <p:nvPr/>
        </p:nvSpPr>
        <p:spPr bwMode="auto">
          <a:xfrm flipH="1">
            <a:off x="2349466" y="5661248"/>
            <a:ext cx="45719" cy="57606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1" name="10 Cilindro"/>
          <p:cNvSpPr/>
          <p:nvPr/>
        </p:nvSpPr>
        <p:spPr bwMode="auto">
          <a:xfrm>
            <a:off x="2735795" y="5733256"/>
            <a:ext cx="45719" cy="5040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2" name="11 Cilindro"/>
          <p:cNvSpPr/>
          <p:nvPr/>
        </p:nvSpPr>
        <p:spPr bwMode="auto">
          <a:xfrm>
            <a:off x="3111075" y="5756116"/>
            <a:ext cx="45719" cy="5040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3" name="12 Cilindro"/>
          <p:cNvSpPr/>
          <p:nvPr/>
        </p:nvSpPr>
        <p:spPr bwMode="auto">
          <a:xfrm>
            <a:off x="3501594" y="5733256"/>
            <a:ext cx="45719" cy="5040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Times New Roman" pitchFamily="18" charset="0"/>
              </a:rPr>
              <a:t> </a:t>
            </a:r>
          </a:p>
        </p:txBody>
      </p:sp>
      <p:sp>
        <p:nvSpPr>
          <p:cNvPr id="14" name="13 Cilindro"/>
          <p:cNvSpPr/>
          <p:nvPr/>
        </p:nvSpPr>
        <p:spPr bwMode="auto">
          <a:xfrm>
            <a:off x="3860397" y="4648944"/>
            <a:ext cx="45719" cy="158417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5" name="14 Cilindro"/>
          <p:cNvSpPr/>
          <p:nvPr/>
        </p:nvSpPr>
        <p:spPr bwMode="auto">
          <a:xfrm flipH="1">
            <a:off x="4232645" y="5517232"/>
            <a:ext cx="45719" cy="72008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6" name="15 Cilindro"/>
          <p:cNvSpPr/>
          <p:nvPr/>
        </p:nvSpPr>
        <p:spPr bwMode="auto">
          <a:xfrm flipH="1">
            <a:off x="4653302" y="4823440"/>
            <a:ext cx="45719" cy="140968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7" name="16 Cilindro"/>
          <p:cNvSpPr/>
          <p:nvPr/>
        </p:nvSpPr>
        <p:spPr bwMode="auto">
          <a:xfrm flipH="1">
            <a:off x="5043822" y="4799283"/>
            <a:ext cx="45719" cy="140968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8" name="17 Cilindro"/>
          <p:cNvSpPr/>
          <p:nvPr/>
        </p:nvSpPr>
        <p:spPr bwMode="auto">
          <a:xfrm flipH="1">
            <a:off x="5416070" y="4805413"/>
            <a:ext cx="45719" cy="1413872"/>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9" name="18 Cilindro"/>
          <p:cNvSpPr/>
          <p:nvPr/>
        </p:nvSpPr>
        <p:spPr bwMode="auto">
          <a:xfrm flipH="1">
            <a:off x="5784752" y="5372713"/>
            <a:ext cx="45719" cy="8869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0" name="19 Cilindro"/>
          <p:cNvSpPr/>
          <p:nvPr/>
        </p:nvSpPr>
        <p:spPr bwMode="auto">
          <a:xfrm>
            <a:off x="6167649" y="4281284"/>
            <a:ext cx="45719" cy="197469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1" name="20 Cilindro"/>
          <p:cNvSpPr/>
          <p:nvPr/>
        </p:nvSpPr>
        <p:spPr bwMode="auto">
          <a:xfrm flipH="1">
            <a:off x="6558278" y="5643221"/>
            <a:ext cx="45719" cy="57606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2" name="21 Cilindro"/>
          <p:cNvSpPr/>
          <p:nvPr/>
        </p:nvSpPr>
        <p:spPr bwMode="auto">
          <a:xfrm>
            <a:off x="6959743" y="2194846"/>
            <a:ext cx="45719" cy="4062928"/>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3" name="22 Cilindro"/>
          <p:cNvSpPr/>
          <p:nvPr/>
        </p:nvSpPr>
        <p:spPr bwMode="auto">
          <a:xfrm>
            <a:off x="7374932" y="3040611"/>
            <a:ext cx="45719" cy="3168352"/>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4" name="23 Cilindro"/>
          <p:cNvSpPr/>
          <p:nvPr/>
        </p:nvSpPr>
        <p:spPr bwMode="auto">
          <a:xfrm>
            <a:off x="7743418" y="2005652"/>
            <a:ext cx="45719" cy="419932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5" name="24 Cilindro"/>
          <p:cNvSpPr/>
          <p:nvPr/>
        </p:nvSpPr>
        <p:spPr bwMode="auto">
          <a:xfrm flipH="1">
            <a:off x="8121488" y="4648944"/>
            <a:ext cx="45719" cy="1467212"/>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6" name="25 Cilindro"/>
          <p:cNvSpPr/>
          <p:nvPr/>
        </p:nvSpPr>
        <p:spPr bwMode="auto">
          <a:xfrm>
            <a:off x="8442433" y="4509120"/>
            <a:ext cx="45719" cy="1639741"/>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grpSp>
        <p:nvGrpSpPr>
          <p:cNvPr id="27" name="26 Grupo"/>
          <p:cNvGrpSpPr/>
          <p:nvPr/>
        </p:nvGrpSpPr>
        <p:grpSpPr>
          <a:xfrm>
            <a:off x="213797" y="1195871"/>
            <a:ext cx="8303778" cy="4180531"/>
            <a:chOff x="971600" y="1876762"/>
            <a:chExt cx="7200800" cy="4180531"/>
          </a:xfrm>
        </p:grpSpPr>
        <p:sp>
          <p:nvSpPr>
            <p:cNvPr id="28" name="27 CuadroTexto"/>
            <p:cNvSpPr txBox="1"/>
            <p:nvPr/>
          </p:nvSpPr>
          <p:spPr>
            <a:xfrm>
              <a:off x="971600" y="5445224"/>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1.25</a:t>
              </a:r>
              <a:endParaRPr lang="es-ES" sz="2000" b="1" dirty="0">
                <a:solidFill>
                  <a:srgbClr val="FF0000"/>
                </a:solidFill>
                <a:latin typeface="Arial" pitchFamily="34" charset="0"/>
                <a:cs typeface="Arial" pitchFamily="34" charset="0"/>
              </a:endParaRPr>
            </a:p>
          </p:txBody>
        </p:sp>
        <p:sp>
          <p:nvSpPr>
            <p:cNvPr id="29" name="28 CuadroTexto"/>
            <p:cNvSpPr txBox="1"/>
            <p:nvPr/>
          </p:nvSpPr>
          <p:spPr>
            <a:xfrm>
              <a:off x="2483768" y="4613066"/>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5.25</a:t>
              </a:r>
              <a:endParaRPr lang="es-ES" sz="2000" b="1" dirty="0">
                <a:solidFill>
                  <a:srgbClr val="FF0000"/>
                </a:solidFill>
                <a:latin typeface="Arial" pitchFamily="34" charset="0"/>
                <a:cs typeface="Arial" pitchFamily="34" charset="0"/>
              </a:endParaRPr>
            </a:p>
          </p:txBody>
        </p:sp>
        <p:sp>
          <p:nvSpPr>
            <p:cNvPr id="30" name="29 CuadroTexto"/>
            <p:cNvSpPr txBox="1"/>
            <p:nvPr/>
          </p:nvSpPr>
          <p:spPr>
            <a:xfrm>
              <a:off x="4355976" y="3429000"/>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10.7</a:t>
              </a:r>
              <a:endParaRPr lang="es-ES" sz="2000" b="1" dirty="0">
                <a:solidFill>
                  <a:srgbClr val="FF0000"/>
                </a:solidFill>
                <a:latin typeface="Arial" pitchFamily="34" charset="0"/>
                <a:cs typeface="Arial" pitchFamily="34" charset="0"/>
              </a:endParaRPr>
            </a:p>
          </p:txBody>
        </p:sp>
        <p:sp>
          <p:nvSpPr>
            <p:cNvPr id="31" name="30 CuadroTexto"/>
            <p:cNvSpPr txBox="1"/>
            <p:nvPr/>
          </p:nvSpPr>
          <p:spPr>
            <a:xfrm>
              <a:off x="5580112" y="3573016"/>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10.0</a:t>
              </a:r>
              <a:endParaRPr lang="es-ES" sz="2000" b="1" dirty="0">
                <a:solidFill>
                  <a:srgbClr val="FF0000"/>
                </a:solidFill>
                <a:latin typeface="Arial" pitchFamily="34" charset="0"/>
                <a:cs typeface="Arial" pitchFamily="34" charset="0"/>
              </a:endParaRPr>
            </a:p>
          </p:txBody>
        </p:sp>
        <p:sp>
          <p:nvSpPr>
            <p:cNvPr id="32" name="31 CuadroTexto"/>
            <p:cNvSpPr txBox="1"/>
            <p:nvPr/>
          </p:nvSpPr>
          <p:spPr>
            <a:xfrm>
              <a:off x="7187148" y="1876762"/>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20.4</a:t>
              </a:r>
              <a:endParaRPr lang="es-ES" sz="2000" b="1" dirty="0">
                <a:solidFill>
                  <a:srgbClr val="FF0000"/>
                </a:solidFill>
                <a:latin typeface="Arial" pitchFamily="34" charset="0"/>
                <a:cs typeface="Arial" pitchFamily="34" charset="0"/>
              </a:endParaRPr>
            </a:p>
          </p:txBody>
        </p:sp>
        <p:cxnSp>
          <p:nvCxnSpPr>
            <p:cNvPr id="33" name="32 Conector recto"/>
            <p:cNvCxnSpPr/>
            <p:nvPr/>
          </p:nvCxnSpPr>
          <p:spPr bwMode="auto">
            <a:xfrm flipV="1">
              <a:off x="1331640" y="2204864"/>
              <a:ext cx="6738817" cy="3852429"/>
            </a:xfrm>
            <a:prstGeom prst="lin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4" name="33 Grupo"/>
          <p:cNvGrpSpPr/>
          <p:nvPr/>
        </p:nvGrpSpPr>
        <p:grpSpPr>
          <a:xfrm>
            <a:off x="7563580" y="159007"/>
            <a:ext cx="1489308" cy="1080120"/>
            <a:chOff x="7524328" y="928755"/>
            <a:chExt cx="1152128" cy="792088"/>
          </a:xfrm>
        </p:grpSpPr>
        <p:sp>
          <p:nvSpPr>
            <p:cNvPr id="35" name="34 Elipse"/>
            <p:cNvSpPr/>
            <p:nvPr/>
          </p:nvSpPr>
          <p:spPr bwMode="auto">
            <a:xfrm>
              <a:off x="7524328" y="928755"/>
              <a:ext cx="1152128" cy="792088"/>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36" name="35 CuadroTexto"/>
            <p:cNvSpPr txBox="1"/>
            <p:nvPr/>
          </p:nvSpPr>
          <p:spPr>
            <a:xfrm>
              <a:off x="7524328" y="980728"/>
              <a:ext cx="1152128" cy="677109"/>
            </a:xfrm>
            <a:prstGeom prst="rect">
              <a:avLst/>
            </a:prstGeom>
            <a:noFill/>
          </p:spPr>
          <p:txBody>
            <a:bodyPr wrap="square" rtlCol="0">
              <a:spAutoFit/>
            </a:bodyPr>
            <a:lstStyle/>
            <a:p>
              <a:r>
                <a:rPr lang="es-ES" sz="5400" b="1" dirty="0" smtClean="0">
                  <a:latin typeface="Arial" pitchFamily="34" charset="0"/>
                  <a:cs typeface="Arial" pitchFamily="34" charset="0"/>
                </a:rPr>
                <a:t>240</a:t>
              </a:r>
              <a:endParaRPr lang="es-ES" sz="5400" b="1" dirty="0">
                <a:latin typeface="Arial" pitchFamily="34" charset="0"/>
                <a:cs typeface="Arial" pitchFamily="34" charset="0"/>
              </a:endParaRPr>
            </a:p>
          </p:txBody>
        </p:sp>
      </p:grpSp>
      <p:sp>
        <p:nvSpPr>
          <p:cNvPr id="40" name="39 CuadroTexto"/>
          <p:cNvSpPr txBox="1"/>
          <p:nvPr/>
        </p:nvSpPr>
        <p:spPr>
          <a:xfrm>
            <a:off x="333240" y="328120"/>
            <a:ext cx="7200800" cy="707886"/>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FORMACIÓN DE DOCTORES EN EL CeeS</a:t>
            </a:r>
          </a:p>
          <a:p>
            <a:r>
              <a:rPr lang="es-ES" sz="2000" b="1" dirty="0" smtClean="0">
                <a:solidFill>
                  <a:srgbClr val="FF0000"/>
                </a:solidFill>
                <a:latin typeface="Arial" pitchFamily="34" charset="0"/>
                <a:cs typeface="Arial" pitchFamily="34" charset="0"/>
              </a:rPr>
              <a:t>ENTRE 1993 Y 2015</a:t>
            </a:r>
            <a:endParaRPr lang="es-ES" sz="4000" b="1" dirty="0">
              <a:solidFill>
                <a:srgbClr val="FF0000"/>
              </a:solidFill>
              <a:latin typeface="Arial" pitchFamily="34" charset="0"/>
              <a:cs typeface="Arial" pitchFamily="34" charset="0"/>
            </a:endParaRPr>
          </a:p>
        </p:txBody>
      </p:sp>
      <p:grpSp>
        <p:nvGrpSpPr>
          <p:cNvPr id="2" name="1 Grupo"/>
          <p:cNvGrpSpPr/>
          <p:nvPr/>
        </p:nvGrpSpPr>
        <p:grpSpPr>
          <a:xfrm>
            <a:off x="7825799" y="1490870"/>
            <a:ext cx="1312174" cy="1929451"/>
            <a:chOff x="8041782" y="2536104"/>
            <a:chExt cx="1272897" cy="2721053"/>
          </a:xfrm>
        </p:grpSpPr>
        <p:cxnSp>
          <p:nvCxnSpPr>
            <p:cNvPr id="3" name="2 Conector recto de flecha"/>
            <p:cNvCxnSpPr/>
            <p:nvPr/>
          </p:nvCxnSpPr>
          <p:spPr bwMode="auto">
            <a:xfrm>
              <a:off x="9036497" y="3749784"/>
              <a:ext cx="0" cy="1507373"/>
            </a:xfrm>
            <a:prstGeom prst="straightConnector1">
              <a:avLst/>
            </a:prstGeom>
            <a:noFill/>
            <a:ln w="76200"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7" name="36 Grupo"/>
            <p:cNvGrpSpPr/>
            <p:nvPr/>
          </p:nvGrpSpPr>
          <p:grpSpPr>
            <a:xfrm>
              <a:off x="8041782" y="2536104"/>
              <a:ext cx="1272897" cy="1302148"/>
              <a:chOff x="7110171" y="287619"/>
              <a:chExt cx="2004313" cy="1513723"/>
            </a:xfrm>
          </p:grpSpPr>
          <p:sp>
            <p:nvSpPr>
              <p:cNvPr id="38" name="37 Elipse"/>
              <p:cNvSpPr/>
              <p:nvPr/>
            </p:nvSpPr>
            <p:spPr bwMode="auto">
              <a:xfrm>
                <a:off x="7352389" y="895423"/>
                <a:ext cx="1762095" cy="792088"/>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39" name="38 CuadroTexto"/>
              <p:cNvSpPr txBox="1"/>
              <p:nvPr/>
            </p:nvSpPr>
            <p:spPr>
              <a:xfrm>
                <a:off x="7110171" y="287619"/>
                <a:ext cx="1854747" cy="1513723"/>
              </a:xfrm>
              <a:prstGeom prst="rect">
                <a:avLst/>
              </a:prstGeom>
              <a:noFill/>
            </p:spPr>
            <p:txBody>
              <a:bodyPr wrap="square" rtlCol="0">
                <a:spAutoFit/>
              </a:bodyPr>
              <a:lstStyle/>
              <a:p>
                <a:r>
                  <a:rPr lang="es-ES" sz="5400" b="1" dirty="0" smtClean="0">
                    <a:latin typeface="Arial" pitchFamily="34" charset="0"/>
                    <a:cs typeface="Arial" pitchFamily="34" charset="0"/>
                  </a:rPr>
                  <a:t> </a:t>
                </a:r>
                <a:r>
                  <a:rPr lang="es-ES" sz="3200" b="1" dirty="0" smtClean="0">
                    <a:latin typeface="Arial" pitchFamily="34" charset="0"/>
                    <a:cs typeface="Arial" pitchFamily="34" charset="0"/>
                  </a:rPr>
                  <a:t>19</a:t>
                </a:r>
                <a:endParaRPr lang="es-ES" sz="3200" b="1" dirty="0">
                  <a:latin typeface="Arial" pitchFamily="34" charset="0"/>
                  <a:cs typeface="Arial" pitchFamily="34" charset="0"/>
                </a:endParaRPr>
              </a:p>
            </p:txBody>
          </p:sp>
        </p:grpSp>
      </p:grpSp>
      <p:cxnSp>
        <p:nvCxnSpPr>
          <p:cNvPr id="5" name="4 Conector recto"/>
          <p:cNvCxnSpPr/>
          <p:nvPr/>
        </p:nvCxnSpPr>
        <p:spPr bwMode="auto">
          <a:xfrm flipH="1">
            <a:off x="8892481" y="3717032"/>
            <a:ext cx="11882" cy="2408956"/>
          </a:xfrm>
          <a:prstGeom prst="lin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250303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250"/>
                                        <p:tgtEl>
                                          <p:spTgt spid="8"/>
                                        </p:tgtEl>
                                      </p:cBhvr>
                                    </p:animEffect>
                                  </p:childTnLst>
                                </p:cTn>
                              </p:par>
                            </p:childTnLst>
                          </p:cTn>
                        </p:par>
                        <p:par>
                          <p:cTn id="8" fill="hold">
                            <p:stCondLst>
                              <p:cond delay="25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250"/>
                                        <p:tgtEl>
                                          <p:spTgt spid="9"/>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250"/>
                                        <p:tgtEl>
                                          <p:spTgt spid="10"/>
                                        </p:tgtEl>
                                      </p:cBhvr>
                                    </p:animEffect>
                                  </p:childTnLst>
                                </p:cTn>
                              </p:par>
                            </p:childTnLst>
                          </p:cTn>
                        </p:par>
                        <p:par>
                          <p:cTn id="16" fill="hold">
                            <p:stCondLst>
                              <p:cond delay="750"/>
                            </p:stCondLst>
                            <p:childTnLst>
                              <p:par>
                                <p:cTn id="17" presetID="2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250"/>
                                        <p:tgtEl>
                                          <p:spTgt spid="11"/>
                                        </p:tgtEl>
                                      </p:cBhvr>
                                    </p:animEffect>
                                  </p:childTnLst>
                                </p:cTn>
                              </p:par>
                            </p:childTnLst>
                          </p:cTn>
                        </p:par>
                        <p:par>
                          <p:cTn id="20" fill="hold">
                            <p:stCondLst>
                              <p:cond delay="1000"/>
                            </p:stCondLst>
                            <p:childTnLst>
                              <p:par>
                                <p:cTn id="21" presetID="2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50"/>
                                        <p:tgtEl>
                                          <p:spTgt spid="12"/>
                                        </p:tgtEl>
                                      </p:cBhvr>
                                    </p:animEffect>
                                  </p:childTnLst>
                                </p:cTn>
                              </p:par>
                            </p:childTnLst>
                          </p:cTn>
                        </p:par>
                        <p:par>
                          <p:cTn id="24" fill="hold">
                            <p:stCondLst>
                              <p:cond delay="1250"/>
                            </p:stCondLst>
                            <p:childTnLst>
                              <p:par>
                                <p:cTn id="25" presetID="2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250"/>
                                        <p:tgtEl>
                                          <p:spTgt spid="13"/>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250"/>
                                        <p:tgtEl>
                                          <p:spTgt spid="14"/>
                                        </p:tgtEl>
                                      </p:cBhvr>
                                    </p:animEffect>
                                  </p:childTnLst>
                                </p:cTn>
                              </p:par>
                            </p:childTnLst>
                          </p:cTn>
                        </p:par>
                        <p:par>
                          <p:cTn id="32" fill="hold">
                            <p:stCondLst>
                              <p:cond delay="1750"/>
                            </p:stCondLst>
                            <p:childTnLst>
                              <p:par>
                                <p:cTn id="33" presetID="2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250"/>
                                        <p:tgtEl>
                                          <p:spTgt spid="15"/>
                                        </p:tgtEl>
                                      </p:cBhvr>
                                    </p:animEffect>
                                  </p:childTnLst>
                                </p:cTn>
                              </p:par>
                            </p:childTnLst>
                          </p:cTn>
                        </p:par>
                        <p:par>
                          <p:cTn id="36" fill="hold">
                            <p:stCondLst>
                              <p:cond delay="2000"/>
                            </p:stCondLst>
                            <p:childTnLst>
                              <p:par>
                                <p:cTn id="37" presetID="22" presetClass="entr" presetSubtype="4"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250"/>
                                        <p:tgtEl>
                                          <p:spTgt spid="16"/>
                                        </p:tgtEl>
                                      </p:cBhvr>
                                    </p:animEffect>
                                  </p:childTnLst>
                                </p:cTn>
                              </p:par>
                            </p:childTnLst>
                          </p:cTn>
                        </p:par>
                        <p:par>
                          <p:cTn id="40" fill="hold">
                            <p:stCondLst>
                              <p:cond delay="2250"/>
                            </p:stCondLst>
                            <p:childTnLst>
                              <p:par>
                                <p:cTn id="41" presetID="22" presetClass="entr" presetSubtype="4"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250"/>
                                        <p:tgtEl>
                                          <p:spTgt spid="17"/>
                                        </p:tgtEl>
                                      </p:cBhvr>
                                    </p:animEffect>
                                  </p:childTnLst>
                                </p:cTn>
                              </p:par>
                            </p:childTnLst>
                          </p:cTn>
                        </p:par>
                        <p:par>
                          <p:cTn id="44" fill="hold">
                            <p:stCondLst>
                              <p:cond delay="2500"/>
                            </p:stCondLst>
                            <p:childTnLst>
                              <p:par>
                                <p:cTn id="45" presetID="22" presetClass="entr" presetSubtype="4"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250"/>
                                        <p:tgtEl>
                                          <p:spTgt spid="18"/>
                                        </p:tgtEl>
                                      </p:cBhvr>
                                    </p:animEffect>
                                  </p:childTnLst>
                                </p:cTn>
                              </p:par>
                            </p:childTnLst>
                          </p:cTn>
                        </p:par>
                        <p:par>
                          <p:cTn id="48" fill="hold">
                            <p:stCondLst>
                              <p:cond delay="2750"/>
                            </p:stCondLst>
                            <p:childTnLst>
                              <p:par>
                                <p:cTn id="49" presetID="22" presetClass="entr" presetSubtype="4"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250"/>
                                        <p:tgtEl>
                                          <p:spTgt spid="19"/>
                                        </p:tgtEl>
                                      </p:cBhvr>
                                    </p:animEffect>
                                  </p:childTnLst>
                                </p:cTn>
                              </p:par>
                            </p:childTnLst>
                          </p:cTn>
                        </p:par>
                        <p:par>
                          <p:cTn id="52" fill="hold">
                            <p:stCondLst>
                              <p:cond delay="3000"/>
                            </p:stCondLst>
                            <p:childTnLst>
                              <p:par>
                                <p:cTn id="53" presetID="22" presetClass="entr" presetSubtype="4"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down)">
                                      <p:cBhvr>
                                        <p:cTn id="55" dur="250"/>
                                        <p:tgtEl>
                                          <p:spTgt spid="20"/>
                                        </p:tgtEl>
                                      </p:cBhvr>
                                    </p:animEffect>
                                  </p:childTnLst>
                                </p:cTn>
                              </p:par>
                            </p:childTnLst>
                          </p:cTn>
                        </p:par>
                        <p:par>
                          <p:cTn id="56" fill="hold">
                            <p:stCondLst>
                              <p:cond delay="3250"/>
                            </p:stCondLst>
                            <p:childTnLst>
                              <p:par>
                                <p:cTn id="57" presetID="22" presetClass="entr" presetSubtype="4"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250"/>
                                        <p:tgtEl>
                                          <p:spTgt spid="21"/>
                                        </p:tgtEl>
                                      </p:cBhvr>
                                    </p:animEffect>
                                  </p:childTnLst>
                                </p:cTn>
                              </p:par>
                            </p:childTnLst>
                          </p:cTn>
                        </p:par>
                        <p:par>
                          <p:cTn id="60" fill="hold">
                            <p:stCondLst>
                              <p:cond delay="3500"/>
                            </p:stCondLst>
                            <p:childTnLst>
                              <p:par>
                                <p:cTn id="61" presetID="22" presetClass="entr" presetSubtype="4"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down)">
                                      <p:cBhvr>
                                        <p:cTn id="63" dur="250"/>
                                        <p:tgtEl>
                                          <p:spTgt spid="22"/>
                                        </p:tgtEl>
                                      </p:cBhvr>
                                    </p:animEffect>
                                  </p:childTnLst>
                                </p:cTn>
                              </p:par>
                            </p:childTnLst>
                          </p:cTn>
                        </p:par>
                        <p:par>
                          <p:cTn id="64" fill="hold">
                            <p:stCondLst>
                              <p:cond delay="3750"/>
                            </p:stCondLst>
                            <p:childTnLst>
                              <p:par>
                                <p:cTn id="65" presetID="22" presetClass="entr" presetSubtype="4"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down)">
                                      <p:cBhvr>
                                        <p:cTn id="67" dur="250"/>
                                        <p:tgtEl>
                                          <p:spTgt spid="23"/>
                                        </p:tgtEl>
                                      </p:cBhvr>
                                    </p:animEffect>
                                  </p:childTnLst>
                                </p:cTn>
                              </p:par>
                            </p:childTnLst>
                          </p:cTn>
                        </p:par>
                        <p:par>
                          <p:cTn id="68" fill="hold">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down)">
                                      <p:cBhvr>
                                        <p:cTn id="71" dur="250"/>
                                        <p:tgtEl>
                                          <p:spTgt spid="24"/>
                                        </p:tgtEl>
                                      </p:cBhvr>
                                    </p:animEffect>
                                  </p:childTnLst>
                                </p:cTn>
                              </p:par>
                            </p:childTnLst>
                          </p:cTn>
                        </p:par>
                        <p:par>
                          <p:cTn id="72" fill="hold">
                            <p:stCondLst>
                              <p:cond delay="4250"/>
                            </p:stCondLst>
                            <p:childTnLst>
                              <p:par>
                                <p:cTn id="73" presetID="22" presetClass="entr" presetSubtype="4"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down)">
                                      <p:cBhvr>
                                        <p:cTn id="75" dur="250"/>
                                        <p:tgtEl>
                                          <p:spTgt spid="25"/>
                                        </p:tgtEl>
                                      </p:cBhvr>
                                    </p:animEffect>
                                  </p:childTnLst>
                                </p:cTn>
                              </p:par>
                            </p:childTnLst>
                          </p:cTn>
                        </p:par>
                        <p:par>
                          <p:cTn id="76" fill="hold">
                            <p:stCondLst>
                              <p:cond delay="4500"/>
                            </p:stCondLst>
                            <p:childTnLst>
                              <p:par>
                                <p:cTn id="77" presetID="22" presetClass="entr" presetSubtype="4"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down)">
                                      <p:cBhvr>
                                        <p:cTn id="79" dur="250"/>
                                        <p:tgtEl>
                                          <p:spTgt spid="26"/>
                                        </p:tgtEl>
                                      </p:cBhvr>
                                    </p:animEffect>
                                  </p:childTnLst>
                                </p:cTn>
                              </p:par>
                            </p:childTnLst>
                          </p:cTn>
                        </p:par>
                        <p:par>
                          <p:cTn id="80" fill="hold">
                            <p:stCondLst>
                              <p:cond delay="4750"/>
                            </p:stCondLst>
                            <p:childTnLst>
                              <p:par>
                                <p:cTn id="81" presetID="2" presetClass="entr" presetSubtype="4" fill="hold" nodeType="afterEffect">
                                  <p:stCondLst>
                                    <p:cond delay="0"/>
                                  </p:stCondLst>
                                  <p:childTnLst>
                                    <p:set>
                                      <p:cBhvr>
                                        <p:cTn id="82" dur="1" fill="hold">
                                          <p:stCondLst>
                                            <p:cond delay="0"/>
                                          </p:stCondLst>
                                        </p:cTn>
                                        <p:tgtEl>
                                          <p:spTgt spid="5"/>
                                        </p:tgtEl>
                                        <p:attrNameLst>
                                          <p:attrName>style.visibility</p:attrName>
                                        </p:attrNameLst>
                                      </p:cBhvr>
                                      <p:to>
                                        <p:strVal val="visible"/>
                                      </p:to>
                                    </p:set>
                                    <p:anim calcmode="lin" valueType="num">
                                      <p:cBhvr additive="base">
                                        <p:cTn id="83" dur="500" fill="hold"/>
                                        <p:tgtEl>
                                          <p:spTgt spid="5"/>
                                        </p:tgtEl>
                                        <p:attrNameLst>
                                          <p:attrName>ppt_x</p:attrName>
                                        </p:attrNameLst>
                                      </p:cBhvr>
                                      <p:tavLst>
                                        <p:tav tm="0">
                                          <p:val>
                                            <p:strVal val="#ppt_x"/>
                                          </p:val>
                                        </p:tav>
                                        <p:tav tm="100000">
                                          <p:val>
                                            <p:strVal val="#ppt_x"/>
                                          </p:val>
                                        </p:tav>
                                      </p:tavLst>
                                    </p:anim>
                                    <p:anim calcmode="lin" valueType="num">
                                      <p:cBhvr additive="base">
                                        <p:cTn id="84" dur="500" fill="hold"/>
                                        <p:tgtEl>
                                          <p:spTgt spid="5"/>
                                        </p:tgtEl>
                                        <p:attrNameLst>
                                          <p:attrName>ppt_y</p:attrName>
                                        </p:attrNameLst>
                                      </p:cBhvr>
                                      <p:tavLst>
                                        <p:tav tm="0">
                                          <p:val>
                                            <p:strVal val="1+#ppt_h/2"/>
                                          </p:val>
                                        </p:tav>
                                        <p:tav tm="100000">
                                          <p:val>
                                            <p:strVal val="#ppt_y"/>
                                          </p:val>
                                        </p:tav>
                                      </p:tavLst>
                                    </p:anim>
                                  </p:childTnLst>
                                </p:cTn>
                              </p:par>
                            </p:childTnLst>
                          </p:cTn>
                        </p:par>
                        <p:par>
                          <p:cTn id="85" fill="hold">
                            <p:stCondLst>
                              <p:cond delay="5250"/>
                            </p:stCondLst>
                            <p:childTnLst>
                              <p:par>
                                <p:cTn id="86" presetID="22" presetClass="entr" presetSubtype="8" fill="hold" nodeType="after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wipe(left)">
                                      <p:cBhvr>
                                        <p:cTn id="88" dur="1750"/>
                                        <p:tgtEl>
                                          <p:spTgt spid="27"/>
                                        </p:tgtEl>
                                      </p:cBhvr>
                                    </p:animEffect>
                                  </p:childTnLst>
                                </p:cTn>
                              </p:par>
                            </p:childTnLst>
                          </p:cTn>
                        </p:par>
                        <p:par>
                          <p:cTn id="89" fill="hold">
                            <p:stCondLst>
                              <p:cond delay="7000"/>
                            </p:stCondLst>
                            <p:childTnLst>
                              <p:par>
                                <p:cTn id="90" presetID="53" presetClass="entr" presetSubtype="16" fill="hold" nodeType="after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p:cTn id="92" dur="500" fill="hold"/>
                                        <p:tgtEl>
                                          <p:spTgt spid="34"/>
                                        </p:tgtEl>
                                        <p:attrNameLst>
                                          <p:attrName>ppt_w</p:attrName>
                                        </p:attrNameLst>
                                      </p:cBhvr>
                                      <p:tavLst>
                                        <p:tav tm="0">
                                          <p:val>
                                            <p:fltVal val="0"/>
                                          </p:val>
                                        </p:tav>
                                        <p:tav tm="100000">
                                          <p:val>
                                            <p:strVal val="#ppt_w"/>
                                          </p:val>
                                        </p:tav>
                                      </p:tavLst>
                                    </p:anim>
                                    <p:anim calcmode="lin" valueType="num">
                                      <p:cBhvr>
                                        <p:cTn id="93" dur="500" fill="hold"/>
                                        <p:tgtEl>
                                          <p:spTgt spid="34"/>
                                        </p:tgtEl>
                                        <p:attrNameLst>
                                          <p:attrName>ppt_h</p:attrName>
                                        </p:attrNameLst>
                                      </p:cBhvr>
                                      <p:tavLst>
                                        <p:tav tm="0">
                                          <p:val>
                                            <p:fltVal val="0"/>
                                          </p:val>
                                        </p:tav>
                                        <p:tav tm="100000">
                                          <p:val>
                                            <p:strVal val="#ppt_h"/>
                                          </p:val>
                                        </p:tav>
                                      </p:tavLst>
                                    </p:anim>
                                    <p:animEffect transition="in" filter="fade">
                                      <p:cBhvr>
                                        <p:cTn id="94" dur="500"/>
                                        <p:tgtEl>
                                          <p:spTgt spid="34"/>
                                        </p:tgtEl>
                                      </p:cBhvr>
                                    </p:animEffect>
                                  </p:childTnLst>
                                </p:cTn>
                              </p:par>
                            </p:childTnLst>
                          </p:cTn>
                        </p:par>
                        <p:par>
                          <p:cTn id="95" fill="hold">
                            <p:stCondLst>
                              <p:cond delay="7500"/>
                            </p:stCondLst>
                            <p:childTnLst>
                              <p:par>
                                <p:cTn id="96" presetID="22" presetClass="entr" presetSubtype="1" fill="hold" nodeType="afterEffect">
                                  <p:stCondLst>
                                    <p:cond delay="0"/>
                                  </p:stCondLst>
                                  <p:childTnLst>
                                    <p:set>
                                      <p:cBhvr>
                                        <p:cTn id="97" dur="1" fill="hold">
                                          <p:stCondLst>
                                            <p:cond delay="0"/>
                                          </p:stCondLst>
                                        </p:cTn>
                                        <p:tgtEl>
                                          <p:spTgt spid="2"/>
                                        </p:tgtEl>
                                        <p:attrNameLst>
                                          <p:attrName>style.visibility</p:attrName>
                                        </p:attrNameLst>
                                      </p:cBhvr>
                                      <p:to>
                                        <p:strVal val="visible"/>
                                      </p:to>
                                    </p:set>
                                    <p:animEffect transition="in" filter="wipe(up)">
                                      <p:cBhvr>
                                        <p:cTn id="9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5536" y="476672"/>
            <a:ext cx="8352928" cy="5733814"/>
          </a:xfrm>
          <a:prstGeom prst="rect">
            <a:avLst/>
          </a:prstGeom>
        </p:spPr>
        <p:txBody>
          <a:bodyPr wrap="square">
            <a:spAutoFit/>
          </a:bodyPr>
          <a:lstStyle/>
          <a:p>
            <a:pPr lvl="0" algn="just">
              <a:lnSpc>
                <a:spcPct val="150000"/>
              </a:lnSpc>
              <a:spcBef>
                <a:spcPts val="600"/>
              </a:spcBef>
              <a:spcAft>
                <a:spcPts val="600"/>
              </a:spcAft>
              <a:tabLst>
                <a:tab pos="270510" algn="l"/>
              </a:tabLst>
            </a:pPr>
            <a:r>
              <a:rPr lang="es-ES" sz="1800" b="1" dirty="0" smtClean="0">
                <a:latin typeface="Arial Narrow" panose="020B0606020202030204" pitchFamily="34" charset="0"/>
                <a:ea typeface="Times New Roman" panose="02020603050405020304" pitchFamily="18" charset="0"/>
                <a:cs typeface="Arial" panose="020B0604020202020204" pitchFamily="34" charset="0"/>
              </a:rPr>
              <a:t>4. Se </a:t>
            </a:r>
            <a:r>
              <a:rPr lang="es-ES" sz="1800" b="1" dirty="0">
                <a:latin typeface="Arial Narrow" panose="020B0606020202030204" pitchFamily="34" charset="0"/>
                <a:ea typeface="Times New Roman" panose="02020603050405020304" pitchFamily="18" charset="0"/>
                <a:cs typeface="Arial" panose="020B0604020202020204" pitchFamily="34" charset="0"/>
              </a:rPr>
              <a:t>forma 1 nuevo master entre los trabajadores del CeeS.</a:t>
            </a:r>
            <a:endParaRPr lang="es-ES" sz="1800" dirty="0">
              <a:ea typeface="Times New Roman" panose="02020603050405020304" pitchFamily="18" charset="0"/>
            </a:endParaRPr>
          </a:p>
          <a:p>
            <a:pPr marL="457200" algn="just">
              <a:lnSpc>
                <a:spcPct val="150000"/>
              </a:lnSpc>
              <a:spcBef>
                <a:spcPts val="600"/>
              </a:spcBef>
              <a:spcAft>
                <a:spcPts val="600"/>
              </a:spcAft>
              <a:tabLst>
                <a:tab pos="270510" algn="l"/>
              </a:tabLst>
            </a:pPr>
            <a:r>
              <a:rPr lang="es-ES" sz="1800" dirty="0" smtClean="0">
                <a:latin typeface="Arial Narrow" panose="020B0606020202030204" pitchFamily="34" charset="0"/>
                <a:ea typeface="Times New Roman" panose="02020603050405020304" pitchFamily="18" charset="0"/>
                <a:cs typeface="Arial" panose="020B0604020202020204" pitchFamily="34" charset="0"/>
              </a:rPr>
              <a:t>El </a:t>
            </a:r>
            <a:r>
              <a:rPr lang="es-ES" sz="1800" dirty="0">
                <a:latin typeface="Arial Narrow" panose="020B0606020202030204" pitchFamily="34" charset="0"/>
                <a:ea typeface="Times New Roman" panose="02020603050405020304" pitchFamily="18" charset="0"/>
                <a:cs typeface="Arial" panose="020B0604020202020204" pitchFamily="34" charset="0"/>
              </a:rPr>
              <a:t>técnico Javier Amorós ya defendió su tesis </a:t>
            </a:r>
            <a:r>
              <a:rPr lang="es-ES" sz="1800" dirty="0" smtClean="0">
                <a:latin typeface="Arial Narrow" panose="020B0606020202030204" pitchFamily="34" charset="0"/>
                <a:ea typeface="Times New Roman" panose="02020603050405020304" pitchFamily="18" charset="0"/>
                <a:cs typeface="Arial" panose="020B0604020202020204" pitchFamily="34" charset="0"/>
              </a:rPr>
              <a:t>exitosamente.</a:t>
            </a:r>
            <a:endParaRPr lang="es-ES" sz="1800" dirty="0" smtClean="0">
              <a:ea typeface="Times New Roman" panose="02020603050405020304" pitchFamily="18" charset="0"/>
            </a:endParaRPr>
          </a:p>
          <a:p>
            <a:pPr algn="just">
              <a:lnSpc>
                <a:spcPct val="150000"/>
              </a:lnSpc>
              <a:spcBef>
                <a:spcPts val="600"/>
              </a:spcBef>
              <a:spcAft>
                <a:spcPts val="600"/>
              </a:spcAft>
              <a:tabLst>
                <a:tab pos="270510" algn="l"/>
              </a:tabLst>
            </a:pPr>
            <a:r>
              <a:rPr lang="es-ES" sz="1800" b="1" dirty="0" smtClean="0">
                <a:latin typeface="Arial Narrow" panose="020B0606020202030204" pitchFamily="34" charset="0"/>
                <a:ea typeface="Times New Roman" panose="02020603050405020304" pitchFamily="18" charset="0"/>
                <a:cs typeface="Arial" panose="020B0604020202020204" pitchFamily="34" charset="0"/>
              </a:rPr>
              <a:t>5. Se </a:t>
            </a:r>
            <a:r>
              <a:rPr lang="es-ES" sz="1800" b="1" dirty="0">
                <a:latin typeface="Arial Narrow" panose="020B0606020202030204" pitchFamily="34" charset="0"/>
                <a:ea typeface="Times New Roman" panose="02020603050405020304" pitchFamily="18" charset="0"/>
                <a:cs typeface="Arial" panose="020B0604020202020204" pitchFamily="34" charset="0"/>
              </a:rPr>
              <a:t>culmina la primera edición de la maestría de Virtualización con al menos 16 máster graduados externos al CeeS, 6 de la UO. </a:t>
            </a:r>
            <a:endParaRPr lang="es-ES" sz="1800" dirty="0">
              <a:ea typeface="Times New Roman" panose="02020603050405020304" pitchFamily="18" charset="0"/>
            </a:endParaRPr>
          </a:p>
          <a:p>
            <a:pPr algn="just">
              <a:lnSpc>
                <a:spcPct val="150000"/>
              </a:lnSpc>
              <a:spcBef>
                <a:spcPts val="600"/>
              </a:spcBef>
              <a:spcAft>
                <a:spcPts val="600"/>
              </a:spcAft>
              <a:tabLst>
                <a:tab pos="270510" algn="l"/>
              </a:tabLst>
            </a:pPr>
            <a:r>
              <a:rPr lang="es-ES" sz="1800" dirty="0">
                <a:latin typeface="Arial Narrow" panose="020B0606020202030204" pitchFamily="34" charset="0"/>
                <a:ea typeface="Times New Roman" panose="02020603050405020304" pitchFamily="18" charset="0"/>
                <a:cs typeface="Arial" panose="020B0604020202020204" pitchFamily="34" charset="0"/>
              </a:rPr>
              <a:t>Se encuentra en el proceso de defensas de tesis la maestría, en estos momentos han defendido </a:t>
            </a:r>
            <a:r>
              <a:rPr lang="es-ES" sz="1800" dirty="0" smtClean="0">
                <a:latin typeface="Arial Narrow" panose="020B0606020202030204" pitchFamily="34" charset="0"/>
                <a:ea typeface="Times New Roman" panose="02020603050405020304" pitchFamily="18" charset="0"/>
                <a:cs typeface="Arial" panose="020B0604020202020204" pitchFamily="34" charset="0"/>
              </a:rPr>
              <a:t>10. </a:t>
            </a:r>
            <a:r>
              <a:rPr lang="es-ES" sz="1800" dirty="0">
                <a:latin typeface="Arial Narrow" panose="020B0606020202030204" pitchFamily="34" charset="0"/>
                <a:ea typeface="Times New Roman" panose="02020603050405020304" pitchFamily="18" charset="0"/>
                <a:cs typeface="Arial" panose="020B0604020202020204" pitchFamily="34" charset="0"/>
              </a:rPr>
              <a:t>De ellos, </a:t>
            </a:r>
            <a:r>
              <a:rPr lang="es-ES" sz="1800" dirty="0" smtClean="0">
                <a:latin typeface="Arial Narrow" panose="020B0606020202030204" pitchFamily="34" charset="0"/>
                <a:ea typeface="Times New Roman" panose="02020603050405020304" pitchFamily="18" charset="0"/>
                <a:cs typeface="Arial" panose="020B0604020202020204" pitchFamily="34" charset="0"/>
              </a:rPr>
              <a:t>1 </a:t>
            </a:r>
            <a:r>
              <a:rPr lang="es-ES" sz="1800" dirty="0">
                <a:latin typeface="Arial Narrow" panose="020B0606020202030204" pitchFamily="34" charset="0"/>
                <a:ea typeface="Times New Roman" panose="02020603050405020304" pitchFamily="18" charset="0"/>
                <a:cs typeface="Arial" panose="020B0604020202020204" pitchFamily="34" charset="0"/>
              </a:rPr>
              <a:t>externo. </a:t>
            </a:r>
            <a:r>
              <a:rPr lang="es-ES" sz="1800" dirty="0" smtClean="0"/>
              <a:t>Pendientes </a:t>
            </a:r>
            <a:r>
              <a:rPr lang="es-ES" sz="1800" dirty="0"/>
              <a:t>a defender: </a:t>
            </a:r>
            <a:r>
              <a:rPr lang="es-ES" sz="1800" dirty="0" smtClean="0"/>
              <a:t>6, </a:t>
            </a:r>
            <a:r>
              <a:rPr lang="es-ES" sz="1800" dirty="0"/>
              <a:t>que  deben concluir en el período: octubre – nov. </a:t>
            </a:r>
            <a:endParaRPr lang="es-ES" sz="1800" dirty="0" smtClean="0"/>
          </a:p>
          <a:p>
            <a:pPr algn="just"/>
            <a:r>
              <a:rPr lang="es-ES" sz="1800" dirty="0" smtClean="0"/>
              <a:t>Serían </a:t>
            </a:r>
            <a:r>
              <a:rPr lang="es-ES" sz="1800" dirty="0" smtClean="0"/>
              <a:t>Total </a:t>
            </a:r>
            <a:r>
              <a:rPr lang="es-ES" sz="1800" dirty="0" smtClean="0"/>
              <a:t>16,  </a:t>
            </a:r>
            <a:r>
              <a:rPr lang="es-ES" sz="1800" dirty="0"/>
              <a:t>internos: </a:t>
            </a:r>
            <a:r>
              <a:rPr lang="es-ES" sz="1800" dirty="0" smtClean="0"/>
              <a:t>14 </a:t>
            </a:r>
            <a:r>
              <a:rPr lang="es-ES" sz="1800" dirty="0"/>
              <a:t>y </a:t>
            </a:r>
            <a:r>
              <a:rPr lang="es-ES" sz="1800" dirty="0" smtClean="0"/>
              <a:t>2 externos. </a:t>
            </a:r>
            <a:endParaRPr lang="es-ES" sz="1800" dirty="0"/>
          </a:p>
          <a:p>
            <a:pPr algn="just">
              <a:lnSpc>
                <a:spcPct val="150000"/>
              </a:lnSpc>
              <a:spcBef>
                <a:spcPts val="600"/>
              </a:spcBef>
              <a:spcAft>
                <a:spcPts val="600"/>
              </a:spcAft>
              <a:tabLst>
                <a:tab pos="270510" algn="l"/>
              </a:tabLst>
            </a:pPr>
            <a:r>
              <a:rPr lang="es-ES" sz="1800" dirty="0" smtClean="0">
                <a:latin typeface="Arial Narrow" panose="020B0606020202030204" pitchFamily="34" charset="0"/>
                <a:ea typeface="Times New Roman" panose="02020603050405020304" pitchFamily="18" charset="0"/>
                <a:cs typeface="Arial" panose="020B0604020202020204" pitchFamily="34" charset="0"/>
              </a:rPr>
              <a:t>Se trabaja Elaboración Informe cierre I Edición, debe acreditarse 2019.</a:t>
            </a:r>
            <a:r>
              <a:rPr lang="es-ES" sz="1800" dirty="0" smtClean="0"/>
              <a:t> </a:t>
            </a:r>
            <a:r>
              <a:rPr lang="es-ES" sz="1800" dirty="0"/>
              <a:t>En Anexos del Informe aparecen los temas defendidos y su vínculo con la línea de investigación 1, del CeeS.</a:t>
            </a:r>
          </a:p>
          <a:p>
            <a:pPr algn="just">
              <a:lnSpc>
                <a:spcPct val="150000"/>
              </a:lnSpc>
              <a:spcBef>
                <a:spcPts val="600"/>
              </a:spcBef>
              <a:spcAft>
                <a:spcPts val="600"/>
              </a:spcAft>
              <a:tabLst>
                <a:tab pos="270510" algn="l"/>
              </a:tabLst>
            </a:pPr>
            <a:endParaRPr lang="es-ES" sz="1800" dirty="0">
              <a:latin typeface="Arial Narrow" panose="020B0606020202030204" pitchFamily="34" charset="0"/>
              <a:ea typeface="Times New Roman" panose="02020603050405020304" pitchFamily="18" charset="0"/>
              <a:cs typeface="Arial" panose="020B0604020202020204" pitchFamily="34" charset="0"/>
            </a:endParaRPr>
          </a:p>
          <a:p>
            <a:pPr lvl="0" algn="l">
              <a:lnSpc>
                <a:spcPct val="150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ES" sz="1800" dirty="0">
              <a:latin typeface="Arial Narrow" panose="020B0606020202030204" pitchFamily="34" charset="0"/>
              <a:ea typeface="Times New Roman" panose="02020603050405020304" pitchFamily="18" charset="0"/>
            </a:endParaRPr>
          </a:p>
        </p:txBody>
      </p:sp>
      <p:sp>
        <p:nvSpPr>
          <p:cNvPr id="3" name="Flecha abajo 2"/>
          <p:cNvSpPr/>
          <p:nvPr/>
        </p:nvSpPr>
        <p:spPr bwMode="auto">
          <a:xfrm>
            <a:off x="5796136" y="141305"/>
            <a:ext cx="792088" cy="476672"/>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4" name="CuadroTexto 3"/>
          <p:cNvSpPr txBox="1"/>
          <p:nvPr/>
        </p:nvSpPr>
        <p:spPr>
          <a:xfrm>
            <a:off x="6561949" y="326663"/>
            <a:ext cx="2016224" cy="461665"/>
          </a:xfrm>
          <a:prstGeom prst="rect">
            <a:avLst/>
          </a:prstGeom>
          <a:noFill/>
        </p:spPr>
        <p:txBody>
          <a:bodyPr wrap="square" rtlCol="0">
            <a:spAutoFit/>
          </a:bodyPr>
          <a:lstStyle/>
          <a:p>
            <a:r>
              <a:rPr lang="es-ES" b="1" dirty="0" smtClean="0">
                <a:solidFill>
                  <a:srgbClr val="FF0000"/>
                </a:solidFill>
              </a:rPr>
              <a:t>ARC 3. </a:t>
            </a:r>
            <a:r>
              <a:rPr lang="es-ES" b="1" dirty="0" err="1" smtClean="0">
                <a:solidFill>
                  <a:srgbClr val="FF0000"/>
                </a:solidFill>
              </a:rPr>
              <a:t>Obj</a:t>
            </a:r>
            <a:r>
              <a:rPr lang="es-ES" b="1" dirty="0" smtClean="0">
                <a:solidFill>
                  <a:srgbClr val="FF0000"/>
                </a:solidFill>
              </a:rPr>
              <a:t> 3</a:t>
            </a:r>
            <a:endParaRPr lang="es-ES" b="1" dirty="0">
              <a:solidFill>
                <a:srgbClr val="FF0000"/>
              </a:solidFill>
            </a:endParaRPr>
          </a:p>
        </p:txBody>
      </p:sp>
      <p:sp>
        <p:nvSpPr>
          <p:cNvPr id="5" name="CuadroTexto 4"/>
          <p:cNvSpPr txBox="1"/>
          <p:nvPr/>
        </p:nvSpPr>
        <p:spPr>
          <a:xfrm>
            <a:off x="524744" y="5160166"/>
            <a:ext cx="8208912" cy="1477328"/>
          </a:xfrm>
          <a:prstGeom prst="rect">
            <a:avLst/>
          </a:prstGeom>
          <a:noFill/>
        </p:spPr>
        <p:txBody>
          <a:bodyPr wrap="square" rtlCol="0">
            <a:spAutoFit/>
          </a:bodyPr>
          <a:lstStyle/>
          <a:p>
            <a:pPr lvl="0" algn="just"/>
            <a:r>
              <a:rPr lang="es-ES" sz="1800" b="1" dirty="0" smtClean="0">
                <a:latin typeface="Arial Narrow" panose="020B0606020202030204" pitchFamily="34" charset="0"/>
                <a:cs typeface="Arial" panose="020B0604020202020204" pitchFamily="34" charset="0"/>
              </a:rPr>
              <a:t>6. Se </a:t>
            </a:r>
            <a:r>
              <a:rPr lang="es-ES" sz="1800" b="1" dirty="0">
                <a:latin typeface="Arial Narrow" panose="020B0606020202030204" pitchFamily="34" charset="0"/>
                <a:cs typeface="Arial" panose="020B0604020202020204" pitchFamily="34" charset="0"/>
              </a:rPr>
              <a:t>inicia la II edición de la Maestría de Virtualización con una matrícula de 25 </a:t>
            </a:r>
            <a:r>
              <a:rPr lang="es-ES" sz="1800" b="1" dirty="0" smtClean="0">
                <a:latin typeface="Arial Narrow" panose="020B0606020202030204" pitchFamily="34" charset="0"/>
                <a:cs typeface="Arial" panose="020B0604020202020204" pitchFamily="34" charset="0"/>
              </a:rPr>
              <a:t>estudiantes:</a:t>
            </a:r>
          </a:p>
          <a:p>
            <a:pPr lvl="0" algn="just"/>
            <a:endParaRPr lang="es-ES" sz="1800" dirty="0">
              <a:latin typeface="Arial Narrow" panose="020B0606020202030204" pitchFamily="34" charset="0"/>
              <a:cs typeface="Arial" panose="020B0604020202020204" pitchFamily="34" charset="0"/>
            </a:endParaRPr>
          </a:p>
          <a:p>
            <a:pPr algn="just"/>
            <a:r>
              <a:rPr lang="es-ES" sz="1800" dirty="0">
                <a:latin typeface="Arial Narrow" panose="020B0606020202030204" pitchFamily="34" charset="0"/>
                <a:cs typeface="Arial" panose="020B0604020202020204" pitchFamily="34" charset="0"/>
              </a:rPr>
              <a:t>La convocatoria de la 2da edición de la Maestría de Virtualización se hará </a:t>
            </a:r>
            <a:r>
              <a:rPr lang="es-ES" sz="1800" dirty="0" smtClean="0">
                <a:latin typeface="Arial Narrow" panose="020B0606020202030204" pitchFamily="34" charset="0"/>
                <a:cs typeface="Arial" panose="020B0604020202020204" pitchFamily="34" charset="0"/>
              </a:rPr>
              <a:t>entre octubre – noviembre 2015, </a:t>
            </a:r>
            <a:r>
              <a:rPr lang="es-ES" sz="1800" dirty="0">
                <a:latin typeface="Arial Narrow" panose="020B0606020202030204" pitchFamily="34" charset="0"/>
                <a:cs typeface="Arial" panose="020B0604020202020204" pitchFamily="34" charset="0"/>
              </a:rPr>
              <a:t>para comenzar  en </a:t>
            </a:r>
            <a:r>
              <a:rPr lang="es-ES" sz="1800" dirty="0" smtClean="0">
                <a:latin typeface="Arial Narrow" panose="020B0606020202030204" pitchFamily="34" charset="0"/>
                <a:cs typeface="Arial" panose="020B0604020202020204" pitchFamily="34" charset="0"/>
              </a:rPr>
              <a:t>enero 2016.</a:t>
            </a:r>
            <a:endParaRPr lang="es-ES" sz="180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146580794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692696"/>
            <a:ext cx="7992888" cy="1359024"/>
          </a:xfrm>
        </p:spPr>
        <p:txBody>
          <a:bodyPr/>
          <a:lstStyle/>
          <a:p>
            <a:pPr marL="457200" lvl="0" indent="-457200" algn="just">
              <a:buFont typeface="+mj-lt"/>
              <a:buAutoNum type="arabicPeriod" startAt="7"/>
            </a:pPr>
            <a:r>
              <a:rPr lang="es-ES" sz="2000" b="1" dirty="0">
                <a:latin typeface="Arial Narrow" panose="020B0606020202030204" pitchFamily="34" charset="0"/>
                <a:ea typeface="Times New Roman" panose="02020603050405020304" pitchFamily="18" charset="0"/>
                <a:cs typeface="Arial" panose="020B0604020202020204" pitchFamily="34" charset="0"/>
              </a:rPr>
              <a:t>Se </a:t>
            </a:r>
            <a:r>
              <a:rPr lang="es-ES" sz="2000" b="1" dirty="0" smtClean="0">
                <a:latin typeface="Arial Narrow" panose="020B0606020202030204" pitchFamily="34" charset="0"/>
                <a:ea typeface="Times New Roman" panose="02020603050405020304" pitchFamily="18" charset="0"/>
                <a:cs typeface="Arial" panose="020B0604020202020204" pitchFamily="34" charset="0"/>
              </a:rPr>
              <a:t>continúa </a:t>
            </a:r>
            <a:r>
              <a:rPr lang="es-ES" sz="2000" b="1" dirty="0">
                <a:latin typeface="Arial Narrow" panose="020B0606020202030204" pitchFamily="34" charset="0"/>
                <a:ea typeface="Times New Roman" panose="02020603050405020304" pitchFamily="18" charset="0"/>
                <a:cs typeface="Arial" panose="020B0604020202020204" pitchFamily="34" charset="0"/>
              </a:rPr>
              <a:t>desarrollando la Maestría en Gestión de los Procesos </a:t>
            </a:r>
            <a:r>
              <a:rPr lang="es-ES" sz="2000" b="1" dirty="0" smtClean="0">
                <a:latin typeface="Arial Narrow" panose="020B0606020202030204" pitchFamily="34" charset="0"/>
                <a:ea typeface="Times New Roman" panose="02020603050405020304" pitchFamily="18" charset="0"/>
                <a:cs typeface="Arial" panose="020B0604020202020204" pitchFamily="34" charset="0"/>
              </a:rPr>
              <a:t>Formativos</a:t>
            </a:r>
            <a:r>
              <a:rPr lang="es-ES" sz="2000" b="1" dirty="0">
                <a:latin typeface="Arial Narrow" panose="020B0606020202030204" pitchFamily="34" charset="0"/>
                <a:ea typeface="Times New Roman" panose="02020603050405020304" pitchFamily="18" charset="0"/>
                <a:cs typeface="Arial" panose="020B0604020202020204" pitchFamily="34" charset="0"/>
              </a:rPr>
              <a:t>.</a:t>
            </a:r>
            <a:endParaRPr lang="es-ES" sz="2000" dirty="0"/>
          </a:p>
        </p:txBody>
      </p:sp>
      <p:sp>
        <p:nvSpPr>
          <p:cNvPr id="3" name="Rectángulo 2"/>
          <p:cNvSpPr/>
          <p:nvPr/>
        </p:nvSpPr>
        <p:spPr>
          <a:xfrm>
            <a:off x="898084" y="1842954"/>
            <a:ext cx="7702624" cy="1323439"/>
          </a:xfrm>
          <a:prstGeom prst="rect">
            <a:avLst/>
          </a:prstGeom>
        </p:spPr>
        <p:txBody>
          <a:bodyPr wrap="square">
            <a:spAutoFit/>
          </a:bodyPr>
          <a:lstStyle/>
          <a:p>
            <a:pPr algn="just"/>
            <a:r>
              <a:rPr lang="es-ES" sz="1600" dirty="0"/>
              <a:t>Se culminó la parte lectiva de la Maestría en Gestión de los Procesos Formativos. Se impartieron 10 obligatorias, 5 opcionales y 2 electivas. La matrícula actual es de___18__ lo que representa un _75__% de la inicial. Se </a:t>
            </a:r>
            <a:r>
              <a:rPr lang="es-ES" sz="1600" dirty="0" smtClean="0"/>
              <a:t>realizó </a:t>
            </a:r>
            <a:r>
              <a:rPr lang="es-ES" sz="1600" dirty="0"/>
              <a:t>en octubre </a:t>
            </a:r>
            <a:r>
              <a:rPr lang="es-ES" sz="1600" dirty="0" smtClean="0"/>
              <a:t>el </a:t>
            </a:r>
            <a:r>
              <a:rPr lang="es-ES" sz="1600" dirty="0"/>
              <a:t>Taller de </a:t>
            </a:r>
            <a:r>
              <a:rPr lang="es-ES" sz="1600" dirty="0" smtClean="0"/>
              <a:t>Tesis II, </a:t>
            </a:r>
            <a:r>
              <a:rPr lang="es-ES" sz="1600" dirty="0"/>
              <a:t>y </a:t>
            </a:r>
            <a:r>
              <a:rPr lang="es-ES" sz="1600" dirty="0" err="1"/>
              <a:t>predefensas</a:t>
            </a:r>
            <a:r>
              <a:rPr lang="es-ES" sz="1600" dirty="0"/>
              <a:t> enero - febrero. Defensas en junio 2016, los pendientes pueden ser programados hasta dic 2016 y cerrar I Edición</a:t>
            </a:r>
            <a:r>
              <a:rPr lang="es-ES" sz="1600" dirty="0" smtClean="0"/>
              <a:t>. Debe acreditarse 2020.</a:t>
            </a:r>
            <a:endParaRPr lang="es-ES" sz="1600" dirty="0"/>
          </a:p>
        </p:txBody>
      </p:sp>
      <p:sp>
        <p:nvSpPr>
          <p:cNvPr id="4" name="CuadroTexto 3"/>
          <p:cNvSpPr txBox="1"/>
          <p:nvPr/>
        </p:nvSpPr>
        <p:spPr>
          <a:xfrm>
            <a:off x="6948264" y="306896"/>
            <a:ext cx="2016224" cy="461665"/>
          </a:xfrm>
          <a:prstGeom prst="rect">
            <a:avLst/>
          </a:prstGeom>
          <a:noFill/>
        </p:spPr>
        <p:txBody>
          <a:bodyPr wrap="square" rtlCol="0">
            <a:spAutoFit/>
          </a:bodyPr>
          <a:lstStyle/>
          <a:p>
            <a:r>
              <a:rPr lang="es-ES" b="1" dirty="0" smtClean="0">
                <a:solidFill>
                  <a:srgbClr val="FF0000"/>
                </a:solidFill>
              </a:rPr>
              <a:t>ARC 3. </a:t>
            </a:r>
            <a:r>
              <a:rPr lang="es-ES" b="1" dirty="0" err="1" smtClean="0">
                <a:solidFill>
                  <a:srgbClr val="FF0000"/>
                </a:solidFill>
              </a:rPr>
              <a:t>Obj</a:t>
            </a:r>
            <a:r>
              <a:rPr lang="es-ES" b="1" dirty="0" smtClean="0">
                <a:solidFill>
                  <a:srgbClr val="FF0000"/>
                </a:solidFill>
              </a:rPr>
              <a:t> 3</a:t>
            </a:r>
            <a:endParaRPr lang="es-ES" b="1" dirty="0">
              <a:solidFill>
                <a:srgbClr val="FF0000"/>
              </a:solidFill>
            </a:endParaRPr>
          </a:p>
        </p:txBody>
      </p:sp>
      <p:sp>
        <p:nvSpPr>
          <p:cNvPr id="5" name="Flecha abajo 4"/>
          <p:cNvSpPr/>
          <p:nvPr/>
        </p:nvSpPr>
        <p:spPr bwMode="auto">
          <a:xfrm>
            <a:off x="5724128" y="116632"/>
            <a:ext cx="1008112" cy="576064"/>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6" name="Rectángulo 5"/>
          <p:cNvSpPr/>
          <p:nvPr/>
        </p:nvSpPr>
        <p:spPr>
          <a:xfrm>
            <a:off x="472009" y="3429000"/>
            <a:ext cx="7988423" cy="3262432"/>
          </a:xfrm>
          <a:prstGeom prst="rect">
            <a:avLst/>
          </a:prstGeom>
        </p:spPr>
        <p:txBody>
          <a:bodyPr wrap="square">
            <a:spAutoFit/>
          </a:bodyPr>
          <a:lstStyle/>
          <a:p>
            <a:pPr marL="342900" lvl="0" indent="-342900" algn="just">
              <a:lnSpc>
                <a:spcPct val="150000"/>
              </a:lnSpc>
              <a:spcBef>
                <a:spcPts val="600"/>
              </a:spcBef>
              <a:spcAft>
                <a:spcPts val="600"/>
              </a:spcAft>
              <a:buFont typeface="+mj-lt"/>
              <a:buAutoNum type="arabicPeriod" startAt="8"/>
              <a:tabLst>
                <a:tab pos="270510" algn="l"/>
              </a:tabLst>
            </a:pPr>
            <a:r>
              <a:rPr lang="es-ES" sz="2000" b="1" dirty="0">
                <a:latin typeface="Arial Narrow" panose="020B0606020202030204" pitchFamily="34" charset="0"/>
                <a:ea typeface="Times New Roman" panose="02020603050405020304" pitchFamily="18" charset="0"/>
                <a:cs typeface="Arial" panose="020B0604020202020204" pitchFamily="34" charset="0"/>
              </a:rPr>
              <a:t>Se </a:t>
            </a:r>
            <a:r>
              <a:rPr lang="es-ES" sz="2000" b="1" dirty="0" smtClean="0">
                <a:latin typeface="Arial Narrow" panose="020B0606020202030204" pitchFamily="34" charset="0"/>
                <a:ea typeface="Times New Roman" panose="02020603050405020304" pitchFamily="18" charset="0"/>
                <a:cs typeface="Arial" panose="020B0604020202020204" pitchFamily="34" charset="0"/>
              </a:rPr>
              <a:t>culmina </a:t>
            </a:r>
            <a:r>
              <a:rPr lang="es-ES" sz="2000" b="1" dirty="0">
                <a:latin typeface="Arial Narrow" panose="020B0606020202030204" pitchFamily="34" charset="0"/>
                <a:ea typeface="Times New Roman" panose="02020603050405020304" pitchFamily="18" charset="0"/>
                <a:cs typeface="Arial" panose="020B0604020202020204" pitchFamily="34" charset="0"/>
              </a:rPr>
              <a:t>la edición del Diplomado de Jóvenes Docentes que se inició en octubre del 2014. </a:t>
            </a:r>
            <a:endParaRPr lang="es-ES" sz="2000" b="1" dirty="0" smtClean="0">
              <a:latin typeface="Arial Narrow" panose="020B0606020202030204" pitchFamily="34" charset="0"/>
              <a:ea typeface="Times New Roman" panose="02020603050405020304" pitchFamily="18" charset="0"/>
              <a:cs typeface="Arial" panose="020B0604020202020204" pitchFamily="34" charset="0"/>
            </a:endParaRPr>
          </a:p>
          <a:p>
            <a:pPr marL="265113" algn="just"/>
            <a:r>
              <a:rPr lang="es-ES" sz="1600" dirty="0"/>
              <a:t>Culminaron 40 </a:t>
            </a:r>
            <a:r>
              <a:rPr lang="es-ES" sz="1600" dirty="0" err="1"/>
              <a:t>diplomantes</a:t>
            </a:r>
            <a:r>
              <a:rPr lang="es-ES" sz="1600" dirty="0"/>
              <a:t>. Se desarrollaron los 8 módulos. Aprobaron todos para un 100%. Se socializaron tres informes con la situación docente de los adiestrados</a:t>
            </a:r>
            <a:r>
              <a:rPr lang="es-ES" sz="1600" dirty="0" smtClean="0"/>
              <a:t>.</a:t>
            </a:r>
          </a:p>
          <a:p>
            <a:pPr marL="265113" algn="just"/>
            <a:endParaRPr lang="es-ES" sz="1600" dirty="0"/>
          </a:p>
          <a:p>
            <a:pPr marL="265113" algn="just"/>
            <a:r>
              <a:rPr lang="es-ES" sz="1600" dirty="0"/>
              <a:t>Se trabaja actualmente en la organización de la nueva edición, se socializó la convocatoria de este nuevo curso. </a:t>
            </a:r>
            <a:r>
              <a:rPr lang="es-ES" sz="1600" dirty="0" smtClean="0"/>
              <a:t>Se realizó claustro de Balance de la II Edición y Proyección de la III. Se </a:t>
            </a:r>
            <a:r>
              <a:rPr lang="es-ES" sz="1600" dirty="0"/>
              <a:t>convocó el inicio para el viernes 23 de octubre. </a:t>
            </a:r>
            <a:r>
              <a:rPr lang="es-ES" sz="1600" dirty="0" smtClean="0"/>
              <a:t>Matrícula </a:t>
            </a:r>
            <a:r>
              <a:rPr lang="es-ES" sz="1600" dirty="0"/>
              <a:t>de Recursos Humanos, </a:t>
            </a:r>
            <a:r>
              <a:rPr lang="es-ES" sz="1600" dirty="0" smtClean="0"/>
              <a:t>prevista de </a:t>
            </a:r>
            <a:r>
              <a:rPr lang="es-ES" sz="1600" dirty="0" smtClean="0"/>
              <a:t>73 </a:t>
            </a:r>
            <a:r>
              <a:rPr lang="es-ES" sz="1600" dirty="0"/>
              <a:t>adiestrados.</a:t>
            </a:r>
          </a:p>
          <a:p>
            <a:pPr marL="228600" algn="just">
              <a:lnSpc>
                <a:spcPct val="150000"/>
              </a:lnSpc>
              <a:spcBef>
                <a:spcPts val="600"/>
              </a:spcBef>
              <a:spcAft>
                <a:spcPts val="600"/>
              </a:spcAft>
              <a:tabLst>
                <a:tab pos="270510" algn="l"/>
              </a:tabLst>
            </a:pPr>
            <a:endParaRPr lang="es-ES" sz="1600" dirty="0">
              <a:ea typeface="Times New Roman" panose="02020603050405020304" pitchFamily="18" charset="0"/>
            </a:endParaRPr>
          </a:p>
        </p:txBody>
      </p:sp>
    </p:spTree>
    <p:extLst>
      <p:ext uri="{BB962C8B-B14F-4D97-AF65-F5344CB8AC3E}">
        <p14:creationId xmlns:p14="http://schemas.microsoft.com/office/powerpoint/2010/main" val="153930899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solidFill>
                  <a:srgbClr val="C00000"/>
                </a:solidFill>
                <a:latin typeface="Impact" panose="020B0806030902050204" pitchFamily="34" charset="0"/>
              </a:rPr>
              <a:t>Ejecución </a:t>
            </a:r>
            <a:r>
              <a:rPr lang="es-ES" sz="3200" dirty="0">
                <a:solidFill>
                  <a:srgbClr val="C00000"/>
                </a:solidFill>
                <a:latin typeface="Impact" panose="020B0806030902050204" pitchFamily="34" charset="0"/>
              </a:rPr>
              <a:t>del plan de posgrado de profesores de la UO</a:t>
            </a:r>
            <a:r>
              <a:rPr lang="es-ES" sz="3200" dirty="0">
                <a:solidFill>
                  <a:srgbClr val="C00000"/>
                </a:solidFill>
                <a:latin typeface="Impact" panose="020B0806030902050204" pitchFamily="34" charset="0"/>
                <a:ea typeface="Times New Roman" panose="02020603050405020304" pitchFamily="18" charset="0"/>
              </a:rPr>
              <a:t/>
            </a:r>
            <a:br>
              <a:rPr lang="es-ES" sz="3200" dirty="0">
                <a:solidFill>
                  <a:srgbClr val="C00000"/>
                </a:solidFill>
                <a:latin typeface="Impact" panose="020B0806030902050204" pitchFamily="34" charset="0"/>
                <a:ea typeface="Times New Roman" panose="02020603050405020304" pitchFamily="18" charset="0"/>
              </a:rPr>
            </a:br>
            <a:endParaRPr lang="es-ES" sz="3200" dirty="0">
              <a:solidFill>
                <a:srgbClr val="C00000"/>
              </a:solidFill>
              <a:latin typeface="Impact" panose="020B080603090205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2182263003"/>
              </p:ext>
            </p:extLst>
          </p:nvPr>
        </p:nvGraphicFramePr>
        <p:xfrm>
          <a:off x="685801" y="1752600"/>
          <a:ext cx="7630613" cy="4488012"/>
        </p:xfrm>
        <a:graphic>
          <a:graphicData uri="http://schemas.openxmlformats.org/drawingml/2006/table">
            <a:tbl>
              <a:tblPr firstRow="1" firstCol="1" bandRow="1">
                <a:tableStyleId>{5940675A-B579-460E-94D1-54222C63F5DA}</a:tableStyleId>
              </a:tblPr>
              <a:tblGrid>
                <a:gridCol w="2427479"/>
                <a:gridCol w="578126"/>
                <a:gridCol w="578126"/>
                <a:gridCol w="578126"/>
                <a:gridCol w="578126"/>
                <a:gridCol w="578126"/>
                <a:gridCol w="578126"/>
                <a:gridCol w="578126"/>
                <a:gridCol w="578126"/>
                <a:gridCol w="578126"/>
              </a:tblGrid>
              <a:tr h="220407">
                <a:tc gridSpan="10">
                  <a:txBody>
                    <a:bodyPr/>
                    <a:lstStyle/>
                    <a:p>
                      <a:pPr algn="ctr">
                        <a:spcAft>
                          <a:spcPts val="0"/>
                        </a:spcAft>
                      </a:pPr>
                      <a:endParaRPr lang="es-ES" sz="1400"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87917">
                <a:tc rowSpan="2">
                  <a:txBody>
                    <a:bodyPr/>
                    <a:lstStyle/>
                    <a:p>
                      <a:pPr algn="ctr">
                        <a:spcAft>
                          <a:spcPts val="0"/>
                        </a:spcAft>
                      </a:pPr>
                      <a:r>
                        <a:rPr lang="es-ES" sz="1400" b="1" dirty="0">
                          <a:effectLst/>
                        </a:rPr>
                        <a:t>LÍNEAS</a:t>
                      </a:r>
                      <a:endParaRPr lang="es-ES" sz="1400" b="1" dirty="0">
                        <a:effectLst/>
                        <a:latin typeface="Times New Roman" panose="02020603050405020304" pitchFamily="18" charset="0"/>
                        <a:ea typeface="Times New Roman" panose="02020603050405020304" pitchFamily="18" charset="0"/>
                      </a:endParaRPr>
                    </a:p>
                  </a:txBody>
                  <a:tcPr marL="68580" marR="68580" marT="0" marB="0" anchor="ctr">
                    <a:solidFill>
                      <a:srgbClr val="FFFF66"/>
                    </a:solidFill>
                  </a:tcPr>
                </a:tc>
                <a:tc gridSpan="3">
                  <a:txBody>
                    <a:bodyPr/>
                    <a:lstStyle/>
                    <a:p>
                      <a:pPr algn="ctr">
                        <a:spcAft>
                          <a:spcPts val="0"/>
                        </a:spcAft>
                      </a:pPr>
                      <a:r>
                        <a:rPr lang="en-US" sz="1400" b="1" dirty="0">
                          <a:effectLst/>
                        </a:rPr>
                        <a:t>CURSOS</a:t>
                      </a:r>
                      <a:endParaRPr lang="es-ES" sz="1400" b="1" dirty="0">
                        <a:effectLst/>
                        <a:latin typeface="Times New Roman" panose="02020603050405020304" pitchFamily="18" charset="0"/>
                        <a:ea typeface="Times New Roman" panose="02020603050405020304" pitchFamily="18" charset="0"/>
                      </a:endParaRPr>
                    </a:p>
                  </a:txBody>
                  <a:tcPr marL="68580" marR="68580" marT="0" marB="0" anchor="ctr">
                    <a:solidFill>
                      <a:srgbClr val="FFFF66"/>
                    </a:solidFill>
                  </a:tcPr>
                </a:tc>
                <a:tc hMerge="1">
                  <a:txBody>
                    <a:bodyPr/>
                    <a:lstStyle/>
                    <a:p>
                      <a:endParaRPr lang="es-ES"/>
                    </a:p>
                  </a:txBody>
                  <a:tcPr/>
                </a:tc>
                <a:tc hMerge="1">
                  <a:txBody>
                    <a:bodyPr/>
                    <a:lstStyle/>
                    <a:p>
                      <a:endParaRPr lang="es-ES"/>
                    </a:p>
                  </a:txBody>
                  <a:tcPr/>
                </a:tc>
                <a:tc gridSpan="3">
                  <a:txBody>
                    <a:bodyPr/>
                    <a:lstStyle/>
                    <a:p>
                      <a:pPr algn="ctr">
                        <a:spcAft>
                          <a:spcPts val="0"/>
                        </a:spcAft>
                      </a:pPr>
                      <a:r>
                        <a:rPr lang="en-US" sz="1400" b="1" dirty="0">
                          <a:effectLst/>
                        </a:rPr>
                        <a:t>ENTRENAMIENTOS</a:t>
                      </a:r>
                      <a:endParaRPr lang="es-ES" sz="1400" b="1" dirty="0">
                        <a:effectLst/>
                        <a:latin typeface="Times New Roman" panose="02020603050405020304" pitchFamily="18" charset="0"/>
                        <a:ea typeface="Times New Roman" panose="02020603050405020304" pitchFamily="18" charset="0"/>
                      </a:endParaRPr>
                    </a:p>
                  </a:txBody>
                  <a:tcPr marL="68580" marR="68580" marT="0" marB="0" anchor="ctr">
                    <a:solidFill>
                      <a:srgbClr val="FFFF66"/>
                    </a:solidFill>
                  </a:tcPr>
                </a:tc>
                <a:tc hMerge="1">
                  <a:txBody>
                    <a:bodyPr/>
                    <a:lstStyle/>
                    <a:p>
                      <a:endParaRPr lang="es-ES"/>
                    </a:p>
                  </a:txBody>
                  <a:tcPr/>
                </a:tc>
                <a:tc hMerge="1">
                  <a:txBody>
                    <a:bodyPr/>
                    <a:lstStyle/>
                    <a:p>
                      <a:endParaRPr lang="es-ES"/>
                    </a:p>
                  </a:txBody>
                  <a:tcPr/>
                </a:tc>
                <a:tc gridSpan="3">
                  <a:txBody>
                    <a:bodyPr/>
                    <a:lstStyle/>
                    <a:p>
                      <a:pPr algn="ctr">
                        <a:spcAft>
                          <a:spcPts val="0"/>
                        </a:spcAft>
                      </a:pPr>
                      <a:r>
                        <a:rPr lang="en-US" sz="1400" b="1" dirty="0">
                          <a:effectLst/>
                        </a:rPr>
                        <a:t>DIPLOMADOS</a:t>
                      </a:r>
                      <a:endParaRPr lang="es-ES" sz="1400" b="1" dirty="0">
                        <a:effectLst/>
                        <a:latin typeface="Times New Roman" panose="02020603050405020304" pitchFamily="18" charset="0"/>
                        <a:ea typeface="Times New Roman" panose="02020603050405020304" pitchFamily="18" charset="0"/>
                      </a:endParaRPr>
                    </a:p>
                  </a:txBody>
                  <a:tcPr marL="68580" marR="68580" marT="0" marB="0" anchor="ctr">
                    <a:solidFill>
                      <a:srgbClr val="FFFF66"/>
                    </a:solidFill>
                  </a:tcPr>
                </a:tc>
                <a:tc hMerge="1">
                  <a:txBody>
                    <a:bodyPr/>
                    <a:lstStyle/>
                    <a:p>
                      <a:endParaRPr lang="es-ES"/>
                    </a:p>
                  </a:txBody>
                  <a:tcPr/>
                </a:tc>
                <a:tc hMerge="1">
                  <a:txBody>
                    <a:bodyPr/>
                    <a:lstStyle/>
                    <a:p>
                      <a:endParaRPr lang="es-ES"/>
                    </a:p>
                  </a:txBody>
                  <a:tcPr/>
                </a:tc>
              </a:tr>
              <a:tr h="387917">
                <a:tc vMerge="1">
                  <a:txBody>
                    <a:bodyPr/>
                    <a:lstStyle/>
                    <a:p>
                      <a:endParaRPr lang="es-ES"/>
                    </a:p>
                  </a:txBody>
                  <a:tcPr/>
                </a:tc>
                <a:tc>
                  <a:txBody>
                    <a:bodyPr/>
                    <a:lstStyle/>
                    <a:p>
                      <a:pPr algn="ctr">
                        <a:spcAft>
                          <a:spcPts val="0"/>
                        </a:spcAft>
                      </a:pPr>
                      <a:r>
                        <a:rPr lang="en-US" sz="1400">
                          <a:effectLst/>
                        </a:rPr>
                        <a:t>PLAN</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400">
                          <a:effectLst/>
                        </a:rPr>
                        <a:t>REAL</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400">
                          <a:effectLst/>
                        </a:rPr>
                        <a:t>PART</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400">
                          <a:effectLst/>
                        </a:rPr>
                        <a:t>PLAN</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400">
                          <a:effectLst/>
                        </a:rPr>
                        <a:t>REAL</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400">
                          <a:effectLst/>
                        </a:rPr>
                        <a:t>PART</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400">
                          <a:effectLst/>
                        </a:rPr>
                        <a:t>PLAN</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400">
                          <a:effectLst/>
                        </a:rPr>
                        <a:t>REAL</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1400">
                          <a:effectLst/>
                        </a:rPr>
                        <a:t>PART</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r>
              <a:tr h="528977">
                <a:tc>
                  <a:txBody>
                    <a:bodyPr/>
                    <a:lstStyle/>
                    <a:p>
                      <a:pPr algn="just">
                        <a:spcBef>
                          <a:spcPts val="600"/>
                        </a:spcBef>
                        <a:spcAft>
                          <a:spcPts val="600"/>
                        </a:spcAft>
                      </a:pPr>
                      <a:r>
                        <a:rPr lang="es-ES_tradnl" sz="1400">
                          <a:effectLst/>
                        </a:rPr>
                        <a:t>Línea 1: Perfeccionamiento de la virtualización académica universitaria</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a:effectLst/>
                        </a:rPr>
                        <a:t>2</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a:effectLst/>
                        </a:rPr>
                        <a:t>2</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a:effectLst/>
                        </a:rPr>
                        <a:t>7</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r>
              <a:tr h="352651">
                <a:tc>
                  <a:txBody>
                    <a:bodyPr/>
                    <a:lstStyle/>
                    <a:p>
                      <a:pPr algn="just">
                        <a:spcBef>
                          <a:spcPts val="600"/>
                        </a:spcBef>
                        <a:spcAft>
                          <a:spcPts val="600"/>
                        </a:spcAft>
                      </a:pPr>
                      <a:r>
                        <a:rPr lang="es-ES_tradnl" sz="1400">
                          <a:effectLst/>
                        </a:rPr>
                        <a:t>Línea 2: Formación universitaria y su impacto social</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r>
              <a:tr h="705303">
                <a:tc>
                  <a:txBody>
                    <a:bodyPr/>
                    <a:lstStyle/>
                    <a:p>
                      <a:pPr algn="just">
                        <a:spcAft>
                          <a:spcPts val="0"/>
                        </a:spcAft>
                      </a:pPr>
                      <a:r>
                        <a:rPr lang="es-ES_tradnl" sz="1400">
                          <a:effectLst/>
                        </a:rPr>
                        <a:t>Línea 3: Formación del pensamiento científico-investigativo en la comunidad universitaria.  </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a:effectLst/>
                        </a:rPr>
                        <a:t>1</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a:effectLst/>
                        </a:rPr>
                        <a:t>1</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a:effectLst/>
                        </a:rPr>
                        <a:t>35</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ctr">
                        <a:spcAft>
                          <a:spcPts val="0"/>
                        </a:spcAft>
                      </a:pPr>
                      <a:r>
                        <a:rPr lang="es-ES" sz="1400">
                          <a:effectLst/>
                        </a:rPr>
                        <a:t>1</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a:effectLst/>
                        </a:rPr>
                        <a:t>1</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dirty="0" smtClean="0">
                          <a:effectLst/>
                        </a:rPr>
                        <a:t>40</a:t>
                      </a:r>
                      <a:endParaRPr lang="es-ES" sz="1400" dirty="0">
                        <a:effectLst/>
                        <a:latin typeface="Times New Roman" panose="02020603050405020304" pitchFamily="18" charset="0"/>
                        <a:ea typeface="Times New Roman" panose="02020603050405020304" pitchFamily="18" charset="0"/>
                      </a:endParaRPr>
                    </a:p>
                  </a:txBody>
                  <a:tcPr marL="68580" marR="68580" marT="0" marB="0" anchor="ctr"/>
                </a:tc>
              </a:tr>
              <a:tr h="387917">
                <a:tc>
                  <a:txBody>
                    <a:bodyPr/>
                    <a:lstStyle/>
                    <a:p>
                      <a:pPr algn="ctr">
                        <a:spcAft>
                          <a:spcPts val="0"/>
                        </a:spcAft>
                      </a:pPr>
                      <a:r>
                        <a:rPr lang="es-ES" sz="1400">
                          <a:effectLst/>
                        </a:rPr>
                        <a:t>NO VINCULADAS A LÍNEAS</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r>
              <a:tr h="220407">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r>
              <a:tr h="220407">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r>
              <a:tr h="220407">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r>
              <a:tr h="231427">
                <a:tc>
                  <a:txBody>
                    <a:bodyPr/>
                    <a:lstStyle/>
                    <a:p>
                      <a:pPr algn="ctr">
                        <a:spcAft>
                          <a:spcPts val="0"/>
                        </a:spcAft>
                      </a:pPr>
                      <a:r>
                        <a:rPr lang="es-ES" sz="1400" dirty="0">
                          <a:effectLst/>
                        </a:rPr>
                        <a:t>TOTAL</a:t>
                      </a:r>
                      <a:endParaRPr lang="es-ES" sz="1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a:effectLst/>
                        </a:rPr>
                        <a:t>3</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a:effectLst/>
                        </a:rPr>
                        <a:t>3</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a:effectLst/>
                        </a:rPr>
                        <a:t>42</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r"/>
                      <a:endParaRPr lang="es-ES" sz="1400">
                        <a:effectLst/>
                        <a:latin typeface="Times New Roman" panose="02020603050405020304" pitchFamily="18" charset="0"/>
                      </a:endParaRPr>
                    </a:p>
                  </a:txBody>
                  <a:tcPr marL="68580" marR="68580" marT="0" marB="0" anchor="ctr"/>
                </a:tc>
                <a:tc>
                  <a:txBody>
                    <a:bodyPr/>
                    <a:lstStyle/>
                    <a:p>
                      <a:pPr algn="ctr">
                        <a:spcAft>
                          <a:spcPts val="0"/>
                        </a:spcAft>
                      </a:pPr>
                      <a:r>
                        <a:rPr lang="es-ES" sz="1400">
                          <a:effectLst/>
                        </a:rPr>
                        <a:t>1</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a:effectLst/>
                        </a:rPr>
                        <a:t>1</a:t>
                      </a:r>
                      <a:endParaRPr lang="es-ES" sz="14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s-ES" sz="1400" dirty="0" smtClean="0">
                          <a:effectLst/>
                        </a:rPr>
                        <a:t>40</a:t>
                      </a:r>
                      <a:endParaRPr lang="es-ES" sz="1400" dirty="0">
                        <a:effectLst/>
                        <a:latin typeface="Times New Roman" panose="02020603050405020304" pitchFamily="18" charset="0"/>
                        <a:ea typeface="Times New Roman" panose="02020603050405020304" pitchFamily="18" charset="0"/>
                      </a:endParaRPr>
                    </a:p>
                  </a:txBody>
                  <a:tcPr marL="68580" marR="68580" marT="0" marB="0" anchor="ctr"/>
                </a:tc>
              </a:tr>
            </a:tbl>
          </a:graphicData>
        </a:graphic>
      </p:graphicFrame>
    </p:spTree>
    <p:extLst>
      <p:ext uri="{BB962C8B-B14F-4D97-AF65-F5344CB8AC3E}">
        <p14:creationId xmlns:p14="http://schemas.microsoft.com/office/powerpoint/2010/main" val="195428227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375240" y="2006544"/>
            <a:ext cx="7200800" cy="3539430"/>
          </a:xfrm>
          <a:prstGeom prst="rect">
            <a:avLst/>
          </a:prstGeom>
        </p:spPr>
        <p:txBody>
          <a:bodyPr wrap="square">
            <a:spAutoFit/>
          </a:bodyPr>
          <a:lstStyle/>
          <a:p>
            <a:r>
              <a:rPr lang="es-ES_tradnl" sz="2800" b="1" dirty="0" smtClean="0">
                <a:latin typeface="Arial" pitchFamily="34" charset="0"/>
                <a:cs typeface="Arial" pitchFamily="34" charset="0"/>
              </a:rPr>
              <a:t>MISIÓN</a:t>
            </a:r>
          </a:p>
          <a:p>
            <a:endParaRPr lang="es-ES_tradnl" sz="2800" b="1" dirty="0" smtClean="0">
              <a:latin typeface="Arial" pitchFamily="34" charset="0"/>
              <a:cs typeface="Arial" pitchFamily="34" charset="0"/>
            </a:endParaRPr>
          </a:p>
          <a:p>
            <a:pPr algn="just">
              <a:lnSpc>
                <a:spcPct val="150000"/>
              </a:lnSpc>
            </a:pPr>
            <a:r>
              <a:rPr lang="es-ES_tradnl" sz="2800" dirty="0" smtClean="0">
                <a:latin typeface="Arial" pitchFamily="34" charset="0"/>
                <a:cs typeface="Arial" pitchFamily="34" charset="0"/>
              </a:rPr>
              <a:t>Contribuir </a:t>
            </a:r>
            <a:r>
              <a:rPr lang="es-ES_tradnl" sz="2800" dirty="0">
                <a:latin typeface="Arial" pitchFamily="34" charset="0"/>
                <a:cs typeface="Arial" pitchFamily="34" charset="0"/>
              </a:rPr>
              <a:t>al perfeccionamiento de los procesos de pertinencia e impacto social de las instituciones de la Educación Superior </a:t>
            </a:r>
            <a:r>
              <a:rPr lang="es-ES_tradnl" sz="2800" dirty="0" smtClean="0">
                <a:latin typeface="Arial" pitchFamily="34" charset="0"/>
                <a:cs typeface="Arial" pitchFamily="34" charset="0"/>
              </a:rPr>
              <a:t>desde </a:t>
            </a:r>
            <a:r>
              <a:rPr lang="es-ES_tradnl" sz="2800" dirty="0">
                <a:latin typeface="Arial" pitchFamily="34" charset="0"/>
                <a:cs typeface="Arial" pitchFamily="34" charset="0"/>
              </a:rPr>
              <a:t>la región oriental del país.</a:t>
            </a:r>
            <a:endParaRPr lang="es-ES" sz="2800" dirty="0">
              <a:latin typeface="Arial" pitchFamily="34" charset="0"/>
              <a:cs typeface="Arial" pitchFamily="34" charset="0"/>
            </a:endParaRPr>
          </a:p>
        </p:txBody>
      </p:sp>
      <p:grpSp>
        <p:nvGrpSpPr>
          <p:cNvPr id="14" name="13 Grupo"/>
          <p:cNvGrpSpPr/>
          <p:nvPr/>
        </p:nvGrpSpPr>
        <p:grpSpPr>
          <a:xfrm>
            <a:off x="260202" y="96217"/>
            <a:ext cx="8726518" cy="5449757"/>
            <a:chOff x="493217" y="188640"/>
            <a:chExt cx="12826543" cy="5449757"/>
          </a:xfrm>
        </p:grpSpPr>
        <p:sp>
          <p:nvSpPr>
            <p:cNvPr id="15"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6"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7"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8"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9"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0"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1"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22"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24" name="Text Box 2"/>
          <p:cNvSpPr txBox="1">
            <a:spLocks noChangeArrowheads="1"/>
          </p:cNvSpPr>
          <p:nvPr/>
        </p:nvSpPr>
        <p:spPr bwMode="auto">
          <a:xfrm>
            <a:off x="1192281" y="828001"/>
            <a:ext cx="7794439"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b="1" dirty="0" smtClean="0">
                <a:solidFill>
                  <a:schemeClr val="bg1"/>
                </a:solidFill>
                <a:latin typeface="Arial" pitchFamily="34" charset="0"/>
                <a:cs typeface="Arial" pitchFamily="34" charset="0"/>
              </a:rPr>
              <a:t>CENTRO DE ESTUDIOS DE EDUCACIÓN SUPERIOR</a:t>
            </a:r>
            <a:endParaRPr lang="es-ES"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3107491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744061007"/>
              </p:ext>
            </p:extLst>
          </p:nvPr>
        </p:nvGraphicFramePr>
        <p:xfrm>
          <a:off x="107504" y="2089368"/>
          <a:ext cx="8928991" cy="3230880"/>
        </p:xfrm>
        <a:graphic>
          <a:graphicData uri="http://schemas.openxmlformats.org/drawingml/2006/table">
            <a:tbl>
              <a:tblPr firstRow="1" bandRow="1">
                <a:tableStyleId>{5940675A-B579-460E-94D1-54222C63F5DA}</a:tableStyleId>
              </a:tblPr>
              <a:tblGrid>
                <a:gridCol w="3837253"/>
                <a:gridCol w="3468286"/>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DIPLOMADO DE JÓVENES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Adiestrados de Educación Superior de la Universidad de Oriente</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40/73</a:t>
                      </a: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MAESTRÍA DE VIRTUALIZACIÓN DE PROCESOS UNIVERSITARIOS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profesionales (tanto a nivel nacional, regional y/o local)</a:t>
                      </a: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800" b="1" dirty="0" smtClean="0">
                          <a:latin typeface="Arial" pitchFamily="34" charset="0"/>
                          <a:cs typeface="Arial" pitchFamily="34" charset="0"/>
                        </a:rPr>
                        <a:t> 18/25</a:t>
                      </a:r>
                    </a:p>
                    <a:p>
                      <a:pPr algn="ct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MAESTRÍA GESTIÓN DE PROCESOS FORMATIVOS UNIVERSITARIOS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directivos y asesores de las diferentes instancias universitarias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18/25</a:t>
                      </a:r>
                      <a:endParaRPr lang="es-ES" sz="28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2324921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4251908551"/>
              </p:ext>
            </p:extLst>
          </p:nvPr>
        </p:nvGraphicFramePr>
        <p:xfrm>
          <a:off x="107504" y="1422092"/>
          <a:ext cx="8928991" cy="5364480"/>
        </p:xfrm>
        <a:graphic>
          <a:graphicData uri="http://schemas.openxmlformats.org/drawingml/2006/table">
            <a:tbl>
              <a:tblPr firstRow="1" bandRow="1">
                <a:tableStyleId>{5940675A-B579-460E-94D1-54222C63F5DA}</a:tableStyleId>
              </a:tblPr>
              <a:tblGrid>
                <a:gridCol w="3528392"/>
                <a:gridCol w="3777147"/>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 DOCTORADO</a:t>
                      </a:r>
                      <a:r>
                        <a:rPr lang="es-ES" sz="1600" b="1" baseline="0" dirty="0" smtClean="0">
                          <a:latin typeface="Arial" pitchFamily="34" charset="0"/>
                          <a:cs typeface="Arial" pitchFamily="34" charset="0"/>
                        </a:rPr>
                        <a:t> EN CIENCIAS PEDAGÓGICAS TUTELAR</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personal docente de instituciones de educación superior cubanas y extranjeras,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23</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baseline="0" dirty="0" smtClean="0">
                          <a:latin typeface="Arial" pitchFamily="34" charset="0"/>
                          <a:cs typeface="Arial" pitchFamily="34" charset="0"/>
                        </a:rPr>
                        <a:t>VENEZUELA,</a:t>
                      </a:r>
                      <a:r>
                        <a:rPr lang="es-ES" sz="1800" kern="1200" dirty="0" smtClean="0">
                          <a:solidFill>
                            <a:schemeClr val="tx1"/>
                          </a:solidFill>
                          <a:effectLst/>
                          <a:latin typeface="+mn-lt"/>
                          <a:ea typeface="+mn-ea"/>
                          <a:cs typeface="+mn-cs"/>
                        </a:rPr>
                        <a:t> Se ha realizado una estancias, asesoría de tesis y precisión de </a:t>
                      </a:r>
                      <a:r>
                        <a:rPr lang="es-ES" sz="1800" kern="1200" dirty="0" err="1" smtClean="0">
                          <a:solidFill>
                            <a:schemeClr val="tx1"/>
                          </a:solidFill>
                          <a:effectLst/>
                          <a:latin typeface="+mn-lt"/>
                          <a:ea typeface="+mn-ea"/>
                          <a:cs typeface="+mn-cs"/>
                        </a:rPr>
                        <a:t>predefensa</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21</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ECUADOR, </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18</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TUTELAR</a:t>
                      </a:r>
                      <a:endParaRPr lang="es-ES" sz="1600" b="1" dirty="0" smtClean="0">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ANGOLA 3, </a:t>
                      </a:r>
                      <a:r>
                        <a:rPr lang="es-ES" sz="1600" b="1" baseline="0" dirty="0" smtClean="0">
                          <a:latin typeface="Arial" pitchFamily="34" charset="0"/>
                          <a:cs typeface="Arial" pitchFamily="34" charset="0"/>
                        </a:rPr>
                        <a:t>Mozambique 1</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4</a:t>
                      </a: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POSTDOCTORADO EN GESTIÓN CIENTÍFICA DE LA FORMACIÓN DE INVESTIGADORES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doctores de la Universidad de Oriente y de otras instituciones de</a:t>
                      </a:r>
                      <a:r>
                        <a:rPr lang="es-ES" sz="1600" b="1" baseline="0" dirty="0" smtClean="0">
                          <a:latin typeface="Arial" pitchFamily="34" charset="0"/>
                          <a:cs typeface="Arial" pitchFamily="34" charset="0"/>
                        </a:rPr>
                        <a:t> territorio y extranjeras.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 15</a:t>
                      </a:r>
                    </a:p>
                    <a:p>
                      <a:pPr algn="ctr"/>
                      <a:r>
                        <a:rPr lang="es-ES" sz="1400" b="1" dirty="0" smtClean="0">
                          <a:latin typeface="Arial" pitchFamily="34" charset="0"/>
                          <a:cs typeface="Arial" pitchFamily="34" charset="0"/>
                        </a:rPr>
                        <a:t>Grupo Bayamo</a:t>
                      </a:r>
                    </a:p>
                    <a:p>
                      <a:pPr algn="ctr"/>
                      <a:endParaRPr lang="es-ES" sz="4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9685817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52322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MATRICULA DE DOCTORADO</a:t>
            </a:r>
            <a:endParaRPr lang="es-ES" sz="2800" dirty="0">
              <a:solidFill>
                <a:srgbClr val="FF0000"/>
              </a:solidFill>
              <a:latin typeface="Impact"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1538406448"/>
              </p:ext>
            </p:extLst>
          </p:nvPr>
        </p:nvGraphicFramePr>
        <p:xfrm>
          <a:off x="395536" y="1326272"/>
          <a:ext cx="8352928" cy="1310640"/>
        </p:xfrm>
        <a:graphic>
          <a:graphicData uri="http://schemas.openxmlformats.org/drawingml/2006/table">
            <a:tbl>
              <a:tblPr firstRow="1" bandRow="1">
                <a:tableStyleId>{5940675A-B579-460E-94D1-54222C63F5DA}</a:tableStyleId>
              </a:tblPr>
              <a:tblGrid>
                <a:gridCol w="6624736"/>
                <a:gridCol w="1728192"/>
              </a:tblGrid>
              <a:tr h="370840">
                <a:tc>
                  <a:txBody>
                    <a:bodyPr/>
                    <a:lstStyle/>
                    <a:p>
                      <a:pPr algn="ctr"/>
                      <a:r>
                        <a:rPr lang="es-ES" sz="2000" b="1" dirty="0" smtClean="0">
                          <a:latin typeface="Arial Narrow" pitchFamily="34" charset="0"/>
                          <a:cs typeface="Arial" pitchFamily="34" charset="0"/>
                        </a:rPr>
                        <a:t>PROGRAMA</a:t>
                      </a:r>
                      <a:endParaRPr lang="es-ES" sz="2000" b="1" dirty="0">
                        <a:latin typeface="Arial Narrow" pitchFamily="34" charset="0"/>
                        <a:cs typeface="Arial" pitchFamily="34" charset="0"/>
                      </a:endParaRPr>
                    </a:p>
                  </a:txBody>
                  <a:tcPr>
                    <a:solidFill>
                      <a:srgbClr val="FFFFCC"/>
                    </a:solidFill>
                  </a:tcPr>
                </a:tc>
                <a:tc>
                  <a:txBody>
                    <a:bodyPr/>
                    <a:lstStyle/>
                    <a:p>
                      <a:r>
                        <a:rPr lang="es-ES" sz="2000" b="1" dirty="0" smtClean="0">
                          <a:latin typeface="Arial Narrow" pitchFamily="34" charset="0"/>
                          <a:cs typeface="Arial" pitchFamily="34" charset="0"/>
                        </a:rPr>
                        <a:t>MATRICULA</a:t>
                      </a:r>
                      <a:endParaRPr lang="es-ES" sz="2000" b="1" dirty="0">
                        <a:latin typeface="Arial Narrow" pitchFamily="34" charset="0"/>
                        <a:cs typeface="Arial" pitchFamily="34" charset="0"/>
                      </a:endParaRPr>
                    </a:p>
                  </a:txBody>
                  <a:tcPr>
                    <a:solidFill>
                      <a:srgbClr val="FFFFCC"/>
                    </a:solidFill>
                  </a:tcPr>
                </a:tc>
              </a:tr>
              <a:tr h="370840">
                <a:tc>
                  <a:txBody>
                    <a:bodyPr/>
                    <a:lstStyle/>
                    <a:p>
                      <a:r>
                        <a:rPr lang="es-ES" sz="2400" b="1" dirty="0" smtClean="0">
                          <a:latin typeface="Arial" pitchFamily="34" charset="0"/>
                          <a:cs typeface="Arial" pitchFamily="34" charset="0"/>
                        </a:rPr>
                        <a:t>ASPIRANTES NACIONALES </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24</a:t>
                      </a:r>
                      <a:endParaRPr lang="es-ES" sz="2400" b="1" dirty="0">
                        <a:latin typeface="Arial" pitchFamily="34" charset="0"/>
                        <a:cs typeface="Arial" pitchFamily="34" charset="0"/>
                      </a:endParaRPr>
                    </a:p>
                  </a:txBody>
                  <a:tcPr/>
                </a:tc>
              </a:tr>
              <a:tr h="386472">
                <a:tc>
                  <a:txBody>
                    <a:bodyPr/>
                    <a:lstStyle/>
                    <a:p>
                      <a:r>
                        <a:rPr lang="es-ES" sz="2400" b="1" dirty="0" smtClean="0">
                          <a:latin typeface="Arial" pitchFamily="34" charset="0"/>
                          <a:cs typeface="Arial" pitchFamily="34" charset="0"/>
                        </a:rPr>
                        <a:t>ASPIRANTES EXTRANJEROS</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37</a:t>
                      </a:r>
                      <a:endParaRPr lang="es-ES" sz="2400" b="1" dirty="0">
                        <a:latin typeface="Arial" pitchFamily="34" charset="0"/>
                        <a:cs typeface="Arial" pitchFamily="34" charset="0"/>
                      </a:endParaRPr>
                    </a:p>
                  </a:txBody>
                  <a:tcPr/>
                </a:tc>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val="2316082838"/>
              </p:ext>
            </p:extLst>
          </p:nvPr>
        </p:nvGraphicFramePr>
        <p:xfrm>
          <a:off x="395536" y="2924944"/>
          <a:ext cx="8352928" cy="3688080"/>
        </p:xfrm>
        <a:graphic>
          <a:graphicData uri="http://schemas.openxmlformats.org/drawingml/2006/table">
            <a:tbl>
              <a:tblPr firstRow="1" bandRow="1">
                <a:tableStyleId>{5940675A-B579-460E-94D1-54222C63F5DA}</a:tableStyleId>
              </a:tblPr>
              <a:tblGrid>
                <a:gridCol w="6624736"/>
                <a:gridCol w="1728192"/>
              </a:tblGrid>
              <a:tr h="370840">
                <a:tc>
                  <a:txBody>
                    <a:bodyPr/>
                    <a:lstStyle/>
                    <a:p>
                      <a:pPr algn="ctr"/>
                      <a:r>
                        <a:rPr lang="es-ES" sz="2000" b="1" dirty="0" smtClean="0">
                          <a:latin typeface="Arial" pitchFamily="34" charset="0"/>
                          <a:cs typeface="Arial" pitchFamily="34" charset="0"/>
                        </a:rPr>
                        <a:t>PROGRAMA</a:t>
                      </a:r>
                      <a:endParaRPr lang="es-ES" sz="2000" b="1" dirty="0">
                        <a:latin typeface="Arial" pitchFamily="34" charset="0"/>
                        <a:cs typeface="Arial" pitchFamily="34" charset="0"/>
                      </a:endParaRPr>
                    </a:p>
                  </a:txBody>
                  <a:tcPr>
                    <a:solidFill>
                      <a:srgbClr val="FFFFCC"/>
                    </a:solidFill>
                  </a:tcPr>
                </a:tc>
                <a:tc>
                  <a:txBody>
                    <a:bodyPr/>
                    <a:lstStyle/>
                    <a:p>
                      <a:pPr algn="ctr"/>
                      <a:r>
                        <a:rPr lang="es-ES" sz="2000" b="1" dirty="0" smtClean="0">
                          <a:latin typeface="Arial Narrow" pitchFamily="34" charset="0"/>
                          <a:cs typeface="Arial" pitchFamily="34" charset="0"/>
                        </a:rPr>
                        <a:t>MATRICULA</a:t>
                      </a:r>
                      <a:endParaRPr lang="es-ES" sz="2000" b="1" dirty="0">
                        <a:latin typeface="Arial Narrow" pitchFamily="34" charset="0"/>
                        <a:cs typeface="Arial" pitchFamily="34" charset="0"/>
                      </a:endParaRPr>
                    </a:p>
                  </a:txBody>
                  <a:tcPr>
                    <a:solidFill>
                      <a:srgbClr val="FFFFCC"/>
                    </a:solidFill>
                  </a:tcPr>
                </a:tc>
              </a:tr>
              <a:tr h="370840">
                <a:tc>
                  <a:txBody>
                    <a:bodyPr/>
                    <a:lstStyle/>
                    <a:p>
                      <a:r>
                        <a:rPr lang="es-ES" sz="2400" b="1" dirty="0" smtClean="0">
                          <a:latin typeface="Arial" pitchFamily="34" charset="0"/>
                          <a:cs typeface="Arial" pitchFamily="34" charset="0"/>
                        </a:rPr>
                        <a:t>ASPIRANTES NACIONALES </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24</a:t>
                      </a:r>
                      <a:endParaRPr lang="es-ES" sz="2400" b="1" dirty="0">
                        <a:latin typeface="Arial" pitchFamily="34" charset="0"/>
                        <a:cs typeface="Arial" pitchFamily="34" charset="0"/>
                      </a:endParaRPr>
                    </a:p>
                  </a:txBody>
                  <a:tcPr/>
                </a:tc>
              </a:tr>
              <a:tr h="370840">
                <a:tc>
                  <a:txBody>
                    <a:bodyPr/>
                    <a:lstStyle/>
                    <a:p>
                      <a:r>
                        <a:rPr lang="es-ES" sz="1800" b="1" kern="1200" baseline="0" dirty="0" smtClean="0">
                          <a:solidFill>
                            <a:schemeClr val="tx1"/>
                          </a:solidFill>
                          <a:latin typeface="Arial" pitchFamily="34" charset="0"/>
                          <a:ea typeface="+mn-ea"/>
                          <a:cs typeface="Arial" pitchFamily="34" charset="0"/>
                        </a:rPr>
                        <a:t> PROGRAMAS </a:t>
                      </a:r>
                      <a:r>
                        <a:rPr lang="es-ES" b="1" dirty="0" smtClean="0">
                          <a:latin typeface="Arial" pitchFamily="34" charset="0"/>
                          <a:cs typeface="Arial" pitchFamily="34" charset="0"/>
                        </a:rPr>
                        <a:t>CURRICULAR</a:t>
                      </a:r>
                      <a:r>
                        <a:rPr lang="es-ES" b="1" baseline="0" dirty="0" smtClean="0">
                          <a:latin typeface="Arial" pitchFamily="34" charset="0"/>
                          <a:cs typeface="Arial" pitchFamily="34" charset="0"/>
                        </a:rPr>
                        <a:t> COOPERATIVO</a:t>
                      </a:r>
                      <a:endParaRPr lang="es-ES" b="1" dirty="0">
                        <a:latin typeface="Arial" pitchFamily="34" charset="0"/>
                        <a:cs typeface="Arial" pitchFamily="34" charset="0"/>
                      </a:endParaRPr>
                    </a:p>
                  </a:txBody>
                  <a:tcPr/>
                </a:tc>
                <a:tc>
                  <a:txBody>
                    <a:bodyPr/>
                    <a:lstStyle/>
                    <a:p>
                      <a:pPr algn="ctr"/>
                      <a:r>
                        <a:rPr lang="es-ES" sz="2000" dirty="0" smtClean="0">
                          <a:latin typeface="Arial" pitchFamily="34" charset="0"/>
                          <a:cs typeface="Arial" pitchFamily="34" charset="0"/>
                        </a:rPr>
                        <a:t>2</a:t>
                      </a:r>
                      <a:endParaRPr lang="es-ES" sz="2000" dirty="0">
                        <a:latin typeface="Arial" pitchFamily="34" charset="0"/>
                        <a:cs typeface="Arial" pitchFamily="34" charset="0"/>
                      </a:endParaRPr>
                    </a:p>
                  </a:txBody>
                  <a:tcPr/>
                </a:tc>
              </a:tr>
              <a:tr h="370840">
                <a:tc>
                  <a:txBody>
                    <a:bodyPr/>
                    <a:lstStyle/>
                    <a:p>
                      <a:r>
                        <a:rPr lang="es-ES" sz="1800" b="1" kern="1200" baseline="0" dirty="0" smtClean="0">
                          <a:solidFill>
                            <a:schemeClr val="tx1"/>
                          </a:solidFill>
                          <a:latin typeface="Arial" pitchFamily="34" charset="0"/>
                          <a:ea typeface="+mn-ea"/>
                          <a:cs typeface="Arial" pitchFamily="34" charset="0"/>
                        </a:rPr>
                        <a:t> PROGRAMAS TUTELAR</a:t>
                      </a:r>
                      <a:endParaRPr lang="es-ES" dirty="0"/>
                    </a:p>
                  </a:txBody>
                  <a:tcPr/>
                </a:tc>
                <a:tc>
                  <a:txBody>
                    <a:bodyPr/>
                    <a:lstStyle/>
                    <a:p>
                      <a:pPr algn="ctr"/>
                      <a:r>
                        <a:rPr lang="es-ES" sz="2000" dirty="0" smtClean="0">
                          <a:latin typeface="Arial" pitchFamily="34" charset="0"/>
                          <a:cs typeface="Arial" pitchFamily="34" charset="0"/>
                        </a:rPr>
                        <a:t>22</a:t>
                      </a:r>
                      <a:endParaRPr lang="es-ES" sz="2000" dirty="0">
                        <a:latin typeface="Arial" pitchFamily="34" charset="0"/>
                        <a:cs typeface="Arial" pitchFamily="34" charset="0"/>
                      </a:endParaRPr>
                    </a:p>
                  </a:txBody>
                  <a:tcPr/>
                </a:tc>
              </a:tr>
              <a:tr h="370840">
                <a:tc>
                  <a:txBody>
                    <a:bodyPr/>
                    <a:lstStyle/>
                    <a:p>
                      <a:r>
                        <a:rPr lang="es-ES" sz="2400" b="1" dirty="0" smtClean="0">
                          <a:latin typeface="Arial" pitchFamily="34" charset="0"/>
                          <a:cs typeface="Arial" pitchFamily="34" charset="0"/>
                        </a:rPr>
                        <a:t>ASPIRANTES EXTRANJEROS</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37</a:t>
                      </a:r>
                      <a:endParaRPr lang="es-ES" sz="2400" b="1" dirty="0">
                        <a:latin typeface="Arial" pitchFamily="34" charset="0"/>
                        <a:cs typeface="Arial" pitchFamily="34" charset="0"/>
                      </a:endParaRPr>
                    </a:p>
                  </a:txBody>
                  <a:tcPr/>
                </a:tc>
              </a:tr>
              <a:tr h="320040">
                <a:tc>
                  <a:txBody>
                    <a:bodyPr/>
                    <a:lstStyle/>
                    <a:p>
                      <a:r>
                        <a:rPr lang="es-ES" sz="1800" b="1" kern="1200" baseline="0" dirty="0" smtClean="0">
                          <a:solidFill>
                            <a:schemeClr val="tx1"/>
                          </a:solidFill>
                          <a:latin typeface="Arial" pitchFamily="34" charset="0"/>
                          <a:ea typeface="+mn-ea"/>
                          <a:cs typeface="Arial" pitchFamily="34" charset="0"/>
                        </a:rPr>
                        <a:t>PROGRAMAS REPÚBLICA DEL ECUADOR</a:t>
                      </a:r>
                      <a:endParaRPr lang="es-ES" dirty="0"/>
                    </a:p>
                  </a:txBody>
                  <a:tcPr>
                    <a:lnB w="12700" cap="flat" cmpd="sng" algn="ctr">
                      <a:solidFill>
                        <a:schemeClr val="tx1"/>
                      </a:solidFill>
                      <a:prstDash val="solid"/>
                      <a:round/>
                      <a:headEnd type="none" w="med" len="med"/>
                      <a:tailEnd type="none" w="med" len="med"/>
                    </a:lnB>
                  </a:tcPr>
                </a:tc>
                <a:tc>
                  <a:txBody>
                    <a:bodyPr/>
                    <a:lstStyle/>
                    <a:p>
                      <a:pPr algn="ctr"/>
                      <a:r>
                        <a:rPr lang="es-ES" sz="2000" i="1" dirty="0" smtClean="0">
                          <a:latin typeface="Arial" pitchFamily="34" charset="0"/>
                          <a:cs typeface="Arial" pitchFamily="34" charset="0"/>
                        </a:rPr>
                        <a:t>18 Curricular</a:t>
                      </a:r>
                      <a:endParaRPr lang="es-ES" sz="2000" i="1" dirty="0" smtClean="0">
                        <a:latin typeface="Arial" pitchFamily="34" charset="0"/>
                        <a:cs typeface="Arial" pitchFamily="34" charset="0"/>
                      </a:endParaRPr>
                    </a:p>
                  </a:txBody>
                  <a:tcPr>
                    <a:lnB w="12700" cap="flat" cmpd="sng" algn="ctr">
                      <a:solidFill>
                        <a:schemeClr val="tx1"/>
                      </a:solidFill>
                      <a:prstDash val="solid"/>
                      <a:round/>
                      <a:headEnd type="none" w="med" len="med"/>
                      <a:tailEnd type="none" w="med" len="med"/>
                    </a:lnB>
                  </a:tcPr>
                </a:tc>
              </a:tr>
              <a:tr h="32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kern="1200" baseline="0" dirty="0" smtClean="0">
                          <a:solidFill>
                            <a:schemeClr val="tx1"/>
                          </a:solidFill>
                          <a:latin typeface="Arial" pitchFamily="34" charset="0"/>
                          <a:ea typeface="+mn-ea"/>
                          <a:cs typeface="Arial" pitchFamily="34" charset="0"/>
                        </a:rPr>
                        <a:t>PROGRAMAS REPÚBLICA BOLIVARIANA DE VENEZUELA</a:t>
                      </a:r>
                      <a:endParaRPr lang="es-ES" dirty="0" smtClean="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2000" dirty="0" smtClean="0">
                          <a:latin typeface="Arial" pitchFamily="34" charset="0"/>
                          <a:cs typeface="Arial" pitchFamily="34" charset="0"/>
                        </a:rPr>
                        <a:t>21</a:t>
                      </a:r>
                      <a:r>
                        <a:rPr lang="es-ES" sz="2000" i="1" dirty="0" smtClean="0">
                          <a:latin typeface="Arial" pitchFamily="34" charset="0"/>
                          <a:cs typeface="Arial" pitchFamily="34" charset="0"/>
                        </a:rPr>
                        <a:t>Curricular</a:t>
                      </a:r>
                      <a:endParaRPr lang="es-ES" sz="2000" i="1" dirty="0" smtClean="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8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kern="1200" baseline="0" dirty="0" smtClean="0">
                          <a:solidFill>
                            <a:schemeClr val="tx1"/>
                          </a:solidFill>
                          <a:latin typeface="Arial" pitchFamily="34" charset="0"/>
                          <a:ea typeface="+mn-ea"/>
                          <a:cs typeface="Arial" pitchFamily="34" charset="0"/>
                        </a:rPr>
                        <a:t>PROGRAMAS REPÚBLICA  DE ANGOLA</a:t>
                      </a:r>
                      <a:endParaRPr lang="es-ES" dirty="0" smtClean="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2000" dirty="0" smtClean="0">
                          <a:latin typeface="Arial" pitchFamily="34" charset="0"/>
                          <a:cs typeface="Arial" pitchFamily="34" charset="0"/>
                        </a:rPr>
                        <a:t>3Tutelar</a:t>
                      </a:r>
                      <a:endParaRPr lang="es-ES" sz="20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8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kern="1200" baseline="0" dirty="0" smtClean="0">
                          <a:solidFill>
                            <a:schemeClr val="tx1"/>
                          </a:solidFill>
                          <a:latin typeface="Arial" pitchFamily="34" charset="0"/>
                          <a:ea typeface="+mn-ea"/>
                          <a:cs typeface="Arial" pitchFamily="34" charset="0"/>
                        </a:rPr>
                        <a:t>PROGRAMAS REPÚBLICA  DE MOZAMBIQUE</a:t>
                      </a:r>
                      <a:endParaRPr lang="es-ES" dirty="0" smtClean="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2000" dirty="0" smtClean="0">
                          <a:latin typeface="Arial" pitchFamily="34" charset="0"/>
                          <a:cs typeface="Arial" pitchFamily="34" charset="0"/>
                        </a:rPr>
                        <a:t>1Tutelar</a:t>
                      </a:r>
                      <a:endParaRPr lang="es-ES" sz="20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822467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844824"/>
            <a:ext cx="7772400" cy="1143000"/>
          </a:xfrm>
        </p:spPr>
        <p:txBody>
          <a:bodyPr/>
          <a:lstStyle/>
          <a:p>
            <a:r>
              <a:rPr lang="es-ES" sz="5400" dirty="0" smtClean="0">
                <a:solidFill>
                  <a:schemeClr val="tx1"/>
                </a:solidFill>
                <a:latin typeface="Impact" panose="020B0806030902050204" pitchFamily="34" charset="0"/>
              </a:rPr>
              <a:t>Evaluación del Objetivo 3. </a:t>
            </a:r>
            <a:r>
              <a:rPr lang="es-ES" sz="5400" dirty="0" smtClean="0">
                <a:solidFill>
                  <a:srgbClr val="C00000"/>
                </a:solidFill>
                <a:latin typeface="Impact" panose="020B0806030902050204" pitchFamily="34" charset="0"/>
              </a:rPr>
              <a:t/>
            </a:r>
            <a:br>
              <a:rPr lang="es-ES" sz="5400" dirty="0" smtClean="0">
                <a:solidFill>
                  <a:srgbClr val="C00000"/>
                </a:solidFill>
                <a:latin typeface="Impact" panose="020B0806030902050204" pitchFamily="34" charset="0"/>
              </a:rPr>
            </a:br>
            <a:r>
              <a:rPr lang="es-ES" sz="5400" dirty="0" smtClean="0">
                <a:solidFill>
                  <a:srgbClr val="C00000"/>
                </a:solidFill>
                <a:latin typeface="Impact" panose="020B0806030902050204" pitchFamily="34" charset="0"/>
              </a:rPr>
              <a:t>Bien </a:t>
            </a:r>
            <a:endParaRPr lang="es-ES" sz="5400" dirty="0">
              <a:solidFill>
                <a:srgbClr val="C00000"/>
              </a:solidFill>
              <a:latin typeface="Impact" panose="020B0806030902050204" pitchFamily="34" charset="0"/>
            </a:endParaRPr>
          </a:p>
        </p:txBody>
      </p:sp>
    </p:spTree>
    <p:extLst>
      <p:ext uri="{BB962C8B-B14F-4D97-AF65-F5344CB8AC3E}">
        <p14:creationId xmlns:p14="http://schemas.microsoft.com/office/powerpoint/2010/main" val="355347500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211624" y="-23837"/>
            <a:ext cx="8726518" cy="5688632"/>
            <a:chOff x="467544" y="188640"/>
            <a:chExt cx="12826543" cy="5449757"/>
          </a:xfrm>
        </p:grpSpPr>
        <p:sp>
          <p:nvSpPr>
            <p:cNvPr id="6"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7"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8"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9"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0" name="10 Rectángulo redondeado"/>
            <p:cNvSpPr/>
            <p:nvPr/>
          </p:nvSpPr>
          <p:spPr>
            <a:xfrm>
              <a:off x="467544" y="908720"/>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1" name="13 Elipse"/>
            <p:cNvSpPr/>
            <p:nvPr/>
          </p:nvSpPr>
          <p:spPr>
            <a:xfrm rot="20701634">
              <a:off x="609334" y="902402"/>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2"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1014685"/>
              <a:ext cx="1428405" cy="669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4"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grpSp>
      <p:sp>
        <p:nvSpPr>
          <p:cNvPr id="4" name="Text Box 2"/>
          <p:cNvSpPr txBox="1">
            <a:spLocks noChangeArrowheads="1"/>
          </p:cNvSpPr>
          <p:nvPr/>
        </p:nvSpPr>
        <p:spPr bwMode="auto">
          <a:xfrm>
            <a:off x="783374" y="873559"/>
            <a:ext cx="8175146" cy="40011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r>
              <a:rPr lang="es-ES" sz="2000" b="1" dirty="0">
                <a:solidFill>
                  <a:schemeClr val="bg1"/>
                </a:solidFill>
                <a:latin typeface="Arial" panose="020B0604020202020204" pitchFamily="34" charset="0"/>
                <a:cs typeface="Arial" panose="020B0604020202020204" pitchFamily="34" charset="0"/>
              </a:rPr>
              <a:t>CIENCIA Y </a:t>
            </a:r>
            <a:r>
              <a:rPr lang="es-ES" sz="2000" b="1" dirty="0" smtClean="0">
                <a:solidFill>
                  <a:schemeClr val="bg1"/>
                </a:solidFill>
                <a:latin typeface="Arial" panose="020B0604020202020204" pitchFamily="34" charset="0"/>
                <a:cs typeface="Arial" panose="020B0604020202020204" pitchFamily="34" charset="0"/>
              </a:rPr>
              <a:t>TÉCNICA.</a:t>
            </a:r>
            <a:r>
              <a:rPr lang="es-ES_tradnl" sz="20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RESULTADOS FUNDAMENTALES </a:t>
            </a:r>
            <a:endParaRPr lang="es-ES" sz="20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5" name="14 CuadroTexto"/>
          <p:cNvSpPr txBox="1"/>
          <p:nvPr/>
        </p:nvSpPr>
        <p:spPr>
          <a:xfrm>
            <a:off x="2483768" y="2636912"/>
            <a:ext cx="3816424" cy="461665"/>
          </a:xfrm>
          <a:prstGeom prst="rect">
            <a:avLst/>
          </a:prstGeom>
          <a:noFill/>
        </p:spPr>
        <p:txBody>
          <a:bodyPr wrap="square" rtlCol="0">
            <a:spAutoFit/>
          </a:bodyPr>
          <a:lstStyle/>
          <a:p>
            <a:endParaRPr lang="es-ES" dirty="0"/>
          </a:p>
        </p:txBody>
      </p:sp>
      <p:sp>
        <p:nvSpPr>
          <p:cNvPr id="16" name="15 Rectángulo"/>
          <p:cNvSpPr/>
          <p:nvPr/>
        </p:nvSpPr>
        <p:spPr>
          <a:xfrm>
            <a:off x="991426" y="1612212"/>
            <a:ext cx="7964973" cy="4708981"/>
          </a:xfrm>
          <a:prstGeom prst="rect">
            <a:avLst/>
          </a:prstGeom>
        </p:spPr>
        <p:txBody>
          <a:bodyPr wrap="square">
            <a:spAutoFit/>
          </a:bodyPr>
          <a:lstStyle/>
          <a:p>
            <a:pPr algn="just"/>
            <a:r>
              <a:rPr lang="es-ES" sz="2000" b="1" dirty="0"/>
              <a:t>LÍNEAS DE INVESTIGACIÓN </a:t>
            </a:r>
            <a:endParaRPr lang="es-ES" sz="2000" dirty="0"/>
          </a:p>
          <a:p>
            <a:pPr algn="just"/>
            <a:r>
              <a:rPr lang="es-ES" sz="2000" b="1" dirty="0"/>
              <a:t>Línea</a:t>
            </a:r>
            <a:r>
              <a:rPr lang="es-ES" sz="2000" dirty="0"/>
              <a:t> </a:t>
            </a:r>
            <a:r>
              <a:rPr lang="es-ES" sz="2000" b="1" dirty="0"/>
              <a:t>1. </a:t>
            </a:r>
            <a:r>
              <a:rPr lang="es-ES" sz="2000" dirty="0"/>
              <a:t>Aplicación/producción: </a:t>
            </a:r>
            <a:r>
              <a:rPr lang="es-ES" sz="2000" b="1" dirty="0">
                <a:solidFill>
                  <a:srgbClr val="FF0000"/>
                </a:solidFill>
              </a:rPr>
              <a:t>PERFECCIONAMIENTO DE LA VIRTUALIZACIÓN ACADÉMICA UNIVERSITARIA</a:t>
            </a:r>
            <a:r>
              <a:rPr lang="es-ES" sz="2000" dirty="0"/>
              <a:t>. Se </a:t>
            </a:r>
            <a:r>
              <a:rPr lang="es-ES" sz="2000" dirty="0" smtClean="0"/>
              <a:t>desarrolla </a:t>
            </a:r>
            <a:r>
              <a:rPr lang="es-ES" sz="2000" dirty="0"/>
              <a:t>el </a:t>
            </a:r>
            <a:r>
              <a:rPr lang="es-ES" sz="2000" b="1" dirty="0"/>
              <a:t>proyecto institucional: Virtualización de los procesos formativos universitarios</a:t>
            </a:r>
            <a:r>
              <a:rPr lang="es-ES" sz="2000" dirty="0"/>
              <a:t>, </a:t>
            </a:r>
            <a:r>
              <a:rPr lang="es-ES" sz="2000" b="1" dirty="0"/>
              <a:t>el cual se encuentra funcionando y realizando las tareas conforme al cronograma</a:t>
            </a:r>
            <a:r>
              <a:rPr lang="es-ES" sz="2000" b="1" dirty="0" smtClean="0"/>
              <a:t>. Participan en otros 6 proyectos</a:t>
            </a:r>
            <a:endParaRPr lang="es-ES" sz="2000" dirty="0"/>
          </a:p>
          <a:p>
            <a:pPr algn="just"/>
            <a:r>
              <a:rPr lang="es-ES" sz="2000" b="1" dirty="0"/>
              <a:t>Línea 2. </a:t>
            </a:r>
            <a:r>
              <a:rPr lang="es-ES" sz="2000" dirty="0"/>
              <a:t>Aplicación/fundamental: </a:t>
            </a:r>
            <a:r>
              <a:rPr lang="es-ES" sz="2000" b="1" dirty="0">
                <a:solidFill>
                  <a:srgbClr val="FF0000"/>
                </a:solidFill>
              </a:rPr>
              <a:t>FORMACIÓN UNIVERSITARIA Y SU IMPACTO SOCIAL.” </a:t>
            </a:r>
            <a:r>
              <a:rPr lang="es-ES" sz="2000" dirty="0"/>
              <a:t>El CeeS cuenta con  el </a:t>
            </a:r>
            <a:r>
              <a:rPr lang="es-ES" sz="2000" b="1" dirty="0"/>
              <a:t>proyecto nacional, no asociado a programa (PNAP): </a:t>
            </a:r>
            <a:r>
              <a:rPr lang="es-ES" sz="2000" b="1" dirty="0" smtClean="0"/>
              <a:t>“Evaluación del impacto de la formación de los graduados de las filiales universitarias municipales en los territorios, en conclusión. Participan en otros 2 proyectos.</a:t>
            </a:r>
            <a:endParaRPr lang="es-ES" sz="2000" dirty="0"/>
          </a:p>
          <a:p>
            <a:pPr algn="just"/>
            <a:r>
              <a:rPr lang="es-ES" sz="2000" b="1" dirty="0"/>
              <a:t>Línea 3. </a:t>
            </a:r>
            <a:r>
              <a:rPr lang="es-ES" sz="2000" dirty="0"/>
              <a:t>Aplicación/fundamental: </a:t>
            </a:r>
            <a:r>
              <a:rPr lang="es-ES" sz="2000" b="1" dirty="0">
                <a:solidFill>
                  <a:srgbClr val="FF0000"/>
                </a:solidFill>
              </a:rPr>
              <a:t>FORMACIÓN DEL PENSAMIENTO CIENTÍFICO-INVESTIGATIVO EN LA COMUNIDAD UNIVERSITARIA</a:t>
            </a:r>
            <a:r>
              <a:rPr lang="es-ES" sz="2000" b="1" dirty="0" smtClean="0">
                <a:solidFill>
                  <a:srgbClr val="FF0000"/>
                </a:solidFill>
              </a:rPr>
              <a:t>.</a:t>
            </a:r>
            <a:r>
              <a:rPr lang="es-ES" sz="2000" b="1" dirty="0"/>
              <a:t> proyecto institucional: Colegio Universitario</a:t>
            </a:r>
            <a:r>
              <a:rPr lang="es-ES" sz="2000" dirty="0"/>
              <a:t>. En </a:t>
            </a:r>
            <a:r>
              <a:rPr lang="es-ES" sz="2000" dirty="0" smtClean="0"/>
              <a:t>cierre, inicio del PI </a:t>
            </a:r>
            <a:r>
              <a:rPr lang="es-ES" sz="2000" b="1" dirty="0" smtClean="0"/>
              <a:t>Academia</a:t>
            </a:r>
            <a:endParaRPr lang="es-ES" sz="2000" b="1" dirty="0"/>
          </a:p>
        </p:txBody>
      </p:sp>
    </p:spTree>
    <p:extLst>
      <p:ext uri="{BB962C8B-B14F-4D97-AF65-F5344CB8AC3E}">
        <p14:creationId xmlns:p14="http://schemas.microsoft.com/office/powerpoint/2010/main" val="8583703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16632"/>
            <a:ext cx="7772400" cy="864096"/>
          </a:xfrm>
        </p:spPr>
        <p:txBody>
          <a:bodyPr/>
          <a:lstStyle/>
          <a:p>
            <a:r>
              <a:rPr lang="es-ES" sz="3600" b="1" dirty="0" smtClean="0">
                <a:solidFill>
                  <a:srgbClr val="FF0000"/>
                </a:solidFill>
              </a:rPr>
              <a:t>CIENCIA Y TÉCNICA</a:t>
            </a:r>
            <a:endParaRPr lang="es-ES" sz="3600" b="1" dirty="0">
              <a:solidFill>
                <a:srgbClr val="FF0000"/>
              </a:solidFill>
            </a:endParaRPr>
          </a:p>
        </p:txBody>
      </p:sp>
      <p:sp>
        <p:nvSpPr>
          <p:cNvPr id="3" name="Rectángulo 2"/>
          <p:cNvSpPr/>
          <p:nvPr/>
        </p:nvSpPr>
        <p:spPr>
          <a:xfrm>
            <a:off x="357300" y="1124744"/>
            <a:ext cx="8280920" cy="2246769"/>
          </a:xfrm>
          <a:prstGeom prst="rect">
            <a:avLst/>
          </a:prstGeom>
        </p:spPr>
        <p:txBody>
          <a:bodyPr wrap="square">
            <a:spAutoFit/>
          </a:bodyPr>
          <a:lstStyle/>
          <a:p>
            <a:pPr algn="just"/>
            <a:r>
              <a:rPr lang="es-ES" b="1" u="sng" dirty="0">
                <a:latin typeface="Arial Narrow" panose="020B0606020202030204" pitchFamily="34" charset="0"/>
                <a:ea typeface="Times New Roman" panose="02020603050405020304" pitchFamily="18" charset="0"/>
                <a:cs typeface="Arial" panose="020B0604020202020204" pitchFamily="34" charset="0"/>
              </a:rPr>
              <a:t>Objetivo </a:t>
            </a:r>
            <a:r>
              <a:rPr lang="es-ES" b="1" u="sng" dirty="0" smtClean="0">
                <a:latin typeface="Arial Narrow" panose="020B0606020202030204" pitchFamily="34" charset="0"/>
                <a:ea typeface="Times New Roman" panose="02020603050405020304" pitchFamily="18" charset="0"/>
                <a:cs typeface="Arial" panose="020B0604020202020204" pitchFamily="34" charset="0"/>
              </a:rPr>
              <a:t>6:</a:t>
            </a:r>
            <a:r>
              <a:rPr lang="es-ES" b="1" dirty="0" smtClean="0">
                <a:latin typeface="Arial Narrow" panose="020B0606020202030204" pitchFamily="34" charset="0"/>
                <a:ea typeface="Times New Roman" panose="02020603050405020304" pitchFamily="18" charset="0"/>
                <a:cs typeface="Arial" panose="020B0604020202020204" pitchFamily="34" charset="0"/>
              </a:rPr>
              <a:t> </a:t>
            </a:r>
            <a:r>
              <a:rPr lang="es-ES" b="1" dirty="0">
                <a:latin typeface="Arial Narrow" panose="020B0606020202030204" pitchFamily="34" charset="0"/>
                <a:ea typeface="Times New Roman" panose="02020603050405020304" pitchFamily="18" charset="0"/>
                <a:cs typeface="Arial" panose="020B0604020202020204" pitchFamily="34" charset="0"/>
              </a:rPr>
              <a:t>Incrementar la obtención de resultados de investigación, desarrollo con alta pertinencia y las gestiones necesarias que garanticen la innovación y la elevación del impacto en la economía y la sociedad</a:t>
            </a:r>
            <a:r>
              <a:rPr lang="es-ES" b="1" dirty="0" smtClean="0">
                <a:latin typeface="Arial Narrow" panose="020B0606020202030204" pitchFamily="34" charset="0"/>
                <a:ea typeface="Times New Roman" panose="02020603050405020304" pitchFamily="18" charset="0"/>
                <a:cs typeface="Arial" panose="020B0604020202020204" pitchFamily="34" charset="0"/>
              </a:rPr>
              <a:t>.</a:t>
            </a:r>
          </a:p>
          <a:p>
            <a:pPr marL="452438" lvl="0" algn="just"/>
            <a:r>
              <a:rPr lang="es-ES" b="1" dirty="0" smtClean="0"/>
              <a:t>1. </a:t>
            </a:r>
            <a:r>
              <a:rPr lang="es-ES" sz="2000" b="1" dirty="0" smtClean="0">
                <a:latin typeface="Arial Narrow" panose="020B0606020202030204" pitchFamily="34" charset="0"/>
              </a:rPr>
              <a:t>Se </a:t>
            </a:r>
            <a:r>
              <a:rPr lang="es-ES" sz="2000" b="1" dirty="0">
                <a:latin typeface="Arial Narrow" panose="020B0606020202030204" pitchFamily="34" charset="0"/>
              </a:rPr>
              <a:t>gestionan y logran resultados relevantes e impactos significativos en las  </a:t>
            </a:r>
            <a:r>
              <a:rPr lang="es-ES" sz="2000" b="1" dirty="0">
                <a:solidFill>
                  <a:srgbClr val="C00000"/>
                </a:solidFill>
                <a:latin typeface="Arial Narrow" panose="020B0606020202030204" pitchFamily="34" charset="0"/>
              </a:rPr>
              <a:t>3 líneas de investigaciones </a:t>
            </a:r>
            <a:r>
              <a:rPr lang="es-ES" sz="2000" b="1" dirty="0">
                <a:latin typeface="Arial Narrow" panose="020B0606020202030204" pitchFamily="34" charset="0"/>
              </a:rPr>
              <a:t>del Centro de </a:t>
            </a:r>
            <a:r>
              <a:rPr lang="es-ES" sz="2000" b="1" dirty="0" smtClean="0">
                <a:latin typeface="Arial Narrow" panose="020B0606020202030204" pitchFamily="34" charset="0"/>
              </a:rPr>
              <a:t>Estudios.</a:t>
            </a:r>
            <a:endParaRPr lang="es-ES" dirty="0"/>
          </a:p>
        </p:txBody>
      </p:sp>
      <p:sp>
        <p:nvSpPr>
          <p:cNvPr id="4" name="Rectángulo 3"/>
          <p:cNvSpPr/>
          <p:nvPr/>
        </p:nvSpPr>
        <p:spPr>
          <a:xfrm>
            <a:off x="484430" y="3861048"/>
            <a:ext cx="8026660" cy="1908215"/>
          </a:xfrm>
          <a:prstGeom prst="rect">
            <a:avLst/>
          </a:prstGeom>
        </p:spPr>
        <p:txBody>
          <a:bodyPr wrap="square">
            <a:spAutoFit/>
          </a:bodyPr>
          <a:lstStyle/>
          <a:p>
            <a:pPr algn="just">
              <a:lnSpc>
                <a:spcPct val="150000"/>
              </a:lnSpc>
              <a:spcBef>
                <a:spcPts val="600"/>
              </a:spcBef>
              <a:spcAft>
                <a:spcPts val="600"/>
              </a:spcAft>
            </a:pPr>
            <a:r>
              <a:rPr lang="es-ES" sz="1800" b="1" u="sng" dirty="0">
                <a:solidFill>
                  <a:srgbClr val="000000"/>
                </a:solidFill>
                <a:latin typeface="Arial Narrow" panose="020B0606020202030204" pitchFamily="34" charset="0"/>
                <a:ea typeface="Calibri" panose="020F0502020204030204" pitchFamily="34" charset="0"/>
                <a:cs typeface="Arial" panose="020B0604020202020204" pitchFamily="34" charset="0"/>
              </a:rPr>
              <a:t>L</a:t>
            </a:r>
            <a:r>
              <a:rPr lang="es-ES" sz="1800" b="1" u="sng"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ÍNEA 1: PERFECCIONAMIENTO DE LA VIRTUALIZACIÓN ACADÉMICA UNIVERSITARIA</a:t>
            </a:r>
            <a:endParaRPr lang="es-ES" sz="1800" dirty="0">
              <a:ea typeface="Times New Roman" panose="02020603050405020304" pitchFamily="18" charset="0"/>
            </a:endParaRPr>
          </a:p>
          <a:p>
            <a:pPr algn="just">
              <a:lnSpc>
                <a:spcPct val="150000"/>
              </a:lnSpc>
              <a:spcBef>
                <a:spcPts val="600"/>
              </a:spcBef>
              <a:spcAft>
                <a:spcPts val="600"/>
              </a:spcAft>
            </a:pPr>
            <a:r>
              <a:rPr lang="es-ES" sz="18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La línea está asociada al </a:t>
            </a:r>
            <a:r>
              <a:rPr lang="es-ES" sz="18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Proyecto institucional</a:t>
            </a:r>
            <a:r>
              <a:rPr lang="es-ES" sz="18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a:t>
            </a:r>
            <a:r>
              <a:rPr lang="es-ES" sz="18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VIRTUALIZACIÓN DE PROCESOS FORMATIVOS UNIVERSITARIOS, </a:t>
            </a:r>
            <a:r>
              <a:rPr lang="es-ES" sz="18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que se inició</a:t>
            </a:r>
            <a:r>
              <a:rPr lang="es-ES" sz="18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r>
              <a:rPr lang="es-ES" sz="18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en enero de 2015</a:t>
            </a:r>
            <a:r>
              <a:rPr lang="es-ES" sz="18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r>
              <a:rPr lang="es-ES" sz="18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como una continuación del proyecto concluido de igual nombre.</a:t>
            </a:r>
            <a:r>
              <a:rPr lang="es-ES" sz="18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endParaRPr lang="es-ES" sz="1800" dirty="0">
              <a:ea typeface="Times New Roman" panose="02020603050405020304" pitchFamily="18" charset="0"/>
            </a:endParaRPr>
          </a:p>
        </p:txBody>
      </p:sp>
    </p:spTree>
    <p:extLst>
      <p:ext uri="{BB962C8B-B14F-4D97-AF65-F5344CB8AC3E}">
        <p14:creationId xmlns:p14="http://schemas.microsoft.com/office/powerpoint/2010/main" val="367421060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23528" y="404664"/>
            <a:ext cx="8712968" cy="6417141"/>
          </a:xfrm>
          <a:prstGeom prst="rect">
            <a:avLst/>
          </a:prstGeom>
        </p:spPr>
        <p:txBody>
          <a:bodyPr wrap="square">
            <a:spAutoFit/>
          </a:bodyPr>
          <a:lstStyle/>
          <a:p>
            <a:pPr algn="just">
              <a:lnSpc>
                <a:spcPct val="150000"/>
              </a:lnSpc>
              <a:spcBef>
                <a:spcPts val="600"/>
              </a:spcBef>
              <a:spcAft>
                <a:spcPts val="600"/>
              </a:spcAft>
            </a:pPr>
            <a:r>
              <a:rPr lang="es-ES" sz="1800" b="1"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PRINCIPALES RESULTADOS ACADÉMICOS DERIVADOS DE LA LÍNEA DE INVESTIGACIÓN </a:t>
            </a:r>
            <a:endParaRPr lang="es-ES" sz="1800" dirty="0" smtClean="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Actualización </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sistemática de la Plataforma Virtual de Posgrado de la Universidad de Oriente (</a:t>
            </a:r>
            <a:r>
              <a:rPr lang="es-ES" sz="11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URL: intranet.aula.uo.edu.cu</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la cual integra: cursos, diplomados, maestrías, doctorados a nivel institucional (la cual se ha estado empleando en la impartición de la docencia de posgrado a cargo del CeeS “Manuel F. Gran”: en el Diplomado de docencia universitaria para jóvenes adiestrados; en el doctorado en Ciencias Pedagógicas; en la Maestría de Gestión y en la de Virtualización de procesos formativos universitarios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Dr.C</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José Manuel Izquierdo Lao).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Actualización sistemática del observatorio de la Red de perfeccionamiento de la educación superior, coordinada por el CeeS “Manuel F. Gran”: (</a:t>
            </a:r>
            <a:r>
              <a:rPr lang="es-ES" sz="11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URL: observatorio.pes.uo.edu.cu</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Dr.C</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José Manuel Izquierdo Lao).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”Repositorio digital para la Gestión de la información científica en el Centro de Estudios de la Educación Superior “Manuel F. Gran” (Ing. Alfredo Díaz Calzada; </a:t>
            </a:r>
            <a:r>
              <a:rPr lang="es-MX" sz="1100" dirty="0">
                <a:latin typeface="Arial Narrow" panose="020B0606020202030204" pitchFamily="34" charset="0"/>
                <a:ea typeface="Times New Roman" panose="02020603050405020304" pitchFamily="18" charset="0"/>
                <a:cs typeface="Arial" panose="020B0604020202020204" pitchFamily="34" charset="0"/>
              </a:rPr>
              <a:t>Dra. C. María Elena Pardo Gómez </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y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Dr.C</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José Manuel Izquierdo Lao).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”Comunidad Virtual para la Gestión Académica del proceso de postgrado en el Centro de Estudios de Educación Superior “Manuel F. Gran” (Ing. Jesús Javier Amorós Silva; </a:t>
            </a:r>
            <a:r>
              <a:rPr lang="es-MX" sz="1100" dirty="0">
                <a:latin typeface="Arial Narrow" panose="020B0606020202030204" pitchFamily="34" charset="0"/>
                <a:ea typeface="Times New Roman" panose="02020603050405020304" pitchFamily="18" charset="0"/>
                <a:cs typeface="Arial" panose="020B0604020202020204" pitchFamily="34" charset="0"/>
              </a:rPr>
              <a:t>Dra. C. María Elena Pardo Gómez </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y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Dr.C</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José Manuel Izquierdo Lao).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”Módulo “Estudiante” para un Sistema Tutorial Inteligente” (Ing. Douglas Guerrero Ferrer; </a:t>
            </a:r>
            <a:r>
              <a:rPr lang="es-MX" sz="1100" dirty="0">
                <a:latin typeface="Arial Narrow" panose="020B0606020202030204" pitchFamily="34" charset="0"/>
                <a:ea typeface="Times New Roman" panose="02020603050405020304" pitchFamily="18" charset="0"/>
                <a:cs typeface="Arial" panose="020B0604020202020204" pitchFamily="34" charset="0"/>
              </a:rPr>
              <a:t>Dra. C. María Elena Pardo Gómez).</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”Mediador didáctico digital para la carrera de Historia del Arte” (Lic. Elena Camilo Parrón; </a:t>
            </a:r>
            <a:r>
              <a:rPr lang="es-MX" sz="1100" dirty="0">
                <a:latin typeface="Arial Narrow" panose="020B0606020202030204" pitchFamily="34" charset="0"/>
                <a:ea typeface="Times New Roman" panose="02020603050405020304" pitchFamily="18" charset="0"/>
                <a:cs typeface="Arial" panose="020B0604020202020204" pitchFamily="34" charset="0"/>
              </a:rPr>
              <a:t>Dra. C. María Elena Pardo Gómez </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y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Dr.C</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José Manuel Izquierdo Lao).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”Los entornos personales de aprendizaje en la virtualización de los procesos académicos” (Lic. Eric Roberto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Piñeyro</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Zafra; Dr. C. José Manuel Izquierdo Lao y Dra. C. Rosario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Léon</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Robaina).</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“Virtualización de la disciplina de Confort Ambiental de la carrera de Arquitectura y Urbanismo” (Lic. Francisco de los Santos Peralta, </a:t>
            </a:r>
            <a:r>
              <a:rPr lang="es-ES" sz="1100" dirty="0" err="1">
                <a:latin typeface="Arial Narrow" panose="020B0606020202030204" pitchFamily="34" charset="0"/>
                <a:ea typeface="Times New Roman" panose="02020603050405020304" pitchFamily="18" charset="0"/>
                <a:cs typeface="Arial" panose="020B0604020202020204" pitchFamily="34" charset="0"/>
              </a:rPr>
              <a:t>Dr.C</a:t>
            </a:r>
            <a:r>
              <a:rPr lang="es-ES" sz="1100" dirty="0">
                <a:latin typeface="Arial Narrow" panose="020B0606020202030204" pitchFamily="34" charset="0"/>
                <a:ea typeface="Times New Roman" panose="02020603050405020304" pitchFamily="18" charset="0"/>
                <a:cs typeface="Arial" panose="020B0604020202020204" pitchFamily="34" charset="0"/>
              </a:rPr>
              <a:t>. José Manuel Izquierdo Lao y </a:t>
            </a:r>
            <a:r>
              <a:rPr lang="es-ES" sz="1100" dirty="0" err="1">
                <a:latin typeface="Arial Narrow" panose="020B0606020202030204" pitchFamily="34" charset="0"/>
                <a:ea typeface="Times New Roman" panose="02020603050405020304" pitchFamily="18" charset="0"/>
                <a:cs typeface="Arial" panose="020B0604020202020204" pitchFamily="34" charset="0"/>
              </a:rPr>
              <a:t>Dr.C</a:t>
            </a:r>
            <a:r>
              <a:rPr lang="es-ES" sz="1100" dirty="0">
                <a:latin typeface="Arial Narrow" panose="020B0606020202030204" pitchFamily="34" charset="0"/>
                <a:ea typeface="Times New Roman" panose="02020603050405020304" pitchFamily="18" charset="0"/>
                <a:cs typeface="Arial" panose="020B0604020202020204" pitchFamily="34" charset="0"/>
              </a:rPr>
              <a:t>. Rafael Rodríguez Abreu).</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”Implementación de un sistema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VoIP</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con ELASTIX para la gestión del conocimiento” (Lic. Freddy González Jiménez, Dr. C. Alexander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Gorina</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Sánchez y M.C. Antonio Salgado Castillo).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”Infraestructura de nube computacional para la virtualización de los procesos formativos en la Universidad de Oriente” (Ing. Jorge Enrique Hernández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Venzant</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Dr. C. José Manuel Izquierdo Lao y Dra. C. Rosario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Léon</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Robaina).</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”Desarrollo de herramientas y funcionalidades para potenciar el sistema integrado ABCD y tutorial para su utilización” (Ing. Marino Borrero Sánchez, Dr. C. José Manuel Izquierdo Lao y Dr. C.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Egbert</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de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Smet</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Gestor para la actividad de posgrado de la Universidad de Oriente (Ing. Vicente González; </a:t>
            </a:r>
            <a:r>
              <a:rPr lang="es-MX" sz="1100" dirty="0">
                <a:latin typeface="Arial Narrow" panose="020B0606020202030204" pitchFamily="34" charset="0"/>
                <a:ea typeface="Times New Roman" panose="02020603050405020304" pitchFamily="18" charset="0"/>
                <a:cs typeface="Arial" panose="020B0604020202020204" pitchFamily="34" charset="0"/>
              </a:rPr>
              <a:t>Dra. C. María Elena Pardo Gómez y Dra. C. Silvia Sofía Cruz Baranda).</a:t>
            </a:r>
            <a:endParaRPr lang="es-ES" sz="1200" dirty="0">
              <a:ea typeface="Times New Roman" panose="02020603050405020304" pitchFamily="18" charset="0"/>
            </a:endParaRPr>
          </a:p>
        </p:txBody>
      </p:sp>
    </p:spTree>
    <p:extLst>
      <p:ext uri="{BB962C8B-B14F-4D97-AF65-F5344CB8AC3E}">
        <p14:creationId xmlns:p14="http://schemas.microsoft.com/office/powerpoint/2010/main" val="241467249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382012"/>
            <a:ext cx="8172400" cy="830997"/>
          </a:xfrm>
          <a:prstGeom prst="rect">
            <a:avLst/>
          </a:prstGeom>
        </p:spPr>
        <p:txBody>
          <a:bodyPr wrap="square">
            <a:spAutoFit/>
          </a:bodyPr>
          <a:lstStyle/>
          <a:p>
            <a:pPr algn="just"/>
            <a:r>
              <a:rPr lang="es-ES" b="1" dirty="0"/>
              <a:t>Línea</a:t>
            </a:r>
            <a:r>
              <a:rPr lang="es-ES" dirty="0"/>
              <a:t> </a:t>
            </a:r>
            <a:r>
              <a:rPr lang="es-ES" b="1" dirty="0"/>
              <a:t>1. </a:t>
            </a:r>
            <a:r>
              <a:rPr lang="es-ES" b="1" dirty="0" smtClean="0">
                <a:solidFill>
                  <a:srgbClr val="FF0000"/>
                </a:solidFill>
              </a:rPr>
              <a:t>PERFECCIONAMIENTO </a:t>
            </a:r>
            <a:r>
              <a:rPr lang="es-ES" b="1" dirty="0">
                <a:solidFill>
                  <a:srgbClr val="FF0000"/>
                </a:solidFill>
              </a:rPr>
              <a:t>DE LA VIRTUALIZACIÓN ACADÉMICA UNIVERSITARIA</a:t>
            </a:r>
            <a:r>
              <a:rPr lang="es-ES" dirty="0"/>
              <a:t>. </a:t>
            </a:r>
          </a:p>
        </p:txBody>
      </p:sp>
      <p:sp>
        <p:nvSpPr>
          <p:cNvPr id="3" name="2 Rectángulo"/>
          <p:cNvSpPr/>
          <p:nvPr/>
        </p:nvSpPr>
        <p:spPr>
          <a:xfrm>
            <a:off x="269776" y="1628800"/>
            <a:ext cx="8711952" cy="5139869"/>
          </a:xfrm>
          <a:prstGeom prst="rect">
            <a:avLst/>
          </a:prstGeom>
        </p:spPr>
        <p:txBody>
          <a:bodyPr wrap="square">
            <a:spAutoFit/>
          </a:bodyPr>
          <a:lstStyle/>
          <a:p>
            <a:pPr algn="l"/>
            <a:r>
              <a:rPr lang="es-ES" b="1" dirty="0"/>
              <a:t>TESIS </a:t>
            </a:r>
            <a:r>
              <a:rPr lang="es-ES" b="1" dirty="0" smtClean="0"/>
              <a:t>DOCTORALES, defendidas en dic:</a:t>
            </a:r>
          </a:p>
          <a:p>
            <a:pPr algn="l"/>
            <a:endParaRPr lang="es-ES" b="1" dirty="0"/>
          </a:p>
          <a:p>
            <a:pPr marL="457200" lvl="0" indent="-457200" algn="just">
              <a:buFont typeface="+mj-lt"/>
              <a:buAutoNum type="arabicPeriod"/>
            </a:pPr>
            <a:r>
              <a:rPr lang="es-ES" sz="2000" dirty="0" smtClean="0"/>
              <a:t>“</a:t>
            </a:r>
            <a:r>
              <a:rPr lang="es-ES" sz="2000" b="1" dirty="0"/>
              <a:t>Dinámica tecno-axiológica profesional</a:t>
            </a:r>
            <a:r>
              <a:rPr lang="es-ES" sz="2000" dirty="0"/>
              <a:t>”. Autor: M.C. Jorge Silva </a:t>
            </a:r>
            <a:r>
              <a:rPr lang="es-ES" sz="2000" dirty="0" err="1"/>
              <a:t>Cutiño</a:t>
            </a:r>
            <a:r>
              <a:rPr lang="es-ES" sz="2000" dirty="0"/>
              <a:t>. Universidad de Oriente. Tutores: Dra. C. María Elena Pardo Gómez y </a:t>
            </a:r>
            <a:r>
              <a:rPr lang="es-ES" sz="2000" dirty="0" err="1"/>
              <a:t>Dr.C</a:t>
            </a:r>
            <a:r>
              <a:rPr lang="es-ES" sz="2000" dirty="0"/>
              <a:t>. José Manuel Izquierdo Lao. </a:t>
            </a:r>
            <a:endParaRPr lang="es-ES" sz="2000" dirty="0" smtClean="0"/>
          </a:p>
          <a:p>
            <a:pPr marL="457200" lvl="0" indent="-457200" algn="just">
              <a:buFont typeface="+mj-lt"/>
              <a:buAutoNum type="arabicPeriod"/>
            </a:pPr>
            <a:endParaRPr lang="es-ES" sz="2000" dirty="0"/>
          </a:p>
          <a:p>
            <a:pPr marL="457200" lvl="0" indent="-457200" algn="just">
              <a:buFont typeface="+mj-lt"/>
              <a:buAutoNum type="arabicPeriod"/>
            </a:pPr>
            <a:r>
              <a:rPr lang="es-ES" sz="2000" dirty="0" smtClean="0"/>
              <a:t>“</a:t>
            </a:r>
            <a:r>
              <a:rPr lang="es-ES" sz="2000" b="1" dirty="0"/>
              <a:t>Dinámica formativa en Telemedicina para las carreras de Ciencias Médicas”</a:t>
            </a:r>
            <a:r>
              <a:rPr lang="es-ES" sz="2000" dirty="0"/>
              <a:t>. Autora: Lic. Nancy María Rodríguez Beltrán. Universidad de Ciencias Médicas de Santiago de Cuba</a:t>
            </a:r>
            <a:r>
              <a:rPr lang="es-ES" sz="2000" dirty="0" smtClean="0"/>
              <a:t>. Tutores</a:t>
            </a:r>
            <a:r>
              <a:rPr lang="es-ES" sz="2000" dirty="0"/>
              <a:t>: Dra. C. María Elena Pardo Gómez y </a:t>
            </a:r>
            <a:r>
              <a:rPr lang="es-ES" sz="2000" dirty="0" err="1"/>
              <a:t>Dr.C</a:t>
            </a:r>
            <a:r>
              <a:rPr lang="es-ES" sz="2000" dirty="0"/>
              <a:t>. José Manuel Izquierdo Lao. </a:t>
            </a:r>
            <a:endParaRPr lang="es-ES" sz="2000" dirty="0" smtClean="0"/>
          </a:p>
          <a:p>
            <a:pPr marL="457200" indent="-457200" algn="just">
              <a:buFont typeface="+mj-lt"/>
              <a:buAutoNum type="arabicPeriod" startAt="3"/>
            </a:pPr>
            <a:endParaRPr lang="es-ES" sz="2000" dirty="0" smtClean="0">
              <a:latin typeface="Arial Narrow" panose="020B0606020202030204" pitchFamily="34" charset="0"/>
              <a:ea typeface="Calibri" panose="020F0502020204030204" pitchFamily="34" charset="0"/>
              <a:cs typeface="Arial" panose="020B0604020202020204" pitchFamily="34" charset="0"/>
            </a:endParaRPr>
          </a:p>
          <a:p>
            <a:pPr marL="457200" indent="-457200" algn="just">
              <a:buFont typeface="+mj-lt"/>
              <a:buAutoNum type="arabicPeriod" startAt="3"/>
            </a:pPr>
            <a:r>
              <a:rPr lang="es-ES" sz="2000" dirty="0" smtClean="0">
                <a:latin typeface="Arial Narrow" panose="020B0606020202030204" pitchFamily="34" charset="0"/>
                <a:ea typeface="Calibri" panose="020F0502020204030204" pitchFamily="34" charset="0"/>
                <a:cs typeface="Arial" panose="020B0604020202020204" pitchFamily="34" charset="0"/>
              </a:rPr>
              <a:t>“</a:t>
            </a:r>
            <a:r>
              <a:rPr lang="es-ES" sz="2000" b="1" dirty="0">
                <a:solidFill>
                  <a:srgbClr val="000000"/>
                </a:solidFill>
                <a:latin typeface="Arial Narrow" panose="020B0606020202030204" pitchFamily="34" charset="0"/>
                <a:ea typeface="Calibri" panose="020F0502020204030204" pitchFamily="34" charset="0"/>
                <a:cs typeface="Arial" panose="020B0604020202020204" pitchFamily="34" charset="0"/>
              </a:rPr>
              <a:t>Dinámica tecno-formativa-profesional en Entornos Virtuales de Enseñanza Aprendizaje”</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 (Aspirante: </a:t>
            </a:r>
            <a:r>
              <a:rPr lang="es-ES" sz="2000" dirty="0" err="1">
                <a:solidFill>
                  <a:srgbClr val="000000"/>
                </a:solidFill>
                <a:latin typeface="Arial Narrow" panose="020B0606020202030204" pitchFamily="34" charset="0"/>
                <a:ea typeface="Calibri" panose="020F0502020204030204" pitchFamily="34" charset="0"/>
                <a:cs typeface="Arial" panose="020B0604020202020204" pitchFamily="34" charset="0"/>
              </a:rPr>
              <a:t>MSc</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 Henrry Geovanny Tapia Molina. Tutores: </a:t>
            </a:r>
            <a:r>
              <a:rPr lang="es-MX" sz="2000" dirty="0">
                <a:latin typeface="Arial Narrow" panose="020B0606020202030204" pitchFamily="34" charset="0"/>
                <a:ea typeface="Calibri" panose="020F0502020204030204" pitchFamily="34" charset="0"/>
                <a:cs typeface="Arial" panose="020B0604020202020204" pitchFamily="34" charset="0"/>
              </a:rPr>
              <a:t>Dra. C. María Elena Pardo Gómez </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y </a:t>
            </a:r>
            <a:r>
              <a:rPr lang="es-ES" sz="2000" dirty="0" err="1">
                <a:solidFill>
                  <a:srgbClr val="000000"/>
                </a:solidFill>
                <a:latin typeface="Arial Narrow" panose="020B0606020202030204" pitchFamily="34" charset="0"/>
                <a:ea typeface="Calibri" panose="020F0502020204030204" pitchFamily="34" charset="0"/>
                <a:cs typeface="Arial" panose="020B0604020202020204" pitchFamily="34" charset="0"/>
              </a:rPr>
              <a:t>Dr.C</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 José Manuel Izquierdo Lao).</a:t>
            </a:r>
            <a:endParaRPr lang="es-ES" sz="2000" dirty="0">
              <a:latin typeface="Arial" panose="020B0604020202020204" pitchFamily="34" charset="0"/>
              <a:ea typeface="Calibri" panose="020F0502020204030204" pitchFamily="34" charset="0"/>
              <a:cs typeface="Arial" panose="020B0604020202020204" pitchFamily="34" charset="0"/>
            </a:endParaRPr>
          </a:p>
          <a:p>
            <a:pPr marL="457200" lvl="0" indent="-457200" algn="just">
              <a:buFont typeface="+mj-lt"/>
              <a:buAutoNum type="arabicPeriod" startAt="3"/>
            </a:pPr>
            <a:endParaRPr lang="es-ES" sz="2000" b="1" dirty="0" smtClean="0"/>
          </a:p>
          <a:p>
            <a:pPr marL="457200" lvl="0" indent="-457200" algn="just">
              <a:buFont typeface="+mj-lt"/>
              <a:buAutoNum type="arabicPeriod"/>
            </a:pPr>
            <a:endParaRPr lang="es-ES" sz="2000" dirty="0"/>
          </a:p>
        </p:txBody>
      </p:sp>
    </p:spTree>
    <p:extLst>
      <p:ext uri="{BB962C8B-B14F-4D97-AF65-F5344CB8AC3E}">
        <p14:creationId xmlns:p14="http://schemas.microsoft.com/office/powerpoint/2010/main" val="76308222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8874" y="0"/>
            <a:ext cx="7772400" cy="1143000"/>
          </a:xfrm>
        </p:spPr>
        <p:txBody>
          <a:bodyPr/>
          <a:lstStyle/>
          <a:p>
            <a:r>
              <a:rPr lang="es-MX" sz="2800" b="1" dirty="0">
                <a:solidFill>
                  <a:srgbClr val="C00000"/>
                </a:solidFill>
              </a:rPr>
              <a:t>Línea 1: </a:t>
            </a:r>
            <a:r>
              <a:rPr lang="es-MX" sz="2800" u="sng" dirty="0">
                <a:solidFill>
                  <a:srgbClr val="C00000"/>
                </a:solidFill>
              </a:rPr>
              <a:t>VIRTUALIZACIÓN</a:t>
            </a:r>
            <a:r>
              <a:rPr lang="es-ES_tradnl" sz="2800" u="sng" dirty="0">
                <a:solidFill>
                  <a:srgbClr val="C00000"/>
                </a:solidFill>
              </a:rPr>
              <a:t> DE PROCESOS FORMATIVOS UNIVERSITARIOS </a:t>
            </a:r>
            <a:endParaRPr lang="es-ES" sz="2800" dirty="0">
              <a:solidFill>
                <a:srgbClr val="C00000"/>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2727854602"/>
              </p:ext>
            </p:extLst>
          </p:nvPr>
        </p:nvGraphicFramePr>
        <p:xfrm>
          <a:off x="496430" y="1280128"/>
          <a:ext cx="8108018" cy="1068752"/>
        </p:xfrm>
        <a:graphic>
          <a:graphicData uri="http://schemas.openxmlformats.org/drawingml/2006/table">
            <a:tbl>
              <a:tblPr firstRow="1" firstCol="1" bandRow="1"/>
              <a:tblGrid>
                <a:gridCol w="3283482"/>
                <a:gridCol w="720080"/>
                <a:gridCol w="648072"/>
                <a:gridCol w="504056"/>
                <a:gridCol w="504056"/>
                <a:gridCol w="648072"/>
                <a:gridCol w="576064"/>
                <a:gridCol w="648072"/>
                <a:gridCol w="576064"/>
              </a:tblGrid>
              <a:tr h="211251">
                <a:tc rowSpan="2">
                  <a:txBody>
                    <a:bodyPr/>
                    <a:lstStyle/>
                    <a:p>
                      <a:pPr algn="ctr">
                        <a:spcAft>
                          <a:spcPts val="0"/>
                        </a:spcAft>
                      </a:pPr>
                      <a:r>
                        <a:rPr lang="es-MX" sz="1100" b="1" dirty="0">
                          <a:effectLst/>
                          <a:latin typeface="Calibri" panose="020F0502020204030204" pitchFamily="34" charset="0"/>
                          <a:ea typeface="Times New Roman" panose="02020603050405020304" pitchFamily="18" charset="0"/>
                        </a:rPr>
                        <a:t>PRIORIDAD A LA QUE RESPONDE</a:t>
                      </a:r>
                      <a:endParaRPr lang="es-ES"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100" b="1" dirty="0">
                          <a:effectLst/>
                          <a:latin typeface="Calibri" panose="020F0502020204030204" pitchFamily="34" charset="0"/>
                          <a:ea typeface="Times New Roman" panose="02020603050405020304" pitchFamily="18" charset="0"/>
                        </a:rPr>
                        <a:t>TPROY</a:t>
                      </a:r>
                      <a:endParaRPr lang="es-ES"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s-MX" sz="1100" b="1" dirty="0" err="1" smtClean="0">
                          <a:effectLst/>
                          <a:latin typeface="Calibri" panose="020F0502020204030204" pitchFamily="34" charset="0"/>
                          <a:ea typeface="Times New Roman" panose="02020603050405020304" pitchFamily="18" charset="0"/>
                        </a:rPr>
                        <a:t>T.Publicaciones</a:t>
                      </a:r>
                      <a:endParaRPr lang="es-ES"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gridSpan="2">
                  <a:txBody>
                    <a:bodyPr/>
                    <a:lstStyle/>
                    <a:p>
                      <a:pPr algn="ctr">
                        <a:spcAft>
                          <a:spcPts val="0"/>
                        </a:spcAft>
                      </a:pPr>
                      <a:r>
                        <a:rPr lang="es-MX" sz="1100" b="1" dirty="0" smtClean="0">
                          <a:effectLst/>
                          <a:latin typeface="Calibri" panose="020F0502020204030204" pitchFamily="34" charset="0"/>
                          <a:ea typeface="Times New Roman" panose="02020603050405020304" pitchFamily="18" charset="0"/>
                        </a:rPr>
                        <a:t>TDF(</a:t>
                      </a:r>
                      <a:r>
                        <a:rPr lang="es-MX" sz="1100" b="1" dirty="0" err="1" smtClean="0">
                          <a:effectLst/>
                          <a:latin typeface="Calibri" panose="020F0502020204030204" pitchFamily="34" charset="0"/>
                          <a:ea typeface="Times New Roman" panose="02020603050405020304" pitchFamily="18" charset="0"/>
                        </a:rPr>
                        <a:t>doct</a:t>
                      </a:r>
                      <a:r>
                        <a:rPr lang="es-MX" sz="1100" b="1" dirty="0" smtClean="0">
                          <a:effectLst/>
                          <a:latin typeface="Calibri" panose="020F0502020204030204" pitchFamily="34" charset="0"/>
                          <a:ea typeface="Times New Roman" panose="02020603050405020304" pitchFamily="18" charset="0"/>
                        </a:rPr>
                        <a:t>)</a:t>
                      </a:r>
                      <a:endParaRPr lang="es-ES"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pPr algn="ctr">
                        <a:spcAft>
                          <a:spcPts val="0"/>
                        </a:spcAft>
                      </a:pPr>
                      <a:r>
                        <a:rPr lang="es-MX" sz="1100" b="1" dirty="0" smtClean="0">
                          <a:effectLst/>
                          <a:latin typeface="Calibri" panose="020F0502020204030204" pitchFamily="34" charset="0"/>
                          <a:ea typeface="Times New Roman" panose="02020603050405020304" pitchFamily="18" charset="0"/>
                        </a:rPr>
                        <a:t>TMF(</a:t>
                      </a:r>
                      <a:r>
                        <a:rPr lang="es-MX" sz="1100" b="1" dirty="0" err="1" smtClean="0">
                          <a:effectLst/>
                          <a:latin typeface="Calibri" panose="020F0502020204030204" pitchFamily="34" charset="0"/>
                          <a:ea typeface="Times New Roman" panose="02020603050405020304" pitchFamily="18" charset="0"/>
                        </a:rPr>
                        <a:t>mast</a:t>
                      </a:r>
                      <a:r>
                        <a:rPr lang="es-MX" sz="1100" b="1" dirty="0" smtClean="0">
                          <a:effectLst/>
                          <a:latin typeface="Calibri" panose="020F0502020204030204" pitchFamily="34" charset="0"/>
                          <a:ea typeface="Times New Roman" panose="02020603050405020304" pitchFamily="18" charset="0"/>
                        </a:rPr>
                        <a:t>)</a:t>
                      </a:r>
                      <a:endParaRPr lang="es-ES"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190556">
                <a:tc vMerge="1">
                  <a:txBody>
                    <a:bodyPr/>
                    <a:lstStyle/>
                    <a:p>
                      <a:endParaRPr lang="es-ES"/>
                    </a:p>
                  </a:txBody>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PI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GIII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GIV</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L</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E</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100" b="1">
                          <a:effectLst/>
                          <a:latin typeface="Calibri" panose="020F0502020204030204" pitchFamily="34" charset="0"/>
                          <a:ea typeface="Times New Roman" panose="02020603050405020304" pitchFamily="18" charset="0"/>
                        </a:rPr>
                        <a:t>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100" b="1">
                          <a:effectLst/>
                          <a:latin typeface="Calibri" panose="020F0502020204030204" pitchFamily="34" charset="0"/>
                          <a:ea typeface="Times New Roman" panose="02020603050405020304" pitchFamily="18" charset="0"/>
                        </a:rPr>
                        <a:t>E</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945">
                <a:tc>
                  <a:txBody>
                    <a:bodyPr/>
                    <a:lstStyle/>
                    <a:p>
                      <a:pPr algn="just">
                        <a:spcAft>
                          <a:spcPts val="0"/>
                        </a:spcAft>
                      </a:pPr>
                      <a:r>
                        <a:rPr lang="es-ES_tradnl" sz="1100" dirty="0" smtClean="0">
                          <a:solidFill>
                            <a:srgbClr val="000000"/>
                          </a:solidFill>
                          <a:effectLst/>
                          <a:latin typeface="Calibri" panose="020F0502020204030204" pitchFamily="34" charset="0"/>
                          <a:ea typeface="Times New Roman" panose="02020603050405020304" pitchFamily="18" charset="0"/>
                        </a:rPr>
                        <a:t>Investigaciones </a:t>
                      </a:r>
                      <a:r>
                        <a:rPr lang="es-ES_tradnl" sz="1100" dirty="0">
                          <a:solidFill>
                            <a:srgbClr val="000000"/>
                          </a:solidFill>
                          <a:effectLst/>
                          <a:latin typeface="Calibri" panose="020F0502020204030204" pitchFamily="34" charset="0"/>
                          <a:ea typeface="Times New Roman" panose="02020603050405020304" pitchFamily="18" charset="0"/>
                        </a:rPr>
                        <a:t>relacionadas con la creación e innovación de la virtualización de los procesos formativos </a:t>
                      </a:r>
                      <a:endParaRPr lang="es-ES" sz="1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1</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1</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2</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dirty="0">
                          <a:effectLst/>
                          <a:latin typeface="Calibri" panose="020F0502020204030204" pitchFamily="34" charset="0"/>
                          <a:ea typeface="Times New Roman" panose="02020603050405020304" pitchFamily="18" charset="0"/>
                        </a:rPr>
                        <a:t> </a:t>
                      </a:r>
                      <a:endParaRPr lang="es-ES" sz="1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1</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2</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9</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dirty="0">
                          <a:effectLst/>
                          <a:latin typeface="Calibri" panose="020F0502020204030204" pitchFamily="34" charset="0"/>
                          <a:ea typeface="Times New Roman" panose="02020603050405020304" pitchFamily="18" charset="0"/>
                        </a:rPr>
                        <a:t>1</a:t>
                      </a:r>
                      <a:endParaRPr lang="es-ES" sz="1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ángulo 4"/>
          <p:cNvSpPr/>
          <p:nvPr/>
        </p:nvSpPr>
        <p:spPr>
          <a:xfrm>
            <a:off x="431198" y="2474893"/>
            <a:ext cx="8232981" cy="954107"/>
          </a:xfrm>
          <a:prstGeom prst="rect">
            <a:avLst/>
          </a:prstGeom>
        </p:spPr>
        <p:txBody>
          <a:bodyPr wrap="square">
            <a:spAutoFit/>
          </a:bodyPr>
          <a:lstStyle/>
          <a:p>
            <a:pPr algn="just"/>
            <a:r>
              <a:rPr lang="es-MX" sz="1400" b="1" dirty="0" smtClean="0">
                <a:solidFill>
                  <a:srgbClr val="C00000"/>
                </a:solidFill>
                <a:latin typeface="Calibri" panose="020F0502020204030204" pitchFamily="34" charset="0"/>
                <a:ea typeface="Times New Roman" panose="02020603050405020304" pitchFamily="18" charset="0"/>
              </a:rPr>
              <a:t>Fortaleza</a:t>
            </a:r>
            <a:r>
              <a:rPr lang="es-MX" sz="1400" b="1" dirty="0" smtClean="0">
                <a:latin typeface="Calibri" panose="020F0502020204030204" pitchFamily="34" charset="0"/>
                <a:ea typeface="Times New Roman" panose="02020603050405020304" pitchFamily="18" charset="0"/>
              </a:rPr>
              <a:t>.</a:t>
            </a:r>
            <a:r>
              <a:rPr lang="es-MX" sz="1400" dirty="0" smtClean="0">
                <a:latin typeface="Calibri" panose="020F0502020204030204" pitchFamily="34" charset="0"/>
                <a:ea typeface="Times New Roman" panose="02020603050405020304" pitchFamily="18" charset="0"/>
              </a:rPr>
              <a:t> Como </a:t>
            </a:r>
            <a:r>
              <a:rPr lang="es-MX" sz="1400" dirty="0">
                <a:latin typeface="Calibri" panose="020F0502020204030204" pitchFamily="34" charset="0"/>
                <a:ea typeface="Times New Roman" panose="02020603050405020304" pitchFamily="18" charset="0"/>
              </a:rPr>
              <a:t>resultado de la línea de investigación, se han formado gestores de la virtualización de procesos formativos universitarios en distintas carreras y áreas de la universidad, lo que se ha extendido a otras entidades a las que pertenecen los egresados de la </a:t>
            </a:r>
            <a:r>
              <a:rPr lang="es-MX" sz="1400" b="1" dirty="0">
                <a:latin typeface="Calibri" panose="020F0502020204030204" pitchFamily="34" charset="0"/>
                <a:ea typeface="Times New Roman" panose="02020603050405020304" pitchFamily="18" charset="0"/>
              </a:rPr>
              <a:t>Maestría de Virtualización </a:t>
            </a:r>
            <a:r>
              <a:rPr lang="es-MX" sz="1400" dirty="0">
                <a:latin typeface="Calibri" panose="020F0502020204030204" pitchFamily="34" charset="0"/>
                <a:ea typeface="Times New Roman" panose="02020603050405020304" pitchFamily="18" charset="0"/>
              </a:rPr>
              <a:t>de procesos formativos universitarios </a:t>
            </a:r>
            <a:endParaRPr lang="es-ES" sz="1400" dirty="0"/>
          </a:p>
        </p:txBody>
      </p:sp>
      <p:sp>
        <p:nvSpPr>
          <p:cNvPr id="6" name="Rectángulo 5"/>
          <p:cNvSpPr/>
          <p:nvPr/>
        </p:nvSpPr>
        <p:spPr>
          <a:xfrm>
            <a:off x="437071" y="3429000"/>
            <a:ext cx="8239385" cy="1461939"/>
          </a:xfrm>
          <a:prstGeom prst="rect">
            <a:avLst/>
          </a:prstGeom>
        </p:spPr>
        <p:txBody>
          <a:bodyPr wrap="square">
            <a:spAutoFit/>
          </a:bodyPr>
          <a:lstStyle/>
          <a:p>
            <a:pPr algn="just">
              <a:lnSpc>
                <a:spcPct val="150000"/>
              </a:lnSpc>
              <a:spcBef>
                <a:spcPts val="600"/>
              </a:spcBef>
              <a:spcAft>
                <a:spcPts val="0"/>
              </a:spcAft>
            </a:pPr>
            <a:r>
              <a:rPr lang="es-ES_tradnl" sz="1400" b="1" dirty="0">
                <a:solidFill>
                  <a:srgbClr val="C00000"/>
                </a:solidFill>
                <a:latin typeface="Calibri" panose="020F0502020204030204" pitchFamily="34" charset="0"/>
                <a:ea typeface="Times New Roman" panose="02020603050405020304" pitchFamily="18" charset="0"/>
              </a:rPr>
              <a:t>Debilidades</a:t>
            </a:r>
            <a:endParaRPr lang="es-ES" sz="1400" dirty="0">
              <a:solidFill>
                <a:srgbClr val="C00000"/>
              </a:solidFill>
              <a:ea typeface="Times New Roman" panose="02020603050405020304" pitchFamily="18" charset="0"/>
            </a:endParaRPr>
          </a:p>
          <a:p>
            <a:pPr lvl="0" algn="just">
              <a:lnSpc>
                <a:spcPct val="150000"/>
              </a:lnSpc>
              <a:spcBef>
                <a:spcPts val="600"/>
              </a:spcBef>
              <a:spcAft>
                <a:spcPts val="0"/>
              </a:spcAft>
            </a:pPr>
            <a:r>
              <a:rPr lang="es-ES_tradnl" sz="1400" dirty="0">
                <a:solidFill>
                  <a:srgbClr val="000000"/>
                </a:solidFill>
                <a:latin typeface="Calibri" panose="020F0502020204030204" pitchFamily="34" charset="0"/>
                <a:ea typeface="Times New Roman" panose="02020603050405020304" pitchFamily="18" charset="0"/>
              </a:rPr>
              <a:t>Limitada infraestructura </a:t>
            </a:r>
            <a:r>
              <a:rPr lang="es-ES_tradnl" sz="1400" dirty="0" smtClean="0">
                <a:solidFill>
                  <a:srgbClr val="000000"/>
                </a:solidFill>
                <a:latin typeface="Calibri" panose="020F0502020204030204" pitchFamily="34" charset="0"/>
                <a:ea typeface="Times New Roman" panose="02020603050405020304" pitchFamily="18" charset="0"/>
              </a:rPr>
              <a:t>tecnológica. Insuficiente </a:t>
            </a:r>
            <a:r>
              <a:rPr lang="es-ES_tradnl" sz="1400" dirty="0">
                <a:solidFill>
                  <a:srgbClr val="000000"/>
                </a:solidFill>
                <a:latin typeface="Calibri" panose="020F0502020204030204" pitchFamily="34" charset="0"/>
                <a:ea typeface="Times New Roman" panose="02020603050405020304" pitchFamily="18" charset="0"/>
              </a:rPr>
              <a:t>vínculo de la línea de investigación con entidades internacionales</a:t>
            </a:r>
            <a:r>
              <a:rPr lang="es-ES_tradnl" sz="1400" dirty="0" smtClean="0">
                <a:solidFill>
                  <a:srgbClr val="000000"/>
                </a:solidFill>
                <a:latin typeface="Calibri" panose="020F0502020204030204" pitchFamily="34" charset="0"/>
                <a:ea typeface="Times New Roman" panose="02020603050405020304" pitchFamily="18" charset="0"/>
              </a:rPr>
              <a:t>. </a:t>
            </a:r>
            <a:r>
              <a:rPr lang="es-ES_tradnl" sz="1400" dirty="0" smtClean="0">
                <a:solidFill>
                  <a:srgbClr val="000000"/>
                </a:solidFill>
                <a:latin typeface="Calibri" panose="020F0502020204030204" pitchFamily="34" charset="0"/>
                <a:ea typeface="Calibri" panose="020F0502020204030204" pitchFamily="34" charset="0"/>
              </a:rPr>
              <a:t>No </a:t>
            </a:r>
            <a:r>
              <a:rPr lang="es-ES_tradnl" sz="1400" dirty="0">
                <a:solidFill>
                  <a:srgbClr val="000000"/>
                </a:solidFill>
                <a:latin typeface="Calibri" panose="020F0502020204030204" pitchFamily="34" charset="0"/>
                <a:ea typeface="Calibri" panose="020F0502020204030204" pitchFamily="34" charset="0"/>
              </a:rPr>
              <a:t>se logran aún la edición de libros que visualicen los resultados, una vez defendidas las tesis devenidas del proyecto y la línea de investigación.</a:t>
            </a:r>
            <a:endParaRPr lang="es-ES" sz="1400" dirty="0">
              <a:ea typeface="Times New Roman" panose="02020603050405020304" pitchFamily="18" charset="0"/>
            </a:endParaRPr>
          </a:p>
        </p:txBody>
      </p:sp>
      <p:sp>
        <p:nvSpPr>
          <p:cNvPr id="7" name="Rectángulo 6"/>
          <p:cNvSpPr/>
          <p:nvPr/>
        </p:nvSpPr>
        <p:spPr>
          <a:xfrm>
            <a:off x="421120" y="4725144"/>
            <a:ext cx="8183328" cy="2031325"/>
          </a:xfrm>
          <a:prstGeom prst="rect">
            <a:avLst/>
          </a:prstGeom>
        </p:spPr>
        <p:txBody>
          <a:bodyPr wrap="square">
            <a:spAutoFit/>
          </a:bodyPr>
          <a:lstStyle/>
          <a:p>
            <a:pPr algn="just">
              <a:lnSpc>
                <a:spcPct val="150000"/>
              </a:lnSpc>
              <a:spcBef>
                <a:spcPts val="600"/>
              </a:spcBef>
              <a:spcAft>
                <a:spcPts val="0"/>
              </a:spcAft>
            </a:pPr>
            <a:r>
              <a:rPr lang="es-ES_tradnl" sz="1400" b="1" dirty="0" smtClean="0">
                <a:solidFill>
                  <a:srgbClr val="C00000"/>
                </a:solidFill>
                <a:latin typeface="Calibri" panose="020F0502020204030204" pitchFamily="34" charset="0"/>
                <a:ea typeface="Times New Roman" panose="02020603050405020304" pitchFamily="18" charset="0"/>
              </a:rPr>
              <a:t>Plan de Acciones</a:t>
            </a:r>
            <a:endParaRPr lang="es-ES" sz="1400" b="1" dirty="0" smtClean="0">
              <a:solidFill>
                <a:srgbClr val="C00000"/>
              </a:solidFill>
              <a:ea typeface="Times New Roman" panose="02020603050405020304" pitchFamily="18" charset="0"/>
            </a:endParaRPr>
          </a:p>
          <a:p>
            <a:pPr marL="342900" lvl="0" indent="-342900" algn="just">
              <a:lnSpc>
                <a:spcPct val="150000"/>
              </a:lnSpc>
              <a:spcBef>
                <a:spcPts val="600"/>
              </a:spcBef>
              <a:spcAft>
                <a:spcPts val="0"/>
              </a:spcAft>
              <a:buFont typeface="+mj-lt"/>
              <a:buAutoNum type="arabicPeriod"/>
            </a:pPr>
            <a:r>
              <a:rPr lang="es-ES_tradnl" sz="1200" dirty="0" smtClean="0">
                <a:solidFill>
                  <a:srgbClr val="000000"/>
                </a:solidFill>
                <a:latin typeface="Calibri" panose="020F0502020204030204" pitchFamily="34" charset="0"/>
                <a:ea typeface="Times New Roman" panose="02020603050405020304" pitchFamily="18" charset="0"/>
              </a:rPr>
              <a:t>Trabajar </a:t>
            </a:r>
            <a:r>
              <a:rPr lang="es-ES_tradnl" sz="1200" dirty="0">
                <a:solidFill>
                  <a:srgbClr val="000000"/>
                </a:solidFill>
                <a:latin typeface="Calibri" panose="020F0502020204030204" pitchFamily="34" charset="0"/>
                <a:ea typeface="Times New Roman" panose="02020603050405020304" pitchFamily="18" charset="0"/>
              </a:rPr>
              <a:t>por lograr proyectos internacionales que posibiliten mejorar la infraestructura tecnológica así como el vínculo con entidades internacionales.</a:t>
            </a:r>
            <a:endParaRPr lang="es-ES" sz="1200" dirty="0">
              <a:ea typeface="Times New Roman" panose="02020603050405020304" pitchFamily="18" charset="0"/>
            </a:endParaRPr>
          </a:p>
          <a:p>
            <a:pPr marL="342900" lvl="0" indent="-342900" algn="just">
              <a:lnSpc>
                <a:spcPct val="150000"/>
              </a:lnSpc>
              <a:spcBef>
                <a:spcPts val="600"/>
              </a:spcBef>
              <a:spcAft>
                <a:spcPts val="0"/>
              </a:spcAft>
              <a:buFont typeface="+mj-lt"/>
              <a:buAutoNum type="arabicPeriod"/>
            </a:pPr>
            <a:r>
              <a:rPr lang="es-ES_tradnl" sz="1200" dirty="0">
                <a:solidFill>
                  <a:srgbClr val="000000"/>
                </a:solidFill>
                <a:latin typeface="Calibri" panose="020F0502020204030204" pitchFamily="34" charset="0"/>
                <a:ea typeface="Times New Roman" panose="02020603050405020304" pitchFamily="18" charset="0"/>
              </a:rPr>
              <a:t>Capacitación del claustro en materia tecnológica.</a:t>
            </a:r>
            <a:endParaRPr lang="es-ES" sz="1200" dirty="0">
              <a:ea typeface="Times New Roman" panose="02020603050405020304" pitchFamily="18" charset="0"/>
            </a:endParaRPr>
          </a:p>
          <a:p>
            <a:pPr marL="342900" lvl="0" indent="-342900" algn="just">
              <a:lnSpc>
                <a:spcPct val="150000"/>
              </a:lnSpc>
              <a:spcBef>
                <a:spcPts val="600"/>
              </a:spcBef>
              <a:spcAft>
                <a:spcPts val="0"/>
              </a:spcAft>
              <a:buFont typeface="+mj-lt"/>
              <a:buAutoNum type="arabicPeriod"/>
            </a:pPr>
            <a:r>
              <a:rPr lang="es-ES_tradnl" sz="1200" dirty="0">
                <a:solidFill>
                  <a:srgbClr val="000000"/>
                </a:solidFill>
                <a:latin typeface="Calibri" panose="020F0502020204030204" pitchFamily="34" charset="0"/>
                <a:ea typeface="Calibri" panose="020F0502020204030204" pitchFamily="34" charset="0"/>
              </a:rPr>
              <a:t>Insistir desde las </a:t>
            </a:r>
            <a:r>
              <a:rPr lang="es-ES_tradnl" sz="1200" dirty="0" err="1">
                <a:solidFill>
                  <a:srgbClr val="000000"/>
                </a:solidFill>
                <a:latin typeface="Calibri" panose="020F0502020204030204" pitchFamily="34" charset="0"/>
                <a:ea typeface="Calibri" panose="020F0502020204030204" pitchFamily="34" charset="0"/>
              </a:rPr>
              <a:t>predefensas</a:t>
            </a:r>
            <a:r>
              <a:rPr lang="es-ES_tradnl" sz="1200" dirty="0">
                <a:solidFill>
                  <a:srgbClr val="000000"/>
                </a:solidFill>
                <a:latin typeface="Calibri" panose="020F0502020204030204" pitchFamily="34" charset="0"/>
                <a:ea typeface="Calibri" panose="020F0502020204030204" pitchFamily="34" charset="0"/>
              </a:rPr>
              <a:t> de los resultados científicos asociados a la línea de investigación, en la posibilidad de escribir libros, monografías y en general publicaciones de los primeros grupos acerca del tema. </a:t>
            </a:r>
            <a:endParaRPr lang="es-ES" sz="1200" dirty="0">
              <a:ea typeface="Times New Roman" panose="02020603050405020304" pitchFamily="18" charset="0"/>
            </a:endParaRPr>
          </a:p>
        </p:txBody>
      </p:sp>
    </p:spTree>
    <p:extLst>
      <p:ext uri="{BB962C8B-B14F-4D97-AF65-F5344CB8AC3E}">
        <p14:creationId xmlns:p14="http://schemas.microsoft.com/office/powerpoint/2010/main" val="96869774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ángulo 1"/>
          <p:cNvSpPr/>
          <p:nvPr/>
        </p:nvSpPr>
        <p:spPr>
          <a:xfrm>
            <a:off x="755576" y="836712"/>
            <a:ext cx="7920880" cy="2646878"/>
          </a:xfrm>
          <a:prstGeom prst="rect">
            <a:avLst/>
          </a:prstGeom>
        </p:spPr>
        <p:txBody>
          <a:bodyPr wrap="square">
            <a:spAutoFit/>
          </a:bodyPr>
          <a:lstStyle/>
          <a:p>
            <a:pPr algn="just">
              <a:lnSpc>
                <a:spcPct val="150000"/>
              </a:lnSpc>
              <a:spcBef>
                <a:spcPts val="600"/>
              </a:spcBef>
              <a:spcAft>
                <a:spcPts val="0"/>
              </a:spcAft>
            </a:pPr>
            <a:r>
              <a:rPr lang="es-ES"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Línea 1</a:t>
            </a:r>
            <a:r>
              <a:rPr lang="es-ES" sz="1600" dirty="0" smtClean="0">
                <a:latin typeface="Arial Narrow" panose="020B0606020202030204" pitchFamily="34" charset="0"/>
                <a:ea typeface="Times New Roman" panose="02020603050405020304" pitchFamily="18" charset="0"/>
                <a:cs typeface="Arial" panose="020B0604020202020204" pitchFamily="34" charset="0"/>
              </a:rPr>
              <a:t>. </a:t>
            </a:r>
          </a:p>
          <a:p>
            <a:pPr algn="just">
              <a:lnSpc>
                <a:spcPct val="150000"/>
              </a:lnSpc>
              <a:spcBef>
                <a:spcPts val="600"/>
              </a:spcBef>
              <a:spcAft>
                <a:spcPts val="0"/>
              </a:spcAft>
            </a:pPr>
            <a:r>
              <a:rPr lang="es-ES" sz="1600" dirty="0" smtClean="0">
                <a:latin typeface="Arial Narrow" panose="020B0606020202030204" pitchFamily="34" charset="0"/>
                <a:ea typeface="Times New Roman" panose="02020603050405020304" pitchFamily="18" charset="0"/>
                <a:cs typeface="Arial" panose="020B0604020202020204" pitchFamily="34" charset="0"/>
              </a:rPr>
              <a:t>en dic del</a:t>
            </a:r>
            <a:r>
              <a:rPr lang="es-ES" sz="1600" b="1" dirty="0" smtClean="0">
                <a:latin typeface="Arial Narrow" panose="020B0606020202030204" pitchFamily="34" charset="0"/>
                <a:ea typeface="Times New Roman" panose="02020603050405020304" pitchFamily="18" charset="0"/>
                <a:cs typeface="Arial" panose="020B0604020202020204" pitchFamily="34" charset="0"/>
              </a:rPr>
              <a:t> </a:t>
            </a:r>
            <a:r>
              <a:rPr lang="es-ES" sz="1600" b="1" dirty="0">
                <a:latin typeface="Arial Narrow" panose="020B0606020202030204" pitchFamily="34" charset="0"/>
                <a:ea typeface="Times New Roman" panose="02020603050405020304" pitchFamily="18" charset="0"/>
                <a:cs typeface="Arial" panose="020B0604020202020204" pitchFamily="34" charset="0"/>
              </a:rPr>
              <a:t>2015, </a:t>
            </a:r>
            <a:r>
              <a:rPr lang="es-ES" sz="2000" dirty="0" smtClean="0">
                <a:latin typeface="Arial Narrow" panose="020B0606020202030204" pitchFamily="34" charset="0"/>
                <a:ea typeface="Calibri" panose="020F0502020204030204" pitchFamily="34" charset="0"/>
                <a:cs typeface="Arial" panose="020B0604020202020204" pitchFamily="34" charset="0"/>
              </a:rPr>
              <a:t>“</a:t>
            </a:r>
            <a:r>
              <a:rPr lang="es-ES" sz="2000" dirty="0" smtClean="0">
                <a:latin typeface="Arial Narrow" panose="020B0606020202030204" pitchFamily="34" charset="0"/>
                <a:ea typeface="Times New Roman" panose="02020603050405020304" pitchFamily="18" charset="0"/>
                <a:cs typeface="Arial" panose="020B0604020202020204" pitchFamily="34" charset="0"/>
              </a:rPr>
              <a:t>Se </a:t>
            </a:r>
            <a:r>
              <a:rPr lang="es-ES" sz="2000" dirty="0">
                <a:latin typeface="Arial Narrow" panose="020B0606020202030204" pitchFamily="34" charset="0"/>
                <a:ea typeface="Times New Roman" panose="02020603050405020304" pitchFamily="18" charset="0"/>
                <a:cs typeface="Arial" panose="020B0604020202020204" pitchFamily="34" charset="0"/>
              </a:rPr>
              <a:t>prevé la </a:t>
            </a:r>
            <a:r>
              <a:rPr lang="es-ES" sz="2000" dirty="0" smtClean="0">
                <a:latin typeface="Arial Narrow" panose="020B0606020202030204" pitchFamily="34" charset="0"/>
                <a:ea typeface="Times New Roman" panose="02020603050405020304" pitchFamily="18" charset="0"/>
                <a:cs typeface="Arial" panose="020B0604020202020204" pitchFamily="34" charset="0"/>
              </a:rPr>
              <a:t>defensa</a:t>
            </a:r>
            <a:r>
              <a:rPr lang="es-ES" sz="2000" b="1"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a:t>
            </a:r>
          </a:p>
          <a:p>
            <a:pPr lvl="0" algn="just">
              <a:lnSpc>
                <a:spcPct val="150000"/>
              </a:lnSpc>
              <a:spcBef>
                <a:spcPts val="600"/>
              </a:spcBef>
              <a:spcAft>
                <a:spcPts val="600"/>
              </a:spcAft>
            </a:pPr>
            <a:r>
              <a:rPr lang="es-ES" sz="2000" b="1"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a:t>
            </a:r>
            <a:r>
              <a:rPr lang="es-ES" sz="200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Gestión </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Académica de la virtualización universitaria” Aspirante: </a:t>
            </a:r>
            <a:r>
              <a:rPr lang="es-ES" sz="2000" dirty="0" err="1">
                <a:solidFill>
                  <a:srgbClr val="000000"/>
                </a:solidFill>
                <a:latin typeface="Arial Narrow" panose="020B0606020202030204" pitchFamily="34" charset="0"/>
                <a:ea typeface="Calibri" panose="020F0502020204030204" pitchFamily="34" charset="0"/>
                <a:cs typeface="Arial" panose="020B0604020202020204" pitchFamily="34" charset="0"/>
              </a:rPr>
              <a:t>MSc</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 Edelmira Lila Guevara Iñiguez. Tutores: </a:t>
            </a:r>
            <a:r>
              <a:rPr lang="es-MX" sz="2000" dirty="0">
                <a:latin typeface="Arial Narrow" panose="020B0606020202030204" pitchFamily="34" charset="0"/>
                <a:ea typeface="Calibri" panose="020F0502020204030204" pitchFamily="34" charset="0"/>
                <a:cs typeface="Arial" panose="020B0604020202020204" pitchFamily="34" charset="0"/>
              </a:rPr>
              <a:t>Dra. C. María Elena Pardo Gómez </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y </a:t>
            </a:r>
            <a:r>
              <a:rPr lang="es-ES" sz="2000" dirty="0" err="1">
                <a:solidFill>
                  <a:srgbClr val="000000"/>
                </a:solidFill>
                <a:latin typeface="Arial Narrow" panose="020B0606020202030204" pitchFamily="34" charset="0"/>
                <a:ea typeface="Calibri" panose="020F0502020204030204" pitchFamily="34" charset="0"/>
                <a:cs typeface="Arial" panose="020B0604020202020204" pitchFamily="34" charset="0"/>
              </a:rPr>
              <a:t>Dr.C</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 José Manuel Izquierdo Lao).</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8191692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1185653" y="1536377"/>
            <a:ext cx="7332859" cy="4222694"/>
          </a:xfrm>
          <a:prstGeom prst="rect">
            <a:avLst/>
          </a:prstGeom>
        </p:spPr>
        <p:txBody>
          <a:bodyPr wrap="square">
            <a:spAutoFit/>
          </a:bodyPr>
          <a:lstStyle/>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El desarrollo e implementación en la práctica social de </a:t>
            </a:r>
            <a:r>
              <a:rPr lang="es-ES_tradnl" b="1" u="sng" dirty="0">
                <a:solidFill>
                  <a:srgbClr val="FF0000"/>
                </a:solidFill>
                <a:latin typeface="Arial Narrow"/>
                <a:ea typeface="Times New Roman"/>
                <a:cs typeface="Arial"/>
              </a:rPr>
              <a:t>investigaciones </a:t>
            </a:r>
            <a:r>
              <a:rPr lang="es-ES_tradnl" b="1" dirty="0">
                <a:latin typeface="Arial Narrow"/>
                <a:ea typeface="Times New Roman"/>
                <a:cs typeface="Arial"/>
              </a:rPr>
              <a:t>en la Educación </a:t>
            </a:r>
            <a:r>
              <a:rPr lang="es-ES_tradnl" b="1" dirty="0" smtClean="0">
                <a:latin typeface="Arial Narrow"/>
                <a:ea typeface="Times New Roman"/>
                <a:cs typeface="Arial"/>
              </a:rPr>
              <a:t>Superior, desde la concepción de </a:t>
            </a:r>
            <a:r>
              <a:rPr lang="es-ES_tradnl" b="1" u="sng" dirty="0" smtClean="0">
                <a:solidFill>
                  <a:srgbClr val="FF0000"/>
                </a:solidFill>
                <a:latin typeface="Arial Narrow"/>
                <a:ea typeface="Times New Roman"/>
                <a:cs typeface="Arial"/>
              </a:rPr>
              <a:t>Proyectos</a:t>
            </a:r>
            <a:r>
              <a:rPr lang="es-ES_tradnl" b="1" dirty="0" smtClean="0">
                <a:latin typeface="Arial Narrow"/>
                <a:ea typeface="Times New Roman"/>
                <a:cs typeface="Arial"/>
              </a:rPr>
              <a:t>.</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Establecimiento de un sistema coherente de formación de </a:t>
            </a:r>
            <a:r>
              <a:rPr lang="es-ES_tradnl" b="1" u="sng" dirty="0">
                <a:solidFill>
                  <a:srgbClr val="FF0000"/>
                </a:solidFill>
                <a:latin typeface="Arial Narrow"/>
                <a:ea typeface="Times New Roman"/>
                <a:cs typeface="Arial"/>
              </a:rPr>
              <a:t>post-grado </a:t>
            </a:r>
            <a:r>
              <a:rPr lang="es-ES_tradnl" b="1" dirty="0">
                <a:latin typeface="Arial Narrow"/>
                <a:ea typeface="Times New Roman"/>
                <a:cs typeface="Arial"/>
              </a:rPr>
              <a:t>que comprenda entrenamientos, cursos, diplomados, maestrías, doctorados y </a:t>
            </a:r>
            <a:r>
              <a:rPr lang="es-ES_tradnl" b="1" dirty="0" smtClean="0">
                <a:latin typeface="Arial Narrow"/>
                <a:ea typeface="Times New Roman"/>
                <a:cs typeface="Arial"/>
              </a:rPr>
              <a:t>postdoctorados.</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 b="1" dirty="0">
                <a:latin typeface="Arial Narrow"/>
                <a:ea typeface="Times New Roman"/>
                <a:cs typeface="Arial"/>
              </a:rPr>
              <a:t>Desempeñarse como </a:t>
            </a:r>
            <a:r>
              <a:rPr lang="es-ES" b="1" u="sng" dirty="0">
                <a:solidFill>
                  <a:srgbClr val="FF0000"/>
                </a:solidFill>
                <a:latin typeface="Arial Narrow"/>
                <a:ea typeface="Times New Roman"/>
                <a:cs typeface="Arial"/>
              </a:rPr>
              <a:t>centro de referencia</a:t>
            </a:r>
            <a:r>
              <a:rPr lang="es-ES" b="1" dirty="0">
                <a:latin typeface="Arial Narrow"/>
                <a:ea typeface="Times New Roman"/>
                <a:cs typeface="Arial"/>
              </a:rPr>
              <a:t>, </a:t>
            </a:r>
            <a:r>
              <a:rPr lang="es-ES" b="1" dirty="0" smtClean="0">
                <a:latin typeface="Arial Narrow"/>
                <a:ea typeface="Times New Roman"/>
                <a:cs typeface="Arial"/>
              </a:rPr>
              <a:t>de </a:t>
            </a:r>
            <a:r>
              <a:rPr lang="es-ES" b="1" u="sng" dirty="0" smtClean="0">
                <a:solidFill>
                  <a:srgbClr val="FF0000"/>
                </a:solidFill>
                <a:latin typeface="Arial Narrow"/>
                <a:ea typeface="Times New Roman"/>
                <a:cs typeface="Arial"/>
              </a:rPr>
              <a:t>Red</a:t>
            </a:r>
            <a:r>
              <a:rPr lang="es-ES" b="1" dirty="0" smtClean="0">
                <a:latin typeface="Arial Narrow"/>
                <a:ea typeface="Times New Roman"/>
                <a:cs typeface="Arial"/>
              </a:rPr>
              <a:t>, asesoría</a:t>
            </a:r>
            <a:r>
              <a:rPr lang="es-ES" b="1" dirty="0">
                <a:latin typeface="Arial Narrow"/>
                <a:ea typeface="Times New Roman"/>
                <a:cs typeface="Arial"/>
              </a:rPr>
              <a:t>, </a:t>
            </a:r>
            <a:r>
              <a:rPr lang="es-ES" b="1" dirty="0" smtClean="0">
                <a:latin typeface="Arial Narrow"/>
                <a:ea typeface="Times New Roman"/>
                <a:cs typeface="Arial"/>
              </a:rPr>
              <a:t>a </a:t>
            </a:r>
            <a:r>
              <a:rPr lang="es-ES" b="1" dirty="0">
                <a:latin typeface="Arial Narrow"/>
                <a:ea typeface="Times New Roman"/>
                <a:cs typeface="Arial"/>
              </a:rPr>
              <a:t>profesionales e instituciones que trabajen en </a:t>
            </a:r>
            <a:r>
              <a:rPr lang="es-ES_tradnl" b="1" dirty="0">
                <a:latin typeface="Arial Narrow"/>
                <a:ea typeface="Times New Roman"/>
                <a:cs typeface="Arial"/>
              </a:rPr>
              <a:t>investigaciones sobre la Educación Superior</a:t>
            </a:r>
            <a:r>
              <a:rPr lang="es-ES" b="1" dirty="0">
                <a:latin typeface="Arial Narrow"/>
                <a:ea typeface="Times New Roman"/>
                <a:cs typeface="Arial"/>
              </a:rPr>
              <a:t>.</a:t>
            </a:r>
            <a:endParaRPr lang="es-ES" b="1" dirty="0">
              <a:effectLst/>
              <a:latin typeface="Calibri"/>
              <a:ea typeface="Calibri"/>
              <a:cs typeface="Times New Roman"/>
            </a:endParaRPr>
          </a:p>
        </p:txBody>
      </p:sp>
      <p:grpSp>
        <p:nvGrpSpPr>
          <p:cNvPr id="4" name="3 Grupo"/>
          <p:cNvGrpSpPr/>
          <p:nvPr/>
        </p:nvGrpSpPr>
        <p:grpSpPr>
          <a:xfrm>
            <a:off x="260202" y="96217"/>
            <a:ext cx="8726518" cy="5449757"/>
            <a:chOff x="493217" y="188640"/>
            <a:chExt cx="12826543" cy="5449757"/>
          </a:xfrm>
        </p:grpSpPr>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5"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0"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3" name="Text Box 2"/>
          <p:cNvSpPr txBox="1">
            <a:spLocks noChangeArrowheads="1"/>
          </p:cNvSpPr>
          <p:nvPr/>
        </p:nvSpPr>
        <p:spPr bwMode="auto">
          <a:xfrm>
            <a:off x="1660627" y="828001"/>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 </a:t>
            </a:r>
            <a:r>
              <a:rPr lang="es-ES"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OBJETIVOS</a:t>
            </a:r>
            <a:endParaRPr lang="es-ES" sz="28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25073973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332656"/>
            <a:ext cx="7772400" cy="1143000"/>
          </a:xfrm>
        </p:spPr>
        <p:txBody>
          <a:bodyPr/>
          <a:lstStyle/>
          <a:p>
            <a:r>
              <a:rPr lang="es-ES" sz="2800" b="1" dirty="0"/>
              <a:t> </a:t>
            </a:r>
            <a:r>
              <a:rPr lang="es-ES" sz="2800" b="1" dirty="0">
                <a:solidFill>
                  <a:srgbClr val="FF0000"/>
                </a:solidFill>
              </a:rPr>
              <a:t>Línea 2: FORMACIÓN UNIVERSITARIA Y SU IMPACTO SOCIAL</a:t>
            </a:r>
            <a:br>
              <a:rPr lang="es-ES" sz="2800" b="1" dirty="0">
                <a:solidFill>
                  <a:srgbClr val="FF0000"/>
                </a:solidFill>
              </a:rPr>
            </a:br>
            <a:endParaRPr lang="es-ES" sz="2800" b="1" dirty="0">
              <a:solidFill>
                <a:srgbClr val="FF0000"/>
              </a:solidFill>
            </a:endParaRPr>
          </a:p>
        </p:txBody>
      </p:sp>
      <p:sp>
        <p:nvSpPr>
          <p:cNvPr id="4" name="3 Rectángulo"/>
          <p:cNvSpPr/>
          <p:nvPr/>
        </p:nvSpPr>
        <p:spPr>
          <a:xfrm>
            <a:off x="668712" y="1268760"/>
            <a:ext cx="7920880" cy="4832092"/>
          </a:xfrm>
          <a:prstGeom prst="rect">
            <a:avLst/>
          </a:prstGeom>
        </p:spPr>
        <p:txBody>
          <a:bodyPr wrap="square">
            <a:spAutoFit/>
          </a:bodyPr>
          <a:lstStyle/>
          <a:p>
            <a:pPr algn="just"/>
            <a:r>
              <a:rPr lang="es-ES" b="1" dirty="0"/>
              <a:t>TESIS </a:t>
            </a:r>
            <a:r>
              <a:rPr lang="es-ES" b="1" dirty="0" smtClean="0"/>
              <a:t>DEFENDIDAS </a:t>
            </a:r>
            <a:r>
              <a:rPr lang="es-ES" b="1" dirty="0"/>
              <a:t>EN EL AÑO </a:t>
            </a:r>
            <a:r>
              <a:rPr lang="es-ES" b="1" dirty="0" smtClean="0"/>
              <a:t>2014</a:t>
            </a:r>
          </a:p>
          <a:p>
            <a:pPr algn="just"/>
            <a:endParaRPr lang="es-ES" dirty="0"/>
          </a:p>
          <a:p>
            <a:pPr marL="457200" lvl="0" indent="-457200" algn="just">
              <a:buFont typeface="+mj-lt"/>
              <a:buAutoNum type="arabicPeriod"/>
            </a:pPr>
            <a:r>
              <a:rPr lang="es-ES" sz="2000" b="1" dirty="0"/>
              <a:t>ADELA M. DÍAZ CÓNSUL. </a:t>
            </a:r>
            <a:r>
              <a:rPr lang="es-ES" sz="2000" dirty="0"/>
              <a:t>Gestión Curricular profesional de contabilidad. DRA. C. LIZETTE DE LA C. PÉRZ MARTÍNEZ Y DRA. C.  SILVIA CRUZ BARANDA</a:t>
            </a:r>
            <a:r>
              <a:rPr lang="es-ES" sz="2000" dirty="0" smtClean="0"/>
              <a:t>.</a:t>
            </a:r>
          </a:p>
          <a:p>
            <a:pPr marL="457200" lvl="0" indent="-457200" algn="just">
              <a:buFont typeface="+mj-lt"/>
              <a:buAutoNum type="arabicPeriod"/>
            </a:pPr>
            <a:endParaRPr lang="es-ES" sz="2000" dirty="0"/>
          </a:p>
          <a:p>
            <a:pPr marL="457200" lvl="0" indent="-457200" algn="just">
              <a:buFont typeface="+mj-lt"/>
              <a:buAutoNum type="arabicPeriod"/>
            </a:pPr>
            <a:r>
              <a:rPr lang="es-ES" sz="2000" b="1" dirty="0"/>
              <a:t>JOSÉ MANUEL BENÍTEZ GARCÍA</a:t>
            </a:r>
            <a:r>
              <a:rPr lang="es-ES" sz="2000" dirty="0"/>
              <a:t>.  Dinámica físico-</a:t>
            </a:r>
            <a:r>
              <a:rPr lang="es-ES" sz="2000" dirty="0" err="1"/>
              <a:t>agrosistémica</a:t>
            </a:r>
            <a:r>
              <a:rPr lang="es-ES" sz="2000" dirty="0"/>
              <a:t> para la formación del profesional de Ingeniería Agrónoma.  DR. BERNARDO JEFFERS DUARTE Y DR. C. ALEJANDRO ESTRABAO PÉREZ</a:t>
            </a:r>
            <a:r>
              <a:rPr lang="es-ES" sz="2000" dirty="0" smtClean="0"/>
              <a:t>.</a:t>
            </a:r>
          </a:p>
          <a:p>
            <a:pPr marL="457200" lvl="0" indent="-457200" algn="just">
              <a:buFont typeface="+mj-lt"/>
              <a:buAutoNum type="arabicPeriod"/>
            </a:pPr>
            <a:endParaRPr lang="es-ES" sz="2000" dirty="0"/>
          </a:p>
          <a:p>
            <a:pPr marL="457200" lvl="0" indent="-457200" algn="just">
              <a:buFont typeface="+mj-lt"/>
              <a:buAutoNum type="arabicPeriod"/>
            </a:pPr>
            <a:r>
              <a:rPr lang="es-ES" sz="2000" b="1" dirty="0"/>
              <a:t>ROLANDO CASTRO MARCELO.  </a:t>
            </a:r>
            <a:r>
              <a:rPr lang="es-ES" sz="2000" dirty="0"/>
              <a:t>Estrategia didáctica para la enseñanza-aprendizaje desarrollador del atletismo en escolares de nueve a once años en la provincia Las Tunas. DR. BERNARDO JEFFERS Y DRA. C. CELIA LEDO ROYO</a:t>
            </a:r>
          </a:p>
        </p:txBody>
      </p:sp>
    </p:spTree>
    <p:extLst>
      <p:ext uri="{BB962C8B-B14F-4D97-AF65-F5344CB8AC3E}">
        <p14:creationId xmlns:p14="http://schemas.microsoft.com/office/powerpoint/2010/main" val="2316048061"/>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809322489"/>
              </p:ext>
            </p:extLst>
          </p:nvPr>
        </p:nvGraphicFramePr>
        <p:xfrm>
          <a:off x="467544" y="1484784"/>
          <a:ext cx="8064896" cy="4526280"/>
        </p:xfrm>
        <a:graphic>
          <a:graphicData uri="http://schemas.openxmlformats.org/drawingml/2006/table">
            <a:tbl>
              <a:tblPr firstRow="1" firstCol="1" bandRow="1">
                <a:tableStyleId>{9D7B26C5-4107-4FEC-AEDC-1716B250A1EF}</a:tableStyleId>
              </a:tblPr>
              <a:tblGrid>
                <a:gridCol w="3436613"/>
                <a:gridCol w="4628283"/>
              </a:tblGrid>
              <a:tr h="0">
                <a:tc>
                  <a:txBody>
                    <a:bodyPr/>
                    <a:lstStyle/>
                    <a:p>
                      <a:pPr algn="l">
                        <a:lnSpc>
                          <a:spcPct val="150000"/>
                        </a:lnSpc>
                        <a:spcAft>
                          <a:spcPts val="0"/>
                        </a:spcAft>
                      </a:pPr>
                      <a:r>
                        <a:rPr lang="es-ES" sz="1800" dirty="0" smtClean="0">
                          <a:effectLst/>
                        </a:rPr>
                        <a:t>4. Olmedo </a:t>
                      </a:r>
                      <a:r>
                        <a:rPr lang="es-ES" sz="1800" dirty="0">
                          <a:effectLst/>
                        </a:rPr>
                        <a:t>Zapata Illanes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1800" b="0" dirty="0">
                          <a:effectLst/>
                        </a:rPr>
                        <a:t>Metodología  para las prácticas pre profesionales  en la formación desde la sociedad solidario del Ingeniero Agrónomo y su impacto en el desarrollo local  </a:t>
                      </a:r>
                      <a:endParaRPr lang="es-ES" sz="18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50000"/>
                        </a:lnSpc>
                        <a:spcAft>
                          <a:spcPts val="0"/>
                        </a:spcAft>
                      </a:pPr>
                      <a:r>
                        <a:rPr lang="es-ES" sz="1800" dirty="0" smtClean="0">
                          <a:effectLst/>
                        </a:rPr>
                        <a:t>5. Hugo </a:t>
                      </a:r>
                      <a:r>
                        <a:rPr lang="es-ES" sz="1800" dirty="0" err="1">
                          <a:effectLst/>
                        </a:rPr>
                        <a:t>Favian</a:t>
                      </a:r>
                      <a:r>
                        <a:rPr lang="es-ES" sz="1800" dirty="0">
                          <a:effectLst/>
                        </a:rPr>
                        <a:t>  Vázquez Coloma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0"/>
                        </a:spcAft>
                      </a:pPr>
                      <a:r>
                        <a:rPr lang="es-ES" sz="1800" b="0" dirty="0">
                          <a:effectLst/>
                        </a:rPr>
                        <a:t>Gestión Curricular para la formación  profesional  del ingeniero agroindustrial  con enfoque social y solidario  </a:t>
                      </a:r>
                      <a:endParaRPr lang="es-ES" sz="1800" b="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50000"/>
                        </a:lnSpc>
                        <a:spcAft>
                          <a:spcPts val="0"/>
                        </a:spcAft>
                      </a:pPr>
                      <a:r>
                        <a:rPr lang="es-ES" sz="1800" dirty="0" smtClean="0">
                          <a:effectLst/>
                        </a:rPr>
                        <a:t>6. Oswaldo </a:t>
                      </a:r>
                      <a:r>
                        <a:rPr lang="es-ES" sz="1800" dirty="0">
                          <a:effectLst/>
                        </a:rPr>
                        <a:t>Ernesto López  Bravo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50000"/>
                        </a:lnSpc>
                        <a:spcAft>
                          <a:spcPts val="0"/>
                        </a:spcAft>
                      </a:pPr>
                      <a:r>
                        <a:rPr lang="es-ES" sz="1800" dirty="0">
                          <a:effectLst/>
                        </a:rPr>
                        <a:t>Diseño curricular en la formación en gestión de riesgo de desastres en la Educación Superior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l">
                        <a:lnSpc>
                          <a:spcPct val="150000"/>
                        </a:lnSpc>
                        <a:spcAft>
                          <a:spcPts val="0"/>
                        </a:spcAft>
                      </a:pPr>
                      <a:r>
                        <a:rPr lang="es-ES" sz="1800" dirty="0" smtClean="0">
                          <a:effectLst/>
                        </a:rPr>
                        <a:t>7. Joao </a:t>
                      </a:r>
                      <a:r>
                        <a:rPr lang="es-ES" sz="1800" dirty="0">
                          <a:effectLst/>
                        </a:rPr>
                        <a:t>Domingos Víctor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50000"/>
                        </a:lnSpc>
                        <a:spcAft>
                          <a:spcPts val="0"/>
                        </a:spcAft>
                      </a:pPr>
                      <a:r>
                        <a:rPr lang="es-ES" sz="1800" dirty="0">
                          <a:effectLst/>
                        </a:rPr>
                        <a:t>Dinámica de la Formación  de la responsabilidad ambiental del profesional del Derecho</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3" name="Rectangle 1"/>
          <p:cNvSpPr>
            <a:spLocks noChangeArrowheads="1"/>
          </p:cNvSpPr>
          <p:nvPr/>
        </p:nvSpPr>
        <p:spPr bwMode="auto">
          <a:xfrm>
            <a:off x="971600" y="613574"/>
            <a:ext cx="7272808"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895350" marR="0" lvl="0" indent="-895350" algn="just" defTabSz="914400" rtl="0" eaLnBrk="0" fontAlgn="base" latinLnBrk="0" hangingPunct="0">
              <a:lnSpc>
                <a:spcPct val="100000"/>
              </a:lnSpc>
              <a:spcBef>
                <a:spcPct val="0"/>
              </a:spcBef>
              <a:spcAft>
                <a:spcPct val="0"/>
              </a:spcAft>
              <a:buClrTx/>
              <a:buSzTx/>
              <a:buFontTx/>
              <a:buNone/>
              <a:tabLst/>
            </a:pPr>
            <a:r>
              <a:rPr kumimoji="0" lang="es-ES" sz="2000" b="1" i="0" u="none" strike="noStrike" cap="none" normalizeH="0" baseline="0" dirty="0" smtClean="0">
                <a:ln>
                  <a:noFill/>
                </a:ln>
                <a:solidFill>
                  <a:srgbClr val="C00000"/>
                </a:solidFill>
                <a:effectLst/>
                <a:latin typeface="Arial Narrow" panose="020B0606020202030204" pitchFamily="34" charset="0"/>
                <a:ea typeface="Times New Roman" panose="02020603050405020304" pitchFamily="18" charset="0"/>
                <a:cs typeface="Arial" panose="020B0604020202020204" pitchFamily="34" charset="0"/>
              </a:rPr>
              <a:t>LÍNEA 2. PRINCIPALES RESULTADOS ASOCIADOS CON LAS SIGUIENTES </a:t>
            </a:r>
            <a:r>
              <a:rPr kumimoji="0" lang="es-ES" sz="2000" b="1" i="0" u="none" strike="noStrike" cap="none" normalizeH="0" baseline="0" dirty="0" smtClean="0">
                <a:ln>
                  <a:noFill/>
                </a:ln>
                <a:solidFill>
                  <a:srgbClr val="C00000"/>
                </a:solidFill>
                <a:effectLst/>
                <a:latin typeface="Arial Narrow" panose="020B0606020202030204" pitchFamily="34" charset="0"/>
                <a:ea typeface="Times New Roman" panose="02020603050405020304" pitchFamily="18" charset="0"/>
                <a:cs typeface="Arial" panose="020B0604020202020204" pitchFamily="34" charset="0"/>
              </a:rPr>
              <a:t>DEFENSAS, 2015</a:t>
            </a:r>
            <a:endParaRPr kumimoji="0" lang="es-ES" sz="2000" b="1" i="0" u="none" strike="noStrike" cap="none" normalizeH="0" baseline="0" dirty="0" smtClean="0">
              <a:ln>
                <a:noFill/>
              </a:ln>
              <a:solidFill>
                <a:srgbClr val="C0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148174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5536" y="116632"/>
            <a:ext cx="8352928" cy="6701835"/>
          </a:xfrm>
          <a:prstGeom prst="rect">
            <a:avLst/>
          </a:prstGeom>
        </p:spPr>
        <p:txBody>
          <a:bodyPr wrap="square">
            <a:spAutoFit/>
          </a:bodyPr>
          <a:lstStyle/>
          <a:p>
            <a:pPr algn="just">
              <a:spcBef>
                <a:spcPts val="600"/>
              </a:spcBef>
              <a:spcAft>
                <a:spcPts val="0"/>
              </a:spcAft>
            </a:pPr>
            <a:r>
              <a:rPr lang="es-ES_tradnl" sz="2000" b="1" dirty="0">
                <a:solidFill>
                  <a:srgbClr val="C00000"/>
                </a:solidFill>
                <a:latin typeface="Calibri" panose="020F0502020204030204" pitchFamily="34" charset="0"/>
                <a:ea typeface="Times New Roman" panose="02020603050405020304" pitchFamily="18" charset="0"/>
              </a:rPr>
              <a:t>Línea 2: Resultados</a:t>
            </a:r>
            <a:endParaRPr lang="es-ES" sz="2000" dirty="0">
              <a:solidFill>
                <a:srgbClr val="C00000"/>
              </a:solidFill>
              <a:ea typeface="Times New Roman" panose="02020603050405020304" pitchFamily="18" charset="0"/>
            </a:endParaRPr>
          </a:p>
          <a:p>
            <a:pPr marL="342900" lvl="0" indent="-342900" algn="just">
              <a:lnSpc>
                <a:spcPct val="150000"/>
              </a:lnSpc>
              <a:spcBef>
                <a:spcPts val="600"/>
              </a:spcBef>
              <a:spcAft>
                <a:spcPts val="600"/>
              </a:spcAft>
              <a:buFont typeface="+mj-lt"/>
              <a:buAutoNum type="arabicPeriod"/>
            </a:pPr>
            <a:r>
              <a:rPr lang="es-ES_tradnl" sz="1100" dirty="0">
                <a:solidFill>
                  <a:srgbClr val="000000"/>
                </a:solidFill>
                <a:latin typeface="Calibri" panose="020F0502020204030204" pitchFamily="34" charset="0"/>
                <a:ea typeface="Calibri" panose="020F0502020204030204" pitchFamily="34" charset="0"/>
              </a:rPr>
              <a:t>Se dinamiza el trabajo científico metodológico de la carrera de contabilidad, multiplicándose y diversificándose sus actividades en función de las </a:t>
            </a:r>
            <a:r>
              <a:rPr lang="es-ES_tradnl" sz="1100" b="1" dirty="0">
                <a:solidFill>
                  <a:srgbClr val="000000"/>
                </a:solidFill>
                <a:latin typeface="Calibri" panose="020F0502020204030204" pitchFamily="34" charset="0"/>
                <a:ea typeface="Calibri" panose="020F0502020204030204" pitchFamily="34" charset="0"/>
              </a:rPr>
              <a:t>problemáticas territoriales de forma </a:t>
            </a:r>
            <a:r>
              <a:rPr lang="es-ES_tradnl" sz="1100" b="1" dirty="0" err="1">
                <a:solidFill>
                  <a:srgbClr val="000000"/>
                </a:solidFill>
                <a:latin typeface="Calibri" panose="020F0502020204030204" pitchFamily="34" charset="0"/>
                <a:ea typeface="Calibri" panose="020F0502020204030204" pitchFamily="34" charset="0"/>
              </a:rPr>
              <a:t>coparticipativa</a:t>
            </a:r>
            <a:r>
              <a:rPr lang="es-ES_tradnl" sz="1100" dirty="0">
                <a:solidFill>
                  <a:srgbClr val="000000"/>
                </a:solidFill>
                <a:latin typeface="Calibri" panose="020F0502020204030204" pitchFamily="34" charset="0"/>
                <a:ea typeface="Calibri" panose="020F0502020204030204" pitchFamily="34" charset="0"/>
              </a:rPr>
              <a:t>. Estas actividades se celebraron tanto en la universidad como en los propios centros laborales. Se logra incrementar el liderazgo académico del colectivo docente en el contexto </a:t>
            </a:r>
            <a:r>
              <a:rPr lang="es-ES_tradnl" sz="1100" dirty="0" err="1">
                <a:solidFill>
                  <a:srgbClr val="000000"/>
                </a:solidFill>
                <a:latin typeface="Calibri" panose="020F0502020204030204" pitchFamily="34" charset="0"/>
                <a:ea typeface="Calibri" panose="020F0502020204030204" pitchFamily="34" charset="0"/>
              </a:rPr>
              <a:t>socioformativo</a:t>
            </a:r>
            <a:r>
              <a:rPr lang="es-ES_tradnl" sz="1100" dirty="0">
                <a:solidFill>
                  <a:srgbClr val="000000"/>
                </a:solidFill>
                <a:latin typeface="Calibri" panose="020F0502020204030204" pitchFamily="34" charset="0"/>
                <a:ea typeface="Calibri" panose="020F0502020204030204" pitchFamily="34" charset="0"/>
              </a:rPr>
              <a:t> lo que permitió movilizar a los estudiantes y otros actores socioeconómicos del territorio para enfrentar de forma conjunta el proceso formativo de la carrera, durante el proceso de aplicación de la metodología para la gestión curricular a través del método de investigación-acción.</a:t>
            </a:r>
            <a:endParaRPr lang="es-ES" sz="1000" dirty="0">
              <a:ea typeface="Times New Roman" panose="02020603050405020304" pitchFamily="18" charset="0"/>
            </a:endParaRPr>
          </a:p>
          <a:p>
            <a:pPr marL="342900" lvl="0" indent="-342900" algn="just">
              <a:lnSpc>
                <a:spcPct val="150000"/>
              </a:lnSpc>
              <a:spcBef>
                <a:spcPts val="600"/>
              </a:spcBef>
              <a:spcAft>
                <a:spcPts val="600"/>
              </a:spcAft>
              <a:buFont typeface="+mj-lt"/>
              <a:buAutoNum type="arabicPeriod"/>
            </a:pPr>
            <a:r>
              <a:rPr lang="es-ES_tradnl" sz="1100" dirty="0">
                <a:latin typeface="Calibri" panose="020F0502020204030204" pitchFamily="34" charset="0"/>
                <a:ea typeface="Calibri" panose="020F0502020204030204" pitchFamily="34" charset="0"/>
              </a:rPr>
              <a:t>Se</a:t>
            </a:r>
            <a:r>
              <a:rPr lang="es-ES_tradnl" sz="1100" dirty="0">
                <a:latin typeface="Calibri" panose="020F0502020204030204" pitchFamily="34" charset="0"/>
                <a:ea typeface="Times New Roman" panose="02020603050405020304" pitchFamily="18" charset="0"/>
              </a:rPr>
              <a:t> perfeccionar el proceso de enseñanza aprendizaje de la Educación Física, para el Ingeniero Agrónomo, mediante la aplicación de la estrategia para la dinámica físico-educativa, ya que se logra la aprehensión </a:t>
            </a:r>
            <a:r>
              <a:rPr lang="es-CO" sz="1100" dirty="0">
                <a:latin typeface="Calibri" panose="020F0502020204030204" pitchFamily="34" charset="0"/>
                <a:ea typeface="Times New Roman" panose="02020603050405020304" pitchFamily="18" charset="0"/>
              </a:rPr>
              <a:t>en los estudiantes de esta carrera, de </a:t>
            </a:r>
            <a:r>
              <a:rPr lang="es-CO" sz="1100" b="1" dirty="0">
                <a:latin typeface="Calibri" panose="020F0502020204030204" pitchFamily="34" charset="0"/>
                <a:ea typeface="Times New Roman" panose="02020603050405020304" pitchFamily="18" charset="0"/>
              </a:rPr>
              <a:t>una cultura de </a:t>
            </a:r>
            <a:r>
              <a:rPr lang="es-ES_tradnl" sz="1100" b="1" dirty="0">
                <a:latin typeface="Calibri" panose="020F0502020204030204" pitchFamily="34" charset="0"/>
                <a:ea typeface="Times New Roman" panose="02020603050405020304" pitchFamily="18" charset="0"/>
              </a:rPr>
              <a:t>autorrealización física integral </a:t>
            </a:r>
            <a:r>
              <a:rPr lang="es-CO" sz="1100" b="1" dirty="0">
                <a:latin typeface="Calibri" panose="020F0502020204030204" pitchFamily="34" charset="0"/>
                <a:ea typeface="Times New Roman" panose="02020603050405020304" pitchFamily="18" charset="0"/>
              </a:rPr>
              <a:t>durante su desempeño profesional</a:t>
            </a:r>
            <a:r>
              <a:rPr lang="es-ES_tradnl" sz="1100" b="1" dirty="0">
                <a:latin typeface="Calibri" panose="020F0502020204030204" pitchFamily="34" charset="0"/>
                <a:ea typeface="Times New Roman" panose="02020603050405020304" pitchFamily="18" charset="0"/>
              </a:rPr>
              <a:t>.</a:t>
            </a:r>
            <a:endParaRPr lang="es-ES" sz="1000" b="1" dirty="0">
              <a:ea typeface="Times New Roman" panose="02020603050405020304" pitchFamily="18" charset="0"/>
            </a:endParaRPr>
          </a:p>
          <a:p>
            <a:pPr marL="342900" lvl="0" indent="-342900" algn="just">
              <a:lnSpc>
                <a:spcPct val="150000"/>
              </a:lnSpc>
              <a:spcAft>
                <a:spcPts val="0"/>
              </a:spcAft>
              <a:buFont typeface="+mj-lt"/>
              <a:buAutoNum type="arabicPeriod"/>
            </a:pPr>
            <a:r>
              <a:rPr lang="es-ES_tradnl" sz="1100" dirty="0">
                <a:latin typeface="Calibri" panose="020F0502020204030204" pitchFamily="34" charset="0"/>
                <a:ea typeface="Times New Roman" panose="02020603050405020304" pitchFamily="18" charset="0"/>
              </a:rPr>
              <a:t>Se aplica estrategia que propicia la transformación de la agroindustria en una región ecuatoriana con la integración de profesores, estudiantes, así como el perfeccionamiento de los currículos de la carrera de Agroindustrias y la preparación de los profesores para ello. </a:t>
            </a:r>
            <a:r>
              <a:rPr lang="es-ES_tradnl" sz="1100" dirty="0">
                <a:solidFill>
                  <a:srgbClr val="000000"/>
                </a:solidFill>
                <a:latin typeface="Calibri" panose="020F0502020204030204" pitchFamily="34" charset="0"/>
                <a:ea typeface="Times New Roman" panose="02020603050405020304" pitchFamily="18" charset="0"/>
              </a:rPr>
              <a:t>Con la aplicación de los aportes de las investigaciones, </a:t>
            </a:r>
            <a:r>
              <a:rPr lang="es-ES_tradnl" sz="1100" b="1" dirty="0">
                <a:solidFill>
                  <a:srgbClr val="000000"/>
                </a:solidFill>
                <a:latin typeface="Calibri" panose="020F0502020204030204" pitchFamily="34" charset="0"/>
                <a:ea typeface="Times New Roman" panose="02020603050405020304" pitchFamily="18" charset="0"/>
              </a:rPr>
              <a:t>se aprecia una reducción de la migración a las ciudades, lo que vislumbra un mayor arraigo de los residentes y con ello evitar el fraccionamiento familiar y el incremento de las tierras ociosas o improductivas</a:t>
            </a:r>
            <a:r>
              <a:rPr lang="es-ES_tradnl" sz="1100" dirty="0">
                <a:solidFill>
                  <a:srgbClr val="000000"/>
                </a:solidFill>
                <a:latin typeface="Calibri" panose="020F0502020204030204" pitchFamily="34" charset="0"/>
                <a:ea typeface="Times New Roman" panose="02020603050405020304" pitchFamily="18" charset="0"/>
              </a:rPr>
              <a:t>. </a:t>
            </a:r>
            <a:endParaRPr lang="es-ES" sz="1000" dirty="0">
              <a:ea typeface="Times New Roman" panose="02020603050405020304" pitchFamily="18" charset="0"/>
            </a:endParaRPr>
          </a:p>
          <a:p>
            <a:pPr marL="342900" lvl="0" indent="-342900" algn="just">
              <a:lnSpc>
                <a:spcPct val="150000"/>
              </a:lnSpc>
              <a:spcAft>
                <a:spcPts val="0"/>
              </a:spcAft>
              <a:buFont typeface="+mj-lt"/>
              <a:buAutoNum type="arabicPeriod"/>
            </a:pPr>
            <a:r>
              <a:rPr lang="es-ES_tradnl" sz="1100" spc="10" dirty="0">
                <a:latin typeface="Calibri" panose="020F0502020204030204" pitchFamily="34" charset="0"/>
                <a:ea typeface="Times New Roman" panose="02020603050405020304" pitchFamily="18" charset="0"/>
              </a:rPr>
              <a:t>Se alcanza un alto nivel en la </a:t>
            </a:r>
            <a:r>
              <a:rPr lang="es-ES_tradnl" sz="1100" b="1" spc="10" dirty="0">
                <a:latin typeface="Calibri" panose="020F0502020204030204" pitchFamily="34" charset="0"/>
                <a:ea typeface="Times New Roman" panose="02020603050405020304" pitchFamily="18" charset="0"/>
              </a:rPr>
              <a:t>determinación de los problemas profesionales de la carrera de Gestión de Riesgo en Gua</a:t>
            </a:r>
            <a:r>
              <a:rPr lang="es-ES_tradnl" sz="1100" spc="10" dirty="0">
                <a:latin typeface="Calibri" panose="020F0502020204030204" pitchFamily="34" charset="0"/>
                <a:ea typeface="Times New Roman" panose="02020603050405020304" pitchFamily="18" charset="0"/>
              </a:rPr>
              <a:t>randa, Ecuador, el objeto de profesión y el objetivo de la profesión a partir de considerar la integralidad tecnológica socio-humanista profesional, como cualidad y actividad, en el ejercicio de la profesión, lo que </a:t>
            </a:r>
            <a:r>
              <a:rPr lang="es-ES_tradnl" sz="1100" b="1" spc="10" dirty="0">
                <a:latin typeface="Calibri" panose="020F0502020204030204" pitchFamily="34" charset="0"/>
                <a:ea typeface="Times New Roman" panose="02020603050405020304" pitchFamily="18" charset="0"/>
              </a:rPr>
              <a:t>se sintetizó en la capacidad transformadora de los sujetos </a:t>
            </a:r>
            <a:r>
              <a:rPr lang="es-ES_tradnl" sz="1100" spc="10" dirty="0">
                <a:latin typeface="Calibri" panose="020F0502020204030204" pitchFamily="34" charset="0"/>
                <a:ea typeface="Times New Roman" panose="02020603050405020304" pitchFamily="18" charset="0"/>
              </a:rPr>
              <a:t>que se forman como gestores del riesgo de desastres, a partir del sistema de conocimientos, habilidades, valores y valoraciones. </a:t>
            </a:r>
            <a:endParaRPr lang="es-ES" sz="1000" dirty="0">
              <a:ea typeface="Times New Roman" panose="02020603050405020304" pitchFamily="18" charset="0"/>
            </a:endParaRPr>
          </a:p>
          <a:p>
            <a:pPr marL="342900" lvl="0" indent="-342900" algn="just">
              <a:lnSpc>
                <a:spcPct val="150000"/>
              </a:lnSpc>
              <a:spcBef>
                <a:spcPts val="600"/>
              </a:spcBef>
              <a:spcAft>
                <a:spcPts val="600"/>
              </a:spcAft>
              <a:buFont typeface="+mj-lt"/>
              <a:buAutoNum type="arabicPeriod"/>
            </a:pPr>
            <a:r>
              <a:rPr lang="es-ES_tradnl" sz="1100" dirty="0">
                <a:latin typeface="Calibri" panose="020F0502020204030204" pitchFamily="34" charset="0"/>
                <a:ea typeface="Times New Roman" panose="02020603050405020304" pitchFamily="18" charset="0"/>
              </a:rPr>
              <a:t>El impacto logrado luego de aplicada la estrategia pedagógica en la carrera de Derecho de una universidad angolana, permite reconocer la autenticidad del instrumento ya que se logra un </a:t>
            </a:r>
            <a:r>
              <a:rPr lang="es-ES_tradnl" sz="1100" b="1" dirty="0">
                <a:latin typeface="Calibri" panose="020F0502020204030204" pitchFamily="34" charset="0"/>
                <a:ea typeface="Times New Roman" panose="02020603050405020304" pitchFamily="18" charset="0"/>
              </a:rPr>
              <a:t>alto nivel de actividad jurídica ambiental en los estudiantes de Derecho </a:t>
            </a:r>
            <a:r>
              <a:rPr lang="es-ES_tradnl" sz="1100" dirty="0">
                <a:latin typeface="Calibri" panose="020F0502020204030204" pitchFamily="34" charset="0"/>
                <a:ea typeface="Times New Roman" panose="02020603050405020304" pitchFamily="18" charset="0"/>
              </a:rPr>
              <a:t>al observarse un comportamiento en lo referido a la responsabilidad ambiental.</a:t>
            </a:r>
            <a:endParaRPr lang="es-ES" sz="1000" dirty="0">
              <a:ea typeface="Times New Roman" panose="02020603050405020304" pitchFamily="18" charset="0"/>
            </a:endParaRPr>
          </a:p>
          <a:p>
            <a:pPr marL="342900" lvl="0" indent="-342900" algn="just">
              <a:lnSpc>
                <a:spcPct val="150000"/>
              </a:lnSpc>
              <a:spcAft>
                <a:spcPts val="0"/>
              </a:spcAft>
              <a:buFont typeface="+mj-lt"/>
              <a:buAutoNum type="arabicPeriod"/>
            </a:pPr>
            <a:r>
              <a:rPr lang="es-ES_tradnl" sz="1100" dirty="0">
                <a:solidFill>
                  <a:srgbClr val="000000"/>
                </a:solidFill>
                <a:latin typeface="Calibri" panose="020F0502020204030204" pitchFamily="34" charset="0"/>
                <a:ea typeface="Times New Roman" panose="02020603050405020304" pitchFamily="18" charset="0"/>
              </a:rPr>
              <a:t>Se perfeccionó el proceso de formación ambiental, con enfoque agroecológico, de los estudiantes de la carrera Agronomía. Permitió un mejor desempeño de los ingenieros agrónomos, al ponerlos en condiciones de proponer soluciones pertinentes a la problemáticas del contexto. Constituye un instrumento eficaz para enfrentar </a:t>
            </a:r>
            <a:r>
              <a:rPr lang="es-ES_tradnl" sz="1100" b="1" dirty="0">
                <a:solidFill>
                  <a:srgbClr val="000000"/>
                </a:solidFill>
                <a:latin typeface="Calibri" panose="020F0502020204030204" pitchFamily="34" charset="0"/>
                <a:ea typeface="Times New Roman" panose="02020603050405020304" pitchFamily="18" charset="0"/>
              </a:rPr>
              <a:t>los problemas ambientales que experimenta la realidad cubana actual.</a:t>
            </a:r>
            <a:endParaRPr lang="es-ES" sz="1000" b="1" dirty="0">
              <a:ea typeface="Times New Roman" panose="02020603050405020304" pitchFamily="18" charset="0"/>
            </a:endParaRPr>
          </a:p>
        </p:txBody>
      </p:sp>
    </p:spTree>
    <p:extLst>
      <p:ext uri="{BB962C8B-B14F-4D97-AF65-F5344CB8AC3E}">
        <p14:creationId xmlns:p14="http://schemas.microsoft.com/office/powerpoint/2010/main" val="1805827443"/>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88640"/>
            <a:ext cx="7772400" cy="720080"/>
          </a:xfrm>
        </p:spPr>
        <p:txBody>
          <a:bodyPr/>
          <a:lstStyle/>
          <a:p>
            <a:pPr lvl="0"/>
            <a:r>
              <a:rPr lang="es-MX"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Línea 2: </a:t>
            </a:r>
            <a:r>
              <a:rPr lang="es-ES_tradnl" sz="2000" u="sng"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FORMACIÓN UNIVERSITARIA Y SU IMPACTO SOCIAL</a:t>
            </a:r>
            <a:r>
              <a:rPr lang="es-ES" sz="2000" dirty="0">
                <a:solidFill>
                  <a:srgbClr val="C00000"/>
                </a:solidFill>
              </a:rPr>
              <a:t/>
            </a:r>
            <a:br>
              <a:rPr lang="es-ES" sz="2000" dirty="0">
                <a:solidFill>
                  <a:srgbClr val="C00000"/>
                </a:solidFill>
              </a:rPr>
            </a:br>
            <a:endParaRPr lang="es-ES" sz="2000" dirty="0">
              <a:solidFill>
                <a:srgbClr val="C00000"/>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886537591"/>
              </p:ext>
            </p:extLst>
          </p:nvPr>
        </p:nvGraphicFramePr>
        <p:xfrm>
          <a:off x="323528" y="665950"/>
          <a:ext cx="7992885" cy="1173480"/>
        </p:xfrm>
        <a:graphic>
          <a:graphicData uri="http://schemas.openxmlformats.org/drawingml/2006/table">
            <a:tbl>
              <a:tblPr firstRow="1" firstCol="1" bandRow="1"/>
              <a:tblGrid>
                <a:gridCol w="2493195"/>
                <a:gridCol w="411321"/>
                <a:gridCol w="507746"/>
                <a:gridCol w="465159"/>
                <a:gridCol w="625673"/>
                <a:gridCol w="612570"/>
                <a:gridCol w="464068"/>
                <a:gridCol w="545962"/>
                <a:gridCol w="622397"/>
                <a:gridCol w="622397"/>
                <a:gridCol w="622397"/>
              </a:tblGrid>
              <a:tr h="0">
                <a:tc rowSpan="2">
                  <a:txBody>
                    <a:bodyPr/>
                    <a:lstStyle/>
                    <a:p>
                      <a:pPr algn="ctr">
                        <a:spcAft>
                          <a:spcPts val="0"/>
                        </a:spcAft>
                      </a:pPr>
                      <a:r>
                        <a:rPr lang="es-MX" sz="1100" b="1" dirty="0">
                          <a:effectLst/>
                          <a:latin typeface="Calibri" panose="020F0502020204030204" pitchFamily="34" charset="0"/>
                          <a:ea typeface="Times New Roman" panose="02020603050405020304" pitchFamily="18" charset="0"/>
                        </a:rPr>
                        <a:t>PRIORIDAD A LA QUE RESPONDE</a:t>
                      </a:r>
                      <a:endParaRPr lang="es-ES"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s-MX" sz="1100" b="1" dirty="0">
                          <a:effectLst/>
                          <a:latin typeface="Calibri" panose="020F0502020204030204" pitchFamily="34" charset="0"/>
                          <a:ea typeface="Times New Roman" panose="02020603050405020304" pitchFamily="18" charset="0"/>
                        </a:rPr>
                        <a:t>TPROY</a:t>
                      </a:r>
                      <a:endParaRPr lang="es-ES"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gridSpan="3">
                  <a:txBody>
                    <a:bodyPr/>
                    <a:lstStyle/>
                    <a:p>
                      <a:pPr algn="ctr">
                        <a:spcAft>
                          <a:spcPts val="0"/>
                        </a:spcAft>
                      </a:pPr>
                      <a:r>
                        <a:rPr lang="es-MX" sz="1100" b="1" dirty="0">
                          <a:effectLst/>
                          <a:latin typeface="Calibri" panose="020F0502020204030204" pitchFamily="34" charset="0"/>
                          <a:ea typeface="Times New Roman" panose="02020603050405020304" pitchFamily="18" charset="0"/>
                        </a:rPr>
                        <a:t>TP</a:t>
                      </a:r>
                      <a:endParaRPr lang="es-ES"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gridSpan="2">
                  <a:txBody>
                    <a:bodyPr/>
                    <a:lstStyle/>
                    <a:p>
                      <a:pPr algn="ctr">
                        <a:spcAft>
                          <a:spcPts val="0"/>
                        </a:spcAft>
                      </a:pPr>
                      <a:r>
                        <a:rPr lang="es-MX" sz="1100" b="1">
                          <a:effectLst/>
                          <a:latin typeface="Calibri" panose="020F0502020204030204" pitchFamily="34" charset="0"/>
                          <a:ea typeface="Times New Roman" panose="02020603050405020304" pitchFamily="18" charset="0"/>
                        </a:rPr>
                        <a:t>TDF</a:t>
                      </a:r>
                      <a:endParaRPr lang="es-ES"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pPr algn="ctr">
                        <a:spcAft>
                          <a:spcPts val="0"/>
                        </a:spcAft>
                      </a:pPr>
                      <a:r>
                        <a:rPr lang="es-MX" sz="1100" b="1">
                          <a:effectLst/>
                          <a:latin typeface="Calibri" panose="020F0502020204030204" pitchFamily="34" charset="0"/>
                          <a:ea typeface="Times New Roman" panose="02020603050405020304" pitchFamily="18" charset="0"/>
                        </a:rPr>
                        <a:t>TMF</a:t>
                      </a:r>
                      <a:endParaRPr lang="es-ES"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0">
                <a:tc vMerge="1">
                  <a:txBody>
                    <a:bodyPr/>
                    <a:lstStyle/>
                    <a:p>
                      <a:endParaRPr lang="es-ES"/>
                    </a:p>
                  </a:txBody>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PNAP</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PE</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PI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GIII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GIV</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L</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E</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100" b="1">
                          <a:effectLst/>
                          <a:latin typeface="Calibri" panose="020F0502020204030204" pitchFamily="34" charset="0"/>
                          <a:ea typeface="Times New Roman" panose="02020603050405020304" pitchFamily="18" charset="0"/>
                        </a:rPr>
                        <a:t>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100" b="1">
                          <a:effectLst/>
                          <a:latin typeface="Calibri" panose="020F0502020204030204" pitchFamily="34" charset="0"/>
                          <a:ea typeface="Times New Roman" panose="02020603050405020304" pitchFamily="18" charset="0"/>
                        </a:rPr>
                        <a:t>E</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dirty="0" smtClean="0">
                          <a:solidFill>
                            <a:srgbClr val="000000"/>
                          </a:solidFill>
                          <a:effectLst/>
                          <a:latin typeface="Calibri" panose="020F0502020204030204" pitchFamily="34" charset="0"/>
                          <a:ea typeface="Times New Roman" panose="02020603050405020304" pitchFamily="18" charset="0"/>
                        </a:rPr>
                        <a:t>Investigaciones </a:t>
                      </a:r>
                      <a:r>
                        <a:rPr lang="es-ES_tradnl" sz="1100" dirty="0">
                          <a:solidFill>
                            <a:srgbClr val="000000"/>
                          </a:solidFill>
                          <a:effectLst/>
                          <a:latin typeface="Calibri" panose="020F0502020204030204" pitchFamily="34" charset="0"/>
                          <a:ea typeface="Times New Roman" panose="02020603050405020304" pitchFamily="18" charset="0"/>
                        </a:rPr>
                        <a:t>relacionadas con el perfeccionamiento de los procesos universitarios con implicaciones directas en transformaciones sociales </a:t>
                      </a:r>
                      <a:endParaRPr lang="es-ES" sz="1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1</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 </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1</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6</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 </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 </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1</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7</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 </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dirty="0">
                          <a:effectLst/>
                          <a:latin typeface="Calibri" panose="020F0502020204030204" pitchFamily="34" charset="0"/>
                          <a:ea typeface="Times New Roman" panose="02020603050405020304" pitchFamily="18" charset="0"/>
                        </a:rPr>
                        <a:t> </a:t>
                      </a:r>
                      <a:endParaRPr lang="es-ES" sz="1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ángulo 6"/>
          <p:cNvSpPr/>
          <p:nvPr/>
        </p:nvSpPr>
        <p:spPr>
          <a:xfrm>
            <a:off x="0" y="1772816"/>
            <a:ext cx="8849370" cy="4932119"/>
          </a:xfrm>
          <a:prstGeom prst="rect">
            <a:avLst/>
          </a:prstGeom>
        </p:spPr>
        <p:txBody>
          <a:bodyPr wrap="square">
            <a:spAutoFit/>
          </a:bodyPr>
          <a:lstStyle/>
          <a:p>
            <a:pPr marL="457200" algn="just">
              <a:lnSpc>
                <a:spcPct val="150000"/>
              </a:lnSpc>
              <a:spcBef>
                <a:spcPts val="600"/>
              </a:spcBef>
              <a:spcAft>
                <a:spcPts val="600"/>
              </a:spcAft>
            </a:pPr>
            <a:r>
              <a:rPr lang="es-ES_tradnl" sz="1400" b="1" dirty="0">
                <a:solidFill>
                  <a:srgbClr val="C00000"/>
                </a:solidFill>
                <a:latin typeface="Calibri" panose="020F0502020204030204" pitchFamily="34" charset="0"/>
                <a:ea typeface="Calibri" panose="020F0502020204030204" pitchFamily="34" charset="0"/>
              </a:rPr>
              <a:t>Fortalezas</a:t>
            </a:r>
            <a:endParaRPr lang="es-ES" sz="1400" b="1" dirty="0">
              <a:solidFill>
                <a:srgbClr val="C00000"/>
              </a:solidFill>
              <a:ea typeface="Times New Roman" panose="02020603050405020304" pitchFamily="18" charset="0"/>
            </a:endParaRPr>
          </a:p>
          <a:p>
            <a:pPr marL="88900" algn="just">
              <a:lnSpc>
                <a:spcPct val="150000"/>
              </a:lnSpc>
              <a:spcBef>
                <a:spcPts val="600"/>
              </a:spcBef>
              <a:spcAft>
                <a:spcPts val="600"/>
              </a:spcAft>
            </a:pPr>
            <a:r>
              <a:rPr lang="es-ES_tradnl" sz="1100" dirty="0" smtClean="0">
                <a:solidFill>
                  <a:srgbClr val="000000"/>
                </a:solidFill>
                <a:latin typeface="Calibri" panose="020F0502020204030204" pitchFamily="34" charset="0"/>
                <a:ea typeface="Calibri" panose="020F0502020204030204" pitchFamily="34" charset="0"/>
              </a:rPr>
              <a:t>Perfeccionamiento </a:t>
            </a:r>
            <a:r>
              <a:rPr lang="es-ES_tradnl" sz="1100" dirty="0">
                <a:solidFill>
                  <a:srgbClr val="000000"/>
                </a:solidFill>
                <a:latin typeface="Calibri" panose="020F0502020204030204" pitchFamily="34" charset="0"/>
                <a:ea typeface="Calibri" panose="020F0502020204030204" pitchFamily="34" charset="0"/>
              </a:rPr>
              <a:t>de la labor docente, nuevas propuestas desde el diseño curricular innovadoras, y la consecuente aplicación de instrumentos científicos que validan a través de indicadores y patrones de logros transformaciones ocurridas en profesores, estudiantes y contexto universitario y social en general. Tiene asociada la </a:t>
            </a:r>
            <a:r>
              <a:rPr lang="es-ES_tradnl" sz="1100" b="1" dirty="0" smtClean="0">
                <a:solidFill>
                  <a:srgbClr val="000000"/>
                </a:solidFill>
                <a:latin typeface="Calibri" panose="020F0502020204030204" pitchFamily="34" charset="0"/>
                <a:ea typeface="Calibri" panose="020F0502020204030204" pitchFamily="34" charset="0"/>
              </a:rPr>
              <a:t>Maestría </a:t>
            </a:r>
            <a:r>
              <a:rPr lang="es-ES_tradnl" sz="1100" b="1" dirty="0">
                <a:solidFill>
                  <a:srgbClr val="000000"/>
                </a:solidFill>
                <a:latin typeface="Calibri" panose="020F0502020204030204" pitchFamily="34" charset="0"/>
                <a:ea typeface="Calibri" panose="020F0502020204030204" pitchFamily="34" charset="0"/>
              </a:rPr>
              <a:t>de Gestión </a:t>
            </a:r>
            <a:r>
              <a:rPr lang="es-ES_tradnl" sz="1100" dirty="0">
                <a:solidFill>
                  <a:srgbClr val="000000"/>
                </a:solidFill>
                <a:latin typeface="Calibri" panose="020F0502020204030204" pitchFamily="34" charset="0"/>
                <a:ea typeface="Calibri" panose="020F0502020204030204" pitchFamily="34" charset="0"/>
              </a:rPr>
              <a:t>de los procesos formativos en desarrollo con la calidad requerida de su primera edición.</a:t>
            </a:r>
            <a:endParaRPr lang="es-ES" sz="1000" dirty="0">
              <a:ea typeface="Times New Roman" panose="02020603050405020304" pitchFamily="18" charset="0"/>
            </a:endParaRPr>
          </a:p>
          <a:p>
            <a:pPr marL="457200" algn="just">
              <a:lnSpc>
                <a:spcPct val="150000"/>
              </a:lnSpc>
              <a:spcBef>
                <a:spcPts val="600"/>
              </a:spcBef>
              <a:spcAft>
                <a:spcPts val="600"/>
              </a:spcAft>
            </a:pPr>
            <a:r>
              <a:rPr lang="es-ES_tradnl" sz="1400" b="1" dirty="0">
                <a:solidFill>
                  <a:srgbClr val="C00000"/>
                </a:solidFill>
                <a:latin typeface="Calibri" panose="020F0502020204030204" pitchFamily="34" charset="0"/>
                <a:ea typeface="Calibri" panose="020F0502020204030204" pitchFamily="34" charset="0"/>
              </a:rPr>
              <a:t>Debilidades</a:t>
            </a:r>
            <a:endParaRPr lang="es-ES" sz="1400" dirty="0">
              <a:solidFill>
                <a:srgbClr val="C00000"/>
              </a:solidFill>
              <a:ea typeface="Times New Roman" panose="02020603050405020304" pitchFamily="18" charset="0"/>
            </a:endParaRPr>
          </a:p>
          <a:p>
            <a:pPr lvl="0" algn="just">
              <a:lnSpc>
                <a:spcPct val="150000"/>
              </a:lnSpc>
              <a:spcBef>
                <a:spcPts val="600"/>
              </a:spcBef>
              <a:spcAft>
                <a:spcPts val="600"/>
              </a:spcAft>
            </a:pPr>
            <a:r>
              <a:rPr lang="es-ES_tradnl" sz="1100" dirty="0">
                <a:solidFill>
                  <a:srgbClr val="000000"/>
                </a:solidFill>
                <a:latin typeface="Calibri" panose="020F0502020204030204" pitchFamily="34" charset="0"/>
                <a:ea typeface="Calibri" panose="020F0502020204030204" pitchFamily="34" charset="0"/>
              </a:rPr>
              <a:t>No se logran proyectos conjuntos con otras instituciones, a partir de los cuales se generen los temas de tesis </a:t>
            </a:r>
            <a:r>
              <a:rPr lang="es-ES_tradnl" sz="1100" dirty="0" smtClean="0">
                <a:solidFill>
                  <a:srgbClr val="000000"/>
                </a:solidFill>
                <a:latin typeface="Calibri" panose="020F0502020204030204" pitchFamily="34" charset="0"/>
                <a:ea typeface="Calibri" panose="020F0502020204030204" pitchFamily="34" charset="0"/>
              </a:rPr>
              <a:t>de la </a:t>
            </a:r>
            <a:r>
              <a:rPr lang="es-ES_tradnl" sz="1100" dirty="0">
                <a:solidFill>
                  <a:srgbClr val="000000"/>
                </a:solidFill>
                <a:latin typeface="Calibri" panose="020F0502020204030204" pitchFamily="34" charset="0"/>
                <a:ea typeface="Calibri" panose="020F0502020204030204" pitchFamily="34" charset="0"/>
              </a:rPr>
              <a:t>línea</a:t>
            </a:r>
            <a:r>
              <a:rPr lang="es-ES_tradnl" sz="1100" dirty="0" smtClean="0">
                <a:solidFill>
                  <a:srgbClr val="000000"/>
                </a:solidFill>
                <a:latin typeface="Calibri" panose="020F0502020204030204" pitchFamily="34" charset="0"/>
                <a:ea typeface="Calibri" panose="020F0502020204030204" pitchFamily="34" charset="0"/>
              </a:rPr>
              <a:t>. El </a:t>
            </a:r>
            <a:r>
              <a:rPr lang="es-ES_tradnl" sz="1100" dirty="0">
                <a:solidFill>
                  <a:srgbClr val="000000"/>
                </a:solidFill>
                <a:latin typeface="Calibri" panose="020F0502020204030204" pitchFamily="34" charset="0"/>
                <a:ea typeface="Calibri" panose="020F0502020204030204" pitchFamily="34" charset="0"/>
              </a:rPr>
              <a:t>tiempo dedicado a la aplicación de las propuestas que se revelan en las tesis, presiona las valoraciones y extensión de los resultados</a:t>
            </a:r>
            <a:r>
              <a:rPr lang="es-ES_tradnl" sz="1100" dirty="0" smtClean="0">
                <a:solidFill>
                  <a:srgbClr val="000000"/>
                </a:solidFill>
                <a:latin typeface="Calibri" panose="020F0502020204030204" pitchFamily="34" charset="0"/>
                <a:ea typeface="Calibri" panose="020F0502020204030204" pitchFamily="34" charset="0"/>
              </a:rPr>
              <a:t>. No </a:t>
            </a:r>
            <a:r>
              <a:rPr lang="es-ES_tradnl" sz="1100" dirty="0">
                <a:solidFill>
                  <a:srgbClr val="000000"/>
                </a:solidFill>
                <a:latin typeface="Calibri" panose="020F0502020204030204" pitchFamily="34" charset="0"/>
                <a:ea typeface="Calibri" panose="020F0502020204030204" pitchFamily="34" charset="0"/>
              </a:rPr>
              <a:t>se logran aún la edición de libros que visualicen los resultados, una vez defendidas las tesis devenidas del proyecto y la línea de investigación.</a:t>
            </a:r>
            <a:endParaRPr lang="es-ES" sz="1000" dirty="0">
              <a:ea typeface="Times New Roman" panose="02020603050405020304" pitchFamily="18" charset="0"/>
            </a:endParaRPr>
          </a:p>
          <a:p>
            <a:pPr marL="457200" algn="just">
              <a:lnSpc>
                <a:spcPct val="150000"/>
              </a:lnSpc>
              <a:spcBef>
                <a:spcPts val="600"/>
              </a:spcBef>
              <a:spcAft>
                <a:spcPts val="600"/>
              </a:spcAft>
            </a:pPr>
            <a:r>
              <a:rPr lang="es-ES_tradnl" sz="1400" b="1" dirty="0">
                <a:solidFill>
                  <a:srgbClr val="C00000"/>
                </a:solidFill>
                <a:latin typeface="Calibri" panose="020F0502020204030204" pitchFamily="34" charset="0"/>
                <a:ea typeface="Calibri" panose="020F0502020204030204" pitchFamily="34" charset="0"/>
              </a:rPr>
              <a:t> </a:t>
            </a:r>
            <a:r>
              <a:rPr lang="es-ES_tradnl" sz="1400" b="1" dirty="0" smtClean="0">
                <a:solidFill>
                  <a:srgbClr val="C00000"/>
                </a:solidFill>
                <a:latin typeface="Calibri" panose="020F0502020204030204" pitchFamily="34" charset="0"/>
                <a:ea typeface="Calibri" panose="020F0502020204030204" pitchFamily="34" charset="0"/>
              </a:rPr>
              <a:t>Plan </a:t>
            </a:r>
            <a:r>
              <a:rPr lang="es-ES_tradnl" sz="1400" b="1" dirty="0">
                <a:solidFill>
                  <a:srgbClr val="C00000"/>
                </a:solidFill>
                <a:latin typeface="Calibri" panose="020F0502020204030204" pitchFamily="34" charset="0"/>
                <a:ea typeface="Calibri" panose="020F0502020204030204" pitchFamily="34" charset="0"/>
              </a:rPr>
              <a:t>de Acciones</a:t>
            </a:r>
            <a:endParaRPr lang="es-ES" sz="1400" b="1" dirty="0">
              <a:solidFill>
                <a:srgbClr val="C00000"/>
              </a:solidFill>
              <a:ea typeface="Times New Roman" panose="02020603050405020304" pitchFamily="18" charset="0"/>
            </a:endParaRPr>
          </a:p>
          <a:p>
            <a:pPr marL="342900" lvl="0" indent="-342900" algn="just">
              <a:lnSpc>
                <a:spcPct val="150000"/>
              </a:lnSpc>
              <a:spcBef>
                <a:spcPts val="600"/>
              </a:spcBef>
              <a:spcAft>
                <a:spcPts val="600"/>
              </a:spcAft>
              <a:buFont typeface="+mj-lt"/>
              <a:buAutoNum type="arabicPeriod"/>
            </a:pPr>
            <a:r>
              <a:rPr lang="es-ES_tradnl" sz="1100" dirty="0">
                <a:solidFill>
                  <a:srgbClr val="000000"/>
                </a:solidFill>
                <a:latin typeface="Calibri" panose="020F0502020204030204" pitchFamily="34" charset="0"/>
                <a:ea typeface="Calibri" panose="020F0502020204030204" pitchFamily="34" charset="0"/>
              </a:rPr>
              <a:t>Precisar intercambios con las universidades con las cuales tiene convenios el Centro de Estudios, en aras de precisar desde ellos necesidades temáticas, para las cuáles se precisen proyectos y tesis de doctorados como resultados.</a:t>
            </a:r>
            <a:endParaRPr lang="es-ES" sz="1000" dirty="0">
              <a:ea typeface="Times New Roman" panose="02020603050405020304" pitchFamily="18" charset="0"/>
            </a:endParaRPr>
          </a:p>
          <a:p>
            <a:pPr marL="342900" lvl="0" indent="-342900" algn="just">
              <a:lnSpc>
                <a:spcPct val="150000"/>
              </a:lnSpc>
              <a:spcBef>
                <a:spcPts val="600"/>
              </a:spcBef>
              <a:spcAft>
                <a:spcPts val="600"/>
              </a:spcAft>
              <a:buFont typeface="+mj-lt"/>
              <a:buAutoNum type="arabicPeriod"/>
            </a:pPr>
            <a:r>
              <a:rPr lang="es-ES_tradnl" sz="1100" dirty="0">
                <a:solidFill>
                  <a:srgbClr val="000000"/>
                </a:solidFill>
                <a:latin typeface="Calibri" panose="020F0502020204030204" pitchFamily="34" charset="0"/>
                <a:ea typeface="Calibri" panose="020F0502020204030204" pitchFamily="34" charset="0"/>
              </a:rPr>
              <a:t>Lograr estructurar el cronograma del desarrollo de las tesis vinculadas a la línea con mayor tiempo para la aplicación de los resultados y enfatizar ene l proceso de control a través de las atestaciones.</a:t>
            </a:r>
            <a:endParaRPr lang="es-ES" sz="1000" dirty="0">
              <a:ea typeface="Times New Roman" panose="02020603050405020304" pitchFamily="18" charset="0"/>
            </a:endParaRPr>
          </a:p>
          <a:p>
            <a:pPr marL="342900" lvl="0" indent="-342900" algn="just">
              <a:lnSpc>
                <a:spcPct val="150000"/>
              </a:lnSpc>
              <a:spcBef>
                <a:spcPts val="600"/>
              </a:spcBef>
              <a:spcAft>
                <a:spcPts val="600"/>
              </a:spcAft>
              <a:buFont typeface="+mj-lt"/>
              <a:buAutoNum type="arabicPeriod"/>
            </a:pPr>
            <a:r>
              <a:rPr lang="es-ES_tradnl" sz="1100" dirty="0">
                <a:solidFill>
                  <a:srgbClr val="000000"/>
                </a:solidFill>
                <a:latin typeface="Calibri" panose="020F0502020204030204" pitchFamily="34" charset="0"/>
                <a:ea typeface="Calibri" panose="020F0502020204030204" pitchFamily="34" charset="0"/>
              </a:rPr>
              <a:t>Insistir desde la </a:t>
            </a:r>
            <a:r>
              <a:rPr lang="es-ES_tradnl" sz="1100" dirty="0" err="1">
                <a:solidFill>
                  <a:srgbClr val="000000"/>
                </a:solidFill>
                <a:latin typeface="Calibri" panose="020F0502020204030204" pitchFamily="34" charset="0"/>
                <a:ea typeface="Calibri" panose="020F0502020204030204" pitchFamily="34" charset="0"/>
              </a:rPr>
              <a:t>predefensa</a:t>
            </a:r>
            <a:r>
              <a:rPr lang="es-ES_tradnl" sz="1100" dirty="0">
                <a:solidFill>
                  <a:srgbClr val="000000"/>
                </a:solidFill>
                <a:latin typeface="Calibri" panose="020F0502020204030204" pitchFamily="34" charset="0"/>
                <a:ea typeface="Calibri" panose="020F0502020204030204" pitchFamily="34" charset="0"/>
              </a:rPr>
              <a:t> de los resultados científicos más trascendentes, la posibilidad real de escribir textos sobre el tema. </a:t>
            </a:r>
            <a:endParaRPr lang="es-ES" sz="1000" dirty="0">
              <a:ea typeface="Times New Roman" panose="02020603050405020304" pitchFamily="18" charset="0"/>
            </a:endParaRPr>
          </a:p>
        </p:txBody>
      </p:sp>
    </p:spTree>
    <p:extLst>
      <p:ext uri="{BB962C8B-B14F-4D97-AF65-F5344CB8AC3E}">
        <p14:creationId xmlns:p14="http://schemas.microsoft.com/office/powerpoint/2010/main" val="97934655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88640"/>
            <a:ext cx="8352928" cy="576816"/>
          </a:xfrm>
        </p:spPr>
        <p:txBody>
          <a:bodyPr>
            <a:normAutofit fontScale="90000"/>
          </a:bodyPr>
          <a:lstStyle/>
          <a:p>
            <a:r>
              <a:rPr lang="es-ES" sz="2000" b="1" dirty="0" smtClean="0">
                <a:solidFill>
                  <a:srgbClr val="FF0000"/>
                </a:solidFill>
              </a:rPr>
              <a:t>Línea 3: FORMACIÓN DEL PENSAMIENTO CIENTÍFICO-INVESTIGATIVO.</a:t>
            </a:r>
            <a:br>
              <a:rPr lang="es-ES" sz="2000" b="1" dirty="0" smtClean="0">
                <a:solidFill>
                  <a:srgbClr val="FF0000"/>
                </a:solidFill>
              </a:rPr>
            </a:br>
            <a:r>
              <a:rPr lang="es-ES" sz="2400" b="1" dirty="0" smtClean="0"/>
              <a:t>TESIS DOCTORALES DEFENDIDAS</a:t>
            </a:r>
            <a:br>
              <a:rPr lang="es-ES" sz="2400" b="1" dirty="0" smtClean="0"/>
            </a:br>
            <a:endParaRPr lang="es-ES" sz="1400" dirty="0"/>
          </a:p>
        </p:txBody>
      </p:sp>
      <p:sp>
        <p:nvSpPr>
          <p:cNvPr id="3" name="2 Rectángulo"/>
          <p:cNvSpPr/>
          <p:nvPr/>
        </p:nvSpPr>
        <p:spPr>
          <a:xfrm>
            <a:off x="147908" y="823856"/>
            <a:ext cx="8638728" cy="1569660"/>
          </a:xfrm>
          <a:prstGeom prst="rect">
            <a:avLst/>
          </a:prstGeom>
        </p:spPr>
        <p:txBody>
          <a:bodyPr wrap="square">
            <a:spAutoFit/>
          </a:bodyPr>
          <a:lstStyle/>
          <a:p>
            <a:pPr marL="342900" lvl="0" indent="-342900" algn="just">
              <a:buFont typeface="+mj-lt"/>
              <a:buAutoNum type="arabicPeriod"/>
            </a:pPr>
            <a:r>
              <a:rPr lang="es-ES" sz="1600" b="1" dirty="0" smtClean="0"/>
              <a:t>Severiano </a:t>
            </a:r>
            <a:r>
              <a:rPr lang="es-ES" sz="1600" b="1" dirty="0" smtClean="0"/>
              <a:t>Alfonso Lolo Troisi</a:t>
            </a:r>
            <a:r>
              <a:rPr lang="es-ES" sz="1600" dirty="0" smtClean="0"/>
              <a:t>. </a:t>
            </a:r>
            <a:r>
              <a:rPr lang="es-ES" sz="1600" dirty="0"/>
              <a:t>Dinámica de la formación pedagógico-musical de los estudiantes del Nivel Medio Superior de música. </a:t>
            </a:r>
            <a:r>
              <a:rPr lang="es-ES" sz="1600" dirty="0" smtClean="0"/>
              <a:t>Dr. Cs. Homero Fuentes González Y </a:t>
            </a:r>
            <a:r>
              <a:rPr lang="es-ES" sz="1600" dirty="0" err="1" smtClean="0"/>
              <a:t>Dra.C</a:t>
            </a:r>
            <a:r>
              <a:rPr lang="es-ES" sz="1600" dirty="0" smtClean="0"/>
              <a:t>. Etna Sanz.</a:t>
            </a:r>
          </a:p>
          <a:p>
            <a:pPr marL="342900" lvl="0" indent="-342900" algn="just">
              <a:buFont typeface="+mj-lt"/>
              <a:buAutoNum type="arabicPeriod"/>
            </a:pPr>
            <a:r>
              <a:rPr lang="es-ES" sz="1600" b="1" dirty="0" err="1" smtClean="0"/>
              <a:t>Odalys</a:t>
            </a:r>
            <a:r>
              <a:rPr lang="es-ES" sz="1600" b="1" dirty="0" smtClean="0"/>
              <a:t> Margarita Gómez </a:t>
            </a:r>
            <a:r>
              <a:rPr lang="es-ES" sz="1600" b="1" dirty="0" err="1" smtClean="0"/>
              <a:t>Gómez</a:t>
            </a:r>
            <a:r>
              <a:rPr lang="es-ES" sz="1600" dirty="0" smtClean="0"/>
              <a:t>. </a:t>
            </a:r>
            <a:r>
              <a:rPr lang="es-ES" sz="1600" dirty="0"/>
              <a:t>La estrategia educativa para la formación de valores morales en atletas de escuela integrales deportivas. </a:t>
            </a:r>
            <a:r>
              <a:rPr lang="es-ES" sz="1600" dirty="0" smtClean="0"/>
              <a:t>Dra. C. Clara Suárez Rodríguez y Dra. C. María Del Toro Sánchez</a:t>
            </a:r>
            <a:r>
              <a:rPr lang="es-ES" sz="1600" dirty="0" smtClean="0"/>
              <a:t>.</a:t>
            </a:r>
          </a:p>
          <a:p>
            <a:pPr lvl="0" algn="just"/>
            <a:r>
              <a:rPr lang="es-ES" sz="1600" b="1" dirty="0" smtClean="0"/>
              <a:t>    2015</a:t>
            </a:r>
            <a:endParaRPr lang="es-ES" sz="1600" b="1" dirty="0"/>
          </a:p>
        </p:txBody>
      </p:sp>
      <p:sp>
        <p:nvSpPr>
          <p:cNvPr id="5" name="Rectángulo 4"/>
          <p:cNvSpPr/>
          <p:nvPr/>
        </p:nvSpPr>
        <p:spPr>
          <a:xfrm>
            <a:off x="147908" y="2390872"/>
            <a:ext cx="8638728" cy="830997"/>
          </a:xfrm>
          <a:prstGeom prst="rect">
            <a:avLst/>
          </a:prstGeom>
        </p:spPr>
        <p:txBody>
          <a:bodyPr wrap="square">
            <a:spAutoFit/>
          </a:bodyPr>
          <a:lstStyle/>
          <a:p>
            <a:pPr marL="342900" lvl="0" indent="-342900" algn="just">
              <a:spcAft>
                <a:spcPts val="0"/>
              </a:spcAft>
              <a:buFont typeface="+mj-lt"/>
              <a:buAutoNum type="arabicPeriod" startAt="3"/>
            </a:pPr>
            <a:r>
              <a:rPr lang="es-ES" sz="1600" b="1" dirty="0">
                <a:latin typeface="+mj-lt"/>
                <a:ea typeface="Times New Roman" panose="02020603050405020304" pitchFamily="18" charset="0"/>
                <a:cs typeface="Arial" panose="020B0604020202020204" pitchFamily="34" charset="0"/>
              </a:rPr>
              <a:t>Diomedes Guadalupe Núñez </a:t>
            </a:r>
            <a:r>
              <a:rPr lang="es-ES" sz="1600" b="1" dirty="0" err="1">
                <a:latin typeface="+mj-lt"/>
                <a:ea typeface="Times New Roman" panose="02020603050405020304" pitchFamily="18" charset="0"/>
                <a:cs typeface="Arial" panose="020B0604020202020204" pitchFamily="34" charset="0"/>
              </a:rPr>
              <a:t>Minaya</a:t>
            </a:r>
            <a:r>
              <a:rPr lang="es-ES" sz="1600" b="1" dirty="0">
                <a:latin typeface="+mj-lt"/>
                <a:ea typeface="Times New Roman" panose="02020603050405020304" pitchFamily="18" charset="0"/>
                <a:cs typeface="Arial" panose="020B0604020202020204" pitchFamily="34" charset="0"/>
              </a:rPr>
              <a:t>.</a:t>
            </a:r>
            <a:r>
              <a:rPr lang="es-ES" sz="1600" dirty="0">
                <a:latin typeface="+mj-lt"/>
                <a:ea typeface="Times New Roman" panose="02020603050405020304" pitchFamily="18" charset="0"/>
                <a:cs typeface="Arial" panose="020B0604020202020204" pitchFamily="34" charset="0"/>
              </a:rPr>
              <a:t> Gestión de la dinámica formativo cultural Universitaria, caso Universidad Estatal de Bolívar”. Tutores: Dr. Cs. Homero Fuentes González y Dra. C Lizette de la Concepción Pérez Martínez.</a:t>
            </a:r>
            <a:endParaRPr lang="es-ES" sz="1600" dirty="0">
              <a:effectLst/>
              <a:latin typeface="+mj-lt"/>
              <a:ea typeface="Times New Roman" panose="02020603050405020304" pitchFamily="18" charset="0"/>
            </a:endParaRPr>
          </a:p>
        </p:txBody>
      </p:sp>
      <p:sp>
        <p:nvSpPr>
          <p:cNvPr id="6" name="Rectángulo 5"/>
          <p:cNvSpPr/>
          <p:nvPr/>
        </p:nvSpPr>
        <p:spPr>
          <a:xfrm>
            <a:off x="117189" y="3252646"/>
            <a:ext cx="8495828" cy="830997"/>
          </a:xfrm>
          <a:prstGeom prst="rect">
            <a:avLst/>
          </a:prstGeom>
        </p:spPr>
        <p:txBody>
          <a:bodyPr wrap="square">
            <a:spAutoFit/>
          </a:bodyPr>
          <a:lstStyle/>
          <a:p>
            <a:pPr marL="354013" indent="-354013" algn="just"/>
            <a:r>
              <a:rPr lang="es-ES" sz="1600" b="1" dirty="0" smtClean="0">
                <a:latin typeface="Arial Narrow" panose="020B0606020202030204" pitchFamily="34" charset="0"/>
                <a:ea typeface="Times New Roman" panose="02020603050405020304" pitchFamily="18" charset="0"/>
                <a:cs typeface="Arial" panose="020B0604020202020204" pitchFamily="34" charset="0"/>
              </a:rPr>
              <a:t>4.    </a:t>
            </a:r>
            <a:r>
              <a:rPr lang="es-ES" sz="1600" b="1" dirty="0" smtClean="0">
                <a:latin typeface="+mj-lt"/>
                <a:ea typeface="Times New Roman" panose="02020603050405020304" pitchFamily="18" charset="0"/>
                <a:cs typeface="Arial" panose="020B0604020202020204" pitchFamily="34" charset="0"/>
              </a:rPr>
              <a:t>Guido </a:t>
            </a:r>
            <a:r>
              <a:rPr lang="es-ES" sz="1600" b="1" dirty="0">
                <a:latin typeface="+mj-lt"/>
                <a:ea typeface="Times New Roman" panose="02020603050405020304" pitchFamily="18" charset="0"/>
                <a:cs typeface="Arial" panose="020B0604020202020204" pitchFamily="34" charset="0"/>
              </a:rPr>
              <a:t>Francisco Moreno del Pozo</a:t>
            </a:r>
            <a:r>
              <a:rPr lang="es-ES" sz="1600" dirty="0">
                <a:latin typeface="+mj-lt"/>
                <a:ea typeface="Times New Roman" panose="02020603050405020304" pitchFamily="18" charset="0"/>
                <a:cs typeface="Arial" panose="020B0604020202020204" pitchFamily="34" charset="0"/>
              </a:rPr>
              <a:t>. Diseño curricular por gestión socio cultural profesional en la formación de profesores de  Educación Básica. Caso Universidad Estatal de Bolívar”. , tutores: Dra. C. Lizette Pérez Martínez Y Dr. C. Jorge Montoya Rivera.</a:t>
            </a:r>
            <a:endParaRPr lang="es-ES" sz="1600" dirty="0">
              <a:latin typeface="+mj-lt"/>
            </a:endParaRPr>
          </a:p>
        </p:txBody>
      </p:sp>
      <p:sp>
        <p:nvSpPr>
          <p:cNvPr id="7" name="Rectángulo 6"/>
          <p:cNvSpPr/>
          <p:nvPr/>
        </p:nvSpPr>
        <p:spPr>
          <a:xfrm>
            <a:off x="46310" y="4080999"/>
            <a:ext cx="8637585" cy="584775"/>
          </a:xfrm>
          <a:prstGeom prst="rect">
            <a:avLst/>
          </a:prstGeom>
        </p:spPr>
        <p:txBody>
          <a:bodyPr wrap="square">
            <a:spAutoFit/>
          </a:bodyPr>
          <a:lstStyle/>
          <a:p>
            <a:pPr marL="342900" lvl="0" indent="-342900" algn="just">
              <a:spcAft>
                <a:spcPts val="0"/>
              </a:spcAft>
              <a:buFont typeface="+mj-lt"/>
              <a:buAutoNum type="arabicPeriod" startAt="5"/>
            </a:pPr>
            <a:r>
              <a:rPr lang="es-ES" sz="1600" b="1" dirty="0" smtClean="0">
                <a:latin typeface="+mj-lt"/>
                <a:ea typeface="Times New Roman" panose="02020603050405020304" pitchFamily="18" charset="0"/>
                <a:cs typeface="Arial" panose="020B0604020202020204" pitchFamily="34" charset="0"/>
              </a:rPr>
              <a:t>Marcelo Remigio Castillo Bustos.</a:t>
            </a:r>
            <a:r>
              <a:rPr lang="es-ES" sz="1600" dirty="0" smtClean="0">
                <a:latin typeface="+mj-lt"/>
                <a:ea typeface="Times New Roman" panose="02020603050405020304" pitchFamily="18" charset="0"/>
                <a:cs typeface="Arial" panose="020B0604020202020204" pitchFamily="34" charset="0"/>
              </a:rPr>
              <a:t>  La formación estético – pedagógica de los estudiantes de la carrera de Educación Básica. Tutores: Dr. C. Jorge Montoya y Dra. María de los Ángeles Reyna.</a:t>
            </a:r>
            <a:endParaRPr lang="es-ES" sz="1400" dirty="0">
              <a:effectLst/>
              <a:latin typeface="+mj-lt"/>
              <a:ea typeface="Times New Roman" panose="02020603050405020304" pitchFamily="18" charset="0"/>
            </a:endParaRPr>
          </a:p>
        </p:txBody>
      </p:sp>
      <p:sp>
        <p:nvSpPr>
          <p:cNvPr id="8" name="Rectángulo 7"/>
          <p:cNvSpPr/>
          <p:nvPr/>
        </p:nvSpPr>
        <p:spPr>
          <a:xfrm>
            <a:off x="117189" y="4581128"/>
            <a:ext cx="8711853" cy="2554545"/>
          </a:xfrm>
          <a:prstGeom prst="rect">
            <a:avLst/>
          </a:prstGeom>
        </p:spPr>
        <p:txBody>
          <a:bodyPr wrap="square">
            <a:spAutoFit/>
          </a:bodyPr>
          <a:lstStyle/>
          <a:p>
            <a:pPr marL="342900" lvl="0" indent="-342900" algn="just">
              <a:buFont typeface="+mj-lt"/>
              <a:buAutoNum type="arabicPeriod" startAt="6"/>
            </a:pPr>
            <a:r>
              <a:rPr lang="es-ES" sz="1600" b="1" dirty="0"/>
              <a:t>Eddy Manuel Cárdenas Quintana </a:t>
            </a:r>
            <a:r>
              <a:rPr lang="es-ES" sz="1600" dirty="0"/>
              <a:t>(Ecuador).</a:t>
            </a:r>
            <a:r>
              <a:rPr lang="es-ES" sz="1600" b="1" dirty="0"/>
              <a:t> “</a:t>
            </a:r>
            <a:r>
              <a:rPr lang="es-ES" sz="1600" dirty="0"/>
              <a:t>Gestión de la formación permanente de los docentes de Educación Básica”. </a:t>
            </a:r>
            <a:r>
              <a:rPr lang="es-ES" sz="1600" b="1" dirty="0"/>
              <a:t>Tutores</a:t>
            </a:r>
            <a:r>
              <a:rPr lang="es-ES" sz="1600" dirty="0"/>
              <a:t>: </a:t>
            </a:r>
            <a:r>
              <a:rPr lang="es-EC" sz="1600" dirty="0"/>
              <a:t>Dr. C. Jorge Montoya Rivera y </a:t>
            </a:r>
            <a:r>
              <a:rPr lang="es-ES" sz="1600" dirty="0"/>
              <a:t>Dr. C. Celia Teresa Ledo Royo (</a:t>
            </a:r>
            <a:r>
              <a:rPr lang="es-ES" sz="1200" b="1" dirty="0"/>
              <a:t>Junio, 2015</a:t>
            </a:r>
            <a:r>
              <a:rPr lang="es-ES" sz="1200" dirty="0" smtClean="0"/>
              <a:t>).</a:t>
            </a:r>
          </a:p>
          <a:p>
            <a:pPr marL="342900" lvl="0" indent="-342900" algn="just">
              <a:buFont typeface="+mj-lt"/>
              <a:buAutoNum type="arabicPeriod" startAt="6"/>
            </a:pPr>
            <a:r>
              <a:rPr lang="es-ES" sz="1600" b="1" dirty="0" smtClean="0"/>
              <a:t>Raúl </a:t>
            </a:r>
            <a:r>
              <a:rPr lang="es-ES" sz="1600" b="1" dirty="0"/>
              <a:t>Bolívar Cárdenas Quintana </a:t>
            </a:r>
            <a:r>
              <a:rPr lang="es-ES" sz="1600" dirty="0"/>
              <a:t>(Ecuador). “Gestión pedagógica intercultural de la formación profesional universitaria”. </a:t>
            </a:r>
            <a:r>
              <a:rPr lang="es-ES" sz="1600" b="1" dirty="0"/>
              <a:t>Tutores</a:t>
            </a:r>
            <a:r>
              <a:rPr lang="es-ES" sz="1600" dirty="0"/>
              <a:t>: Dr. Cs. Homero C. Fuentes González y Dr. C. Lizette de la Concepción Pérez Martínez. (</a:t>
            </a:r>
            <a:r>
              <a:rPr lang="es-ES" sz="1600" b="1" dirty="0"/>
              <a:t>Junio, </a:t>
            </a:r>
            <a:r>
              <a:rPr lang="es-ES" sz="1600" b="1" dirty="0" smtClean="0"/>
              <a:t>2015).</a:t>
            </a:r>
          </a:p>
          <a:p>
            <a:pPr marL="342900" indent="-342900" algn="just">
              <a:buFont typeface="+mj-lt"/>
              <a:buAutoNum type="arabicPeriod" startAt="6"/>
            </a:pPr>
            <a:r>
              <a:rPr lang="es-ES" sz="1600" b="1" dirty="0"/>
              <a:t>Silvia Maribel Sarmiento </a:t>
            </a:r>
            <a:r>
              <a:rPr lang="es-ES" sz="1600" b="1" dirty="0" err="1"/>
              <a:t>Berrezueta</a:t>
            </a:r>
            <a:r>
              <a:rPr lang="es-ES" sz="1600" dirty="0"/>
              <a:t> (Ecuador). “Dinámica grupal de la gestión formativa permanente de los docentes de Educación Básica Superior”. </a:t>
            </a:r>
            <a:r>
              <a:rPr lang="es-ES" sz="1600" b="1" dirty="0"/>
              <a:t>Tutores</a:t>
            </a:r>
            <a:r>
              <a:rPr lang="es-ES" sz="1600" dirty="0"/>
              <a:t>: </a:t>
            </a:r>
            <a:r>
              <a:rPr lang="es-ES_tradnl" sz="1600" dirty="0"/>
              <a:t>Dr. C. Jorge Montoya Rivera y </a:t>
            </a:r>
            <a:r>
              <a:rPr lang="es-ES" sz="1600" dirty="0"/>
              <a:t>Dr. C. María de los Ángeles Reyna González </a:t>
            </a:r>
            <a:r>
              <a:rPr lang="es-ES" sz="1600" b="1" dirty="0"/>
              <a:t>(Junio, 2015</a:t>
            </a:r>
            <a:r>
              <a:rPr lang="es-ES" sz="1600" dirty="0"/>
              <a:t>)</a:t>
            </a:r>
          </a:p>
          <a:p>
            <a:pPr marL="342900" lvl="0" indent="-342900" algn="just">
              <a:buFont typeface="+mj-lt"/>
              <a:buAutoNum type="arabicPeriod" startAt="6"/>
            </a:pPr>
            <a:endParaRPr lang="es-ES" sz="1600" dirty="0" smtClean="0"/>
          </a:p>
        </p:txBody>
      </p:sp>
      <p:sp>
        <p:nvSpPr>
          <p:cNvPr id="9" name="Rectángulo 8"/>
          <p:cNvSpPr/>
          <p:nvPr/>
        </p:nvSpPr>
        <p:spPr>
          <a:xfrm>
            <a:off x="335035" y="577734"/>
            <a:ext cx="918841" cy="307777"/>
          </a:xfrm>
          <a:prstGeom prst="rect">
            <a:avLst/>
          </a:prstGeom>
        </p:spPr>
        <p:txBody>
          <a:bodyPr wrap="none">
            <a:spAutoFit/>
          </a:bodyPr>
          <a:lstStyle/>
          <a:p>
            <a:r>
              <a:rPr lang="es-ES" sz="1400" b="1" dirty="0"/>
              <a:t>DIC 2014</a:t>
            </a:r>
            <a:endParaRPr lang="es-ES" sz="1400" dirty="0"/>
          </a:p>
        </p:txBody>
      </p:sp>
    </p:spTree>
    <p:extLst>
      <p:ext uri="{BB962C8B-B14F-4D97-AF65-F5344CB8AC3E}">
        <p14:creationId xmlns:p14="http://schemas.microsoft.com/office/powerpoint/2010/main" val="2459587163"/>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04" y="116632"/>
            <a:ext cx="9036496" cy="1143000"/>
          </a:xfrm>
        </p:spPr>
        <p:txBody>
          <a:bodyPr/>
          <a:lstStyle/>
          <a:p>
            <a:r>
              <a:rPr lang="es-ES" sz="1800" b="1" dirty="0">
                <a:solidFill>
                  <a:srgbClr val="FF0000"/>
                </a:solidFill>
              </a:rPr>
              <a:t>Línea 3: FORMACIÓN DEL PENSAMIENTO CIENTÍFICO-INVESTIGATIVO.</a:t>
            </a:r>
            <a:br>
              <a:rPr lang="es-ES" sz="1800" b="1" dirty="0">
                <a:solidFill>
                  <a:srgbClr val="FF0000"/>
                </a:solidFill>
              </a:rPr>
            </a:br>
            <a:r>
              <a:rPr lang="es-ES" sz="2000" b="1" dirty="0"/>
              <a:t>TESIS DOCTORALES DEFENDIDAS</a:t>
            </a:r>
            <a:endParaRPr lang="es-ES" sz="2000" dirty="0"/>
          </a:p>
        </p:txBody>
      </p:sp>
      <p:sp>
        <p:nvSpPr>
          <p:cNvPr id="3" name="Rectángulo 2"/>
          <p:cNvSpPr/>
          <p:nvPr/>
        </p:nvSpPr>
        <p:spPr>
          <a:xfrm>
            <a:off x="305272" y="1412776"/>
            <a:ext cx="8640960" cy="5940088"/>
          </a:xfrm>
          <a:prstGeom prst="rect">
            <a:avLst/>
          </a:prstGeom>
        </p:spPr>
        <p:txBody>
          <a:bodyPr wrap="square">
            <a:spAutoFit/>
          </a:bodyPr>
          <a:lstStyle/>
          <a:p>
            <a:pPr marL="342900" lvl="0" indent="-342900" algn="just">
              <a:spcAft>
                <a:spcPts val="0"/>
              </a:spcAft>
              <a:buFont typeface="+mj-lt"/>
              <a:buAutoNum type="arabicPeriod" startAt="9"/>
            </a:pPr>
            <a:r>
              <a:rPr lang="es-ES" sz="1600" b="1" dirty="0">
                <a:latin typeface="+mj-lt"/>
                <a:ea typeface="Times New Roman" panose="02020603050405020304" pitchFamily="18" charset="0"/>
              </a:rPr>
              <a:t>Miriam Marlene </a:t>
            </a:r>
            <a:r>
              <a:rPr lang="es-ES" sz="1600" b="1" dirty="0" err="1">
                <a:latin typeface="+mj-lt"/>
                <a:ea typeface="Times New Roman" panose="02020603050405020304" pitchFamily="18" charset="0"/>
              </a:rPr>
              <a:t>Nicholls</a:t>
            </a:r>
            <a:r>
              <a:rPr lang="es-ES" sz="1600" b="1" dirty="0">
                <a:latin typeface="+mj-lt"/>
                <a:ea typeface="Times New Roman" panose="02020603050405020304" pitchFamily="18" charset="0"/>
              </a:rPr>
              <a:t> </a:t>
            </a:r>
            <a:r>
              <a:rPr lang="es-ES" sz="1600" b="1" dirty="0" err="1">
                <a:latin typeface="+mj-lt"/>
                <a:ea typeface="Times New Roman" panose="02020603050405020304" pitchFamily="18" charset="0"/>
              </a:rPr>
              <a:t>Verdesoto</a:t>
            </a:r>
            <a:r>
              <a:rPr lang="es-ES" sz="1600" dirty="0">
                <a:latin typeface="+mj-lt"/>
                <a:ea typeface="Times New Roman" panose="02020603050405020304" pitchFamily="18" charset="0"/>
              </a:rPr>
              <a:t> (Ecuador). “Dinámica de la evaluación y acreditación institucional”. </a:t>
            </a:r>
            <a:r>
              <a:rPr lang="es-ES" sz="1600" b="1" dirty="0">
                <a:latin typeface="+mj-lt"/>
                <a:ea typeface="Times New Roman" panose="02020603050405020304" pitchFamily="18" charset="0"/>
              </a:rPr>
              <a:t>Tutores</a:t>
            </a:r>
            <a:r>
              <a:rPr lang="es-ES" sz="1600" dirty="0">
                <a:latin typeface="+mj-lt"/>
                <a:ea typeface="Times New Roman" panose="02020603050405020304" pitchFamily="18" charset="0"/>
              </a:rPr>
              <a:t>: Dr. Cs. Homero Fuentes González y Dr. C. Rosario León  Robaina. </a:t>
            </a:r>
            <a:r>
              <a:rPr lang="es-ES" sz="1600" b="1" dirty="0">
                <a:latin typeface="+mj-lt"/>
                <a:ea typeface="Times New Roman" panose="02020603050405020304" pitchFamily="18" charset="0"/>
              </a:rPr>
              <a:t>(Septiembre, 2015</a:t>
            </a:r>
            <a:r>
              <a:rPr lang="es-ES" sz="1600" b="1" dirty="0" smtClean="0">
                <a:latin typeface="+mj-lt"/>
                <a:ea typeface="Times New Roman" panose="02020603050405020304" pitchFamily="18" charset="0"/>
              </a:rPr>
              <a:t>).</a:t>
            </a:r>
          </a:p>
          <a:p>
            <a:pPr marL="342900" indent="-342900" algn="just">
              <a:spcAft>
                <a:spcPts val="0"/>
              </a:spcAft>
              <a:buFont typeface="+mj-lt"/>
              <a:buAutoNum type="arabicPeriod" startAt="9"/>
            </a:pPr>
            <a:r>
              <a:rPr lang="es-ES" sz="1600" b="1" dirty="0"/>
              <a:t>Carlos Alberto Basantes Jaime</a:t>
            </a:r>
            <a:r>
              <a:rPr lang="es-ES" sz="1600" dirty="0"/>
              <a:t> (Ecuador). “Dinámica de la Formación Científico Investigativa en los estudiantes universitarios de la Facultad de Ciencias en la Educación”. </a:t>
            </a:r>
            <a:r>
              <a:rPr lang="es-ES" sz="1600" b="1" dirty="0"/>
              <a:t>Tutores</a:t>
            </a:r>
            <a:r>
              <a:rPr lang="es-ES" sz="1600" dirty="0"/>
              <a:t>: Dr. Cs. Homero Fuentes González y Dr. C. Jorge Montoya Rivera. </a:t>
            </a:r>
            <a:r>
              <a:rPr lang="es-ES" sz="1600" b="1" dirty="0"/>
              <a:t>(Septiembre, 2015).</a:t>
            </a:r>
            <a:endParaRPr lang="es-ES" sz="1600" dirty="0"/>
          </a:p>
          <a:p>
            <a:pPr marL="342900" indent="-342900" algn="just">
              <a:spcAft>
                <a:spcPts val="0"/>
              </a:spcAft>
              <a:buFont typeface="+mj-lt"/>
              <a:buAutoNum type="arabicPeriod" startAt="9"/>
            </a:pPr>
            <a:r>
              <a:rPr lang="es-ES" sz="1600" b="1" dirty="0"/>
              <a:t>Olga Lorena González Ortiz</a:t>
            </a:r>
            <a:r>
              <a:rPr lang="es-ES" sz="1600" dirty="0"/>
              <a:t> (Ecuador). “Dinámica profesional intercultural en lenguas extranjeras”. </a:t>
            </a:r>
            <a:r>
              <a:rPr lang="es-ES" sz="1600" b="1" dirty="0"/>
              <a:t>Tutores</a:t>
            </a:r>
            <a:r>
              <a:rPr lang="es-ES" sz="1600" dirty="0"/>
              <a:t>: Dr. C. María de los Ángeles Reyna y Dr. C María Elena Álvarez López. </a:t>
            </a:r>
            <a:r>
              <a:rPr lang="es-ES" sz="1600" b="1" dirty="0"/>
              <a:t>(Septiembre 2015).</a:t>
            </a:r>
            <a:endParaRPr lang="es-ES" sz="1600" dirty="0"/>
          </a:p>
          <a:p>
            <a:pPr marL="342900" lvl="0" indent="-342900" algn="just">
              <a:spcAft>
                <a:spcPts val="0"/>
              </a:spcAft>
              <a:buFont typeface="+mj-lt"/>
              <a:buAutoNum type="arabicPeriod" startAt="9"/>
            </a:pPr>
            <a:r>
              <a:rPr lang="es-ES" sz="1600" b="1" dirty="0"/>
              <a:t>Jorge Vladimir Andrade Santamaría</a:t>
            </a:r>
            <a:r>
              <a:rPr lang="es-ES" sz="1600" dirty="0"/>
              <a:t> (Ecuador). “Dinámica de la  interculturalidad universitaria”. </a:t>
            </a:r>
            <a:r>
              <a:rPr lang="es-ES" sz="1600" b="1" dirty="0"/>
              <a:t>Tutores</a:t>
            </a:r>
            <a:r>
              <a:rPr lang="es-ES" sz="1600" dirty="0"/>
              <a:t>: Dra. C. Lizette Pérez Martínez y Dr. C. Dalia de Jesús Rodríguez Bencomo. </a:t>
            </a:r>
            <a:r>
              <a:rPr lang="es-ES" sz="1600" b="1" dirty="0"/>
              <a:t>(Septiembre, 2015</a:t>
            </a:r>
            <a:r>
              <a:rPr lang="es-ES" sz="1600" b="1" dirty="0" smtClean="0"/>
              <a:t>).</a:t>
            </a:r>
          </a:p>
          <a:p>
            <a:pPr marL="342900" lvl="0" indent="-342900" algn="just">
              <a:spcAft>
                <a:spcPts val="0"/>
              </a:spcAft>
              <a:buFont typeface="+mj-lt"/>
              <a:buAutoNum type="arabicPeriod" startAt="9"/>
            </a:pPr>
            <a:r>
              <a:rPr lang="es-ES" sz="1600" b="1" dirty="0">
                <a:ea typeface="Times New Roman" panose="02020603050405020304" pitchFamily="18" charset="0"/>
              </a:rPr>
              <a:t>Mariela Isabel Gaibor González</a:t>
            </a:r>
            <a:r>
              <a:rPr lang="es-ES" sz="1600" dirty="0">
                <a:ea typeface="Times New Roman" panose="02020603050405020304" pitchFamily="18" charset="0"/>
              </a:rPr>
              <a:t>  (Ecuador). “Dinámica formativa en la carrera de enfermería en el Ecuador”. </a:t>
            </a:r>
            <a:r>
              <a:rPr lang="es-ES" sz="1600" b="1" dirty="0">
                <a:ea typeface="Times New Roman" panose="02020603050405020304" pitchFamily="18" charset="0"/>
              </a:rPr>
              <a:t>Tutores</a:t>
            </a:r>
            <a:r>
              <a:rPr lang="es-ES" sz="1600" dirty="0">
                <a:ea typeface="Times New Roman" panose="02020603050405020304" pitchFamily="18" charset="0"/>
              </a:rPr>
              <a:t>: Dr. Cs. Homero C. Fuentes González y Dr. C. Jorge Montoya Rivera.</a:t>
            </a:r>
          </a:p>
          <a:p>
            <a:pPr marL="342900" indent="-342900" algn="just">
              <a:spcAft>
                <a:spcPts val="0"/>
              </a:spcAft>
              <a:buFont typeface="+mj-lt"/>
              <a:buAutoNum type="arabicPeriod" startAt="9"/>
            </a:pPr>
            <a:r>
              <a:rPr lang="es-ES" sz="1600" b="1" dirty="0" smtClean="0"/>
              <a:t>Dora </a:t>
            </a:r>
            <a:r>
              <a:rPr lang="es-ES" sz="1600" b="1" dirty="0"/>
              <a:t>Leticia Franco Zavala</a:t>
            </a:r>
            <a:r>
              <a:rPr lang="es-ES" sz="1600" dirty="0"/>
              <a:t> (Ecuador). “Dinámica del proceso de formación de la investigación pedagógica de los docentes de Educación Superior”. </a:t>
            </a:r>
            <a:r>
              <a:rPr lang="es-ES" sz="1600" b="1" dirty="0"/>
              <a:t>Tutores</a:t>
            </a:r>
            <a:r>
              <a:rPr lang="es-ES" sz="1600" dirty="0"/>
              <a:t>: Dr. C. Ana del Carmen Durán Castañeda y Dr. C. Susana Cisneros </a:t>
            </a:r>
            <a:r>
              <a:rPr lang="es-ES" sz="1600" dirty="0" err="1"/>
              <a:t>Garbey</a:t>
            </a:r>
            <a:r>
              <a:rPr lang="es-ES" sz="1600" dirty="0"/>
              <a:t>. </a:t>
            </a:r>
            <a:r>
              <a:rPr lang="es-ES" sz="1600" b="1" dirty="0"/>
              <a:t>(Septiembre, 2015</a:t>
            </a:r>
            <a:r>
              <a:rPr lang="es-ES" sz="1600" b="1" dirty="0" smtClean="0"/>
              <a:t>).</a:t>
            </a:r>
          </a:p>
          <a:p>
            <a:pPr marL="342900" lvl="0" indent="-342900" algn="just">
              <a:spcAft>
                <a:spcPts val="0"/>
              </a:spcAft>
              <a:buFont typeface="+mj-lt"/>
              <a:buAutoNum type="arabicPeriod" startAt="9"/>
            </a:pPr>
            <a:r>
              <a:rPr lang="es-ES" sz="1600" b="1" dirty="0"/>
              <a:t>Angel </a:t>
            </a:r>
            <a:r>
              <a:rPr lang="es-ES" sz="1600" b="1" dirty="0" err="1"/>
              <a:t>Deroncelé</a:t>
            </a:r>
            <a:r>
              <a:rPr lang="es-ES" sz="1600" b="1" dirty="0"/>
              <a:t> Acosta</a:t>
            </a:r>
            <a:r>
              <a:rPr lang="es-ES" sz="1600" dirty="0"/>
              <a:t> (UO). “Estrategia educativa para la formación profesional-integral del psicólogo en el contexto organizacional”. </a:t>
            </a:r>
            <a:r>
              <a:rPr lang="es-ES" sz="1600" b="1" dirty="0"/>
              <a:t>Tutores</a:t>
            </a:r>
            <a:r>
              <a:rPr lang="es-ES" sz="1600" dirty="0"/>
              <a:t>: Dr. C. Clara Suárez Rodríguez y Dr. C. María del Toro Sánchez. </a:t>
            </a:r>
            <a:r>
              <a:rPr lang="es-ES" sz="1600" b="1" dirty="0"/>
              <a:t>(Septiembre, 2015).</a:t>
            </a:r>
            <a:endParaRPr lang="es-ES" sz="1600" dirty="0"/>
          </a:p>
          <a:p>
            <a:pPr algn="just">
              <a:spcAft>
                <a:spcPts val="0"/>
              </a:spcAft>
            </a:pPr>
            <a:endParaRPr lang="es-ES" sz="1600" dirty="0"/>
          </a:p>
          <a:p>
            <a:pPr marL="342900" lvl="0" indent="-342900" algn="just">
              <a:spcAft>
                <a:spcPts val="0"/>
              </a:spcAft>
              <a:buFont typeface="+mj-lt"/>
              <a:buAutoNum type="arabicPeriod" startAt="9"/>
            </a:pPr>
            <a:endParaRPr lang="es-ES" sz="1200" dirty="0">
              <a:ea typeface="Times New Roman" panose="02020603050405020304" pitchFamily="18" charset="0"/>
            </a:endParaRPr>
          </a:p>
          <a:p>
            <a:pPr marL="342900" lvl="0" indent="-342900" algn="just">
              <a:spcAft>
                <a:spcPts val="0"/>
              </a:spcAft>
              <a:buFont typeface="+mj-lt"/>
              <a:buAutoNum type="arabicPeriod" startAt="3"/>
            </a:pPr>
            <a:endParaRPr lang="es-ES" sz="1600" b="1" dirty="0" smtClean="0"/>
          </a:p>
          <a:p>
            <a:pPr marL="342900" lvl="0" indent="-342900" algn="just">
              <a:spcAft>
                <a:spcPts val="0"/>
              </a:spcAft>
              <a:buFont typeface="+mj-lt"/>
              <a:buAutoNum type="arabicPeriod" startAt="3"/>
            </a:pPr>
            <a:endParaRPr lang="es-ES" sz="1600" dirty="0">
              <a:effectLst/>
              <a:latin typeface="+mj-lt"/>
              <a:ea typeface="Times New Roman" panose="02020603050405020304" pitchFamily="18" charset="0"/>
            </a:endParaRPr>
          </a:p>
        </p:txBody>
      </p:sp>
    </p:spTree>
    <p:extLst>
      <p:ext uri="{BB962C8B-B14F-4D97-AF65-F5344CB8AC3E}">
        <p14:creationId xmlns:p14="http://schemas.microsoft.com/office/powerpoint/2010/main" val="3032077624"/>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88640"/>
            <a:ext cx="8206680" cy="1143000"/>
          </a:xfrm>
        </p:spPr>
        <p:txBody>
          <a:bodyPr/>
          <a:lstStyle/>
          <a:p>
            <a:pPr algn="just"/>
            <a:r>
              <a:rPr lang="es-ES" sz="1800" b="1" dirty="0">
                <a:solidFill>
                  <a:srgbClr val="FF0000"/>
                </a:solidFill>
              </a:rPr>
              <a:t>Línea 3: </a:t>
            </a:r>
            <a:r>
              <a:rPr lang="es-ES" sz="1800" b="1" dirty="0">
                <a:solidFill>
                  <a:schemeClr val="tx1"/>
                </a:solidFill>
              </a:rPr>
              <a:t>FORMACIÓN DEL PENSAMIENTO </a:t>
            </a:r>
            <a:r>
              <a:rPr lang="es-ES" sz="1800" b="1" dirty="0" smtClean="0">
                <a:solidFill>
                  <a:schemeClr val="tx1"/>
                </a:solidFill>
              </a:rPr>
              <a:t>CIENTÍFICO-INVESTIGATIVO</a:t>
            </a:r>
            <a:r>
              <a:rPr lang="es-ES" sz="1800" b="1" dirty="0" smtClean="0">
                <a:solidFill>
                  <a:schemeClr val="tx1"/>
                </a:solidFill>
              </a:rPr>
              <a:t/>
            </a:r>
            <a:br>
              <a:rPr lang="es-ES" sz="1800" b="1" dirty="0" smtClean="0">
                <a:solidFill>
                  <a:schemeClr val="tx1"/>
                </a:solidFill>
              </a:rPr>
            </a:br>
            <a:r>
              <a:rPr lang="es-ES" sz="2000" b="1" kern="1200"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PRINCIPALES RESULTADOS ASOCIADOS CON LAS SIGUIENTES DEFENSAS</a:t>
            </a:r>
            <a:endParaRPr lang="es-ES" sz="2000" dirty="0">
              <a:solidFill>
                <a:schemeClr val="tx1"/>
              </a:solidFill>
            </a:endParaRPr>
          </a:p>
        </p:txBody>
      </p:sp>
      <p:sp>
        <p:nvSpPr>
          <p:cNvPr id="3" name="Marcador de contenido 2"/>
          <p:cNvSpPr>
            <a:spLocks noGrp="1"/>
          </p:cNvSpPr>
          <p:nvPr>
            <p:ph idx="1"/>
          </p:nvPr>
        </p:nvSpPr>
        <p:spPr>
          <a:xfrm>
            <a:off x="294563" y="1124744"/>
            <a:ext cx="8712968" cy="5904656"/>
          </a:xfrm>
        </p:spPr>
        <p:txBody>
          <a:bodyPr/>
          <a:lstStyle/>
          <a:p>
            <a:pPr algn="just">
              <a:lnSpc>
                <a:spcPct val="150000"/>
              </a:lnSpc>
              <a:spcBef>
                <a:spcPts val="600"/>
              </a:spcBef>
              <a:spcAft>
                <a:spcPts val="0"/>
              </a:spcAft>
            </a:pPr>
            <a:r>
              <a:rPr lang="es-MX" sz="1200" b="1" dirty="0">
                <a:solidFill>
                  <a:srgbClr val="000000"/>
                </a:solidFill>
                <a:latin typeface="Calibri" panose="020F0502020204030204" pitchFamily="34" charset="0"/>
                <a:ea typeface="Times New Roman" panose="02020603050405020304" pitchFamily="18" charset="0"/>
              </a:rPr>
              <a:t>Línea 3. Resultados</a:t>
            </a:r>
            <a:endParaRPr lang="es-ES" sz="1200" dirty="0">
              <a:latin typeface="Times New Roman" panose="02020603050405020304" pitchFamily="18" charset="0"/>
              <a:ea typeface="Times New Roman" panose="02020603050405020304" pitchFamily="18" charset="0"/>
            </a:endParaRPr>
          </a:p>
          <a:p>
            <a:pPr lvl="0" algn="just">
              <a:lnSpc>
                <a:spcPct val="150000"/>
              </a:lnSpc>
              <a:spcBef>
                <a:spcPts val="600"/>
              </a:spcBef>
              <a:spcAft>
                <a:spcPts val="0"/>
              </a:spcAft>
              <a:buFont typeface="+mj-lt"/>
              <a:buAutoNum type="arabicPeriod"/>
            </a:pPr>
            <a:r>
              <a:rPr lang="es-ES_tradnl" sz="1200" dirty="0" smtClean="0">
                <a:latin typeface="Calibri" panose="020F0502020204030204" pitchFamily="34" charset="0"/>
                <a:ea typeface="Times New Roman" panose="02020603050405020304" pitchFamily="18" charset="0"/>
              </a:rPr>
              <a:t>Perfeccionamiento </a:t>
            </a:r>
            <a:r>
              <a:rPr lang="es-ES_tradnl" sz="1200" dirty="0">
                <a:latin typeface="Calibri" panose="020F0502020204030204" pitchFamily="34" charset="0"/>
                <a:ea typeface="Times New Roman" panose="02020603050405020304" pitchFamily="18" charset="0"/>
              </a:rPr>
              <a:t>y la elevación del nivel de desempeño profesional de los egresados de música a partir de la </a:t>
            </a:r>
            <a:r>
              <a:rPr lang="es-ES_tradnl" sz="1200" b="1" dirty="0">
                <a:latin typeface="Calibri" panose="020F0502020204030204" pitchFamily="34" charset="0"/>
                <a:ea typeface="Times New Roman" panose="02020603050405020304" pitchFamily="18" charset="0"/>
              </a:rPr>
              <a:t>formación profesional en escuelas de arte</a:t>
            </a:r>
            <a:r>
              <a:rPr lang="es-ES_tradnl" sz="1200" dirty="0">
                <a:latin typeface="Calibri" panose="020F0502020204030204" pitchFamily="34" charset="0"/>
                <a:ea typeface="Times New Roman" panose="02020603050405020304" pitchFamily="18" charset="0"/>
              </a:rPr>
              <a:t>, logra mostrar la demanda de universalizar el conocimiento para hacer más eficiente y pertinente la labor docente de los futuros graduados.</a:t>
            </a:r>
            <a:endParaRPr lang="es-ES" sz="1200" dirty="0">
              <a:latin typeface="Times New Roman" panose="02020603050405020304" pitchFamily="18" charset="0"/>
              <a:ea typeface="Times New Roman" panose="02020603050405020304" pitchFamily="18" charset="0"/>
            </a:endParaRPr>
          </a:p>
          <a:p>
            <a:pPr lvl="0" algn="just">
              <a:lnSpc>
                <a:spcPct val="150000"/>
              </a:lnSpc>
              <a:spcAft>
                <a:spcPts val="0"/>
              </a:spcAft>
              <a:buFont typeface="+mj-lt"/>
              <a:buAutoNum type="arabicPeriod"/>
            </a:pPr>
            <a:r>
              <a:rPr lang="es-ES_tradnl" sz="1200" dirty="0">
                <a:latin typeface="Calibri" panose="020F0502020204030204" pitchFamily="34" charset="0"/>
                <a:ea typeface="Times New Roman" panose="02020603050405020304" pitchFamily="18" charset="0"/>
              </a:rPr>
              <a:t>La aplicación de la metodología curricular </a:t>
            </a:r>
            <a:r>
              <a:rPr lang="es-ES_tradnl" sz="1200" b="1" dirty="0">
                <a:latin typeface="Calibri" panose="020F0502020204030204" pitchFamily="34" charset="0"/>
                <a:ea typeface="Times New Roman" panose="02020603050405020304" pitchFamily="18" charset="0"/>
              </a:rPr>
              <a:t>por gestión sociocultural profesional </a:t>
            </a:r>
            <a:r>
              <a:rPr lang="es-ES_tradnl" sz="1200" dirty="0">
                <a:latin typeface="Calibri" panose="020F0502020204030204" pitchFamily="34" charset="0"/>
                <a:ea typeface="Times New Roman" panose="02020603050405020304" pitchFamily="18" charset="0"/>
              </a:rPr>
              <a:t>logra establecer como parte de su capacidad: el empoderamiento, el emprendimiento y la transformación, a partir de la participación directa y efectiva en la escuela, la familia y la comunidad, unido a las agencias socializadoras del contexto que les permitió aplicar soluciones a diferentes problemáticas existentes con los padres de familias. </a:t>
            </a:r>
            <a:endParaRPr lang="es-ES" sz="1200" dirty="0">
              <a:latin typeface="Times New Roman" panose="02020603050405020304" pitchFamily="18" charset="0"/>
              <a:ea typeface="Times New Roman" panose="02020603050405020304" pitchFamily="18" charset="0"/>
            </a:endParaRPr>
          </a:p>
          <a:p>
            <a:pPr lvl="0" algn="just">
              <a:lnSpc>
                <a:spcPct val="150000"/>
              </a:lnSpc>
              <a:spcAft>
                <a:spcPts val="0"/>
              </a:spcAft>
              <a:buFont typeface="+mj-lt"/>
              <a:buAutoNum type="arabicPeriod"/>
            </a:pPr>
            <a:r>
              <a:rPr lang="es-ES_tradnl" sz="1200" dirty="0">
                <a:latin typeface="Calibri" panose="020F0502020204030204" pitchFamily="34" charset="0"/>
                <a:ea typeface="Times New Roman" panose="02020603050405020304" pitchFamily="18" charset="0"/>
              </a:rPr>
              <a:t>La aplicación de la estrategia Gestión de la dinámica formativo cultural Universitaria en la Universidad Estatal de Bolívar, permitió reconocer su valor epistemológico y metodológico y con ello, </a:t>
            </a:r>
            <a:r>
              <a:rPr lang="es-ES_tradnl" sz="1200" b="1" dirty="0">
                <a:latin typeface="Calibri" panose="020F0502020204030204" pitchFamily="34" charset="0"/>
                <a:ea typeface="Times New Roman" panose="02020603050405020304" pitchFamily="18" charset="0"/>
              </a:rPr>
              <a:t>redimensionar la consideración de las estrategias en las instituciones universitarias y en general sociales</a:t>
            </a:r>
            <a:r>
              <a:rPr lang="es-ES_tradnl" sz="1200" dirty="0">
                <a:latin typeface="Calibri" panose="020F0502020204030204" pitchFamily="34" charset="0"/>
                <a:ea typeface="Times New Roman" panose="02020603050405020304" pitchFamily="18" charset="0"/>
              </a:rPr>
              <a:t> como guía en el desarrollo de procesos formativo-culturales. </a:t>
            </a:r>
            <a:endParaRPr lang="es-ES" sz="1200" dirty="0">
              <a:latin typeface="Times New Roman" panose="02020603050405020304" pitchFamily="18" charset="0"/>
              <a:ea typeface="Times New Roman" panose="02020603050405020304" pitchFamily="18" charset="0"/>
            </a:endParaRPr>
          </a:p>
          <a:p>
            <a:pPr lvl="0" algn="just">
              <a:lnSpc>
                <a:spcPct val="150000"/>
              </a:lnSpc>
              <a:spcAft>
                <a:spcPts val="0"/>
              </a:spcAft>
              <a:buFont typeface="+mj-lt"/>
              <a:buAutoNum type="arabicPeriod"/>
            </a:pPr>
            <a:r>
              <a:rPr lang="es-ES_tradnl" sz="1200" dirty="0">
                <a:latin typeface="Calibri" panose="020F0502020204030204" pitchFamily="34" charset="0"/>
                <a:ea typeface="Times New Roman" panose="02020603050405020304" pitchFamily="18" charset="0"/>
              </a:rPr>
              <a:t>La aplicación de la estrategia y su valoración dio lugar, a la identificación de cambios esenciales, cualitativamente generados en los estudiantes de la Carrera de Educación Básica del Ecuador, con respecto a la </a:t>
            </a:r>
            <a:r>
              <a:rPr lang="es-ES_tradnl" sz="1200" b="1" dirty="0">
                <a:latin typeface="Calibri" panose="020F0502020204030204" pitchFamily="34" charset="0"/>
                <a:ea typeface="Times New Roman" panose="02020603050405020304" pitchFamily="18" charset="0"/>
              </a:rPr>
              <a:t>incorporación de valores estéticos, que al complementarse con los valores pedagógicos, evidenció un alto nivel de calidad en la práctica del rol socio-profesional</a:t>
            </a:r>
            <a:r>
              <a:rPr lang="es-ES_tradnl" sz="1200" dirty="0">
                <a:latin typeface="Calibri" panose="020F0502020204030204" pitchFamily="34" charset="0"/>
                <a:ea typeface="Times New Roman" panose="02020603050405020304" pitchFamily="18" charset="0"/>
              </a:rPr>
              <a:t>.</a:t>
            </a:r>
            <a:endParaRPr lang="es-ES" sz="1200" dirty="0">
              <a:latin typeface="Times New Roman" panose="02020603050405020304" pitchFamily="18" charset="0"/>
              <a:ea typeface="Times New Roman" panose="02020603050405020304" pitchFamily="18" charset="0"/>
            </a:endParaRPr>
          </a:p>
          <a:p>
            <a:pPr lvl="0" algn="just">
              <a:lnSpc>
                <a:spcPct val="150000"/>
              </a:lnSpc>
              <a:spcAft>
                <a:spcPts val="0"/>
              </a:spcAft>
              <a:buFont typeface="+mj-lt"/>
              <a:buAutoNum type="arabicPeriod"/>
            </a:pPr>
            <a:r>
              <a:rPr lang="es-ES_tradnl" sz="1200" spc="-20" dirty="0">
                <a:latin typeface="Calibri" panose="020F0502020204030204" pitchFamily="34" charset="0"/>
                <a:ea typeface="Times New Roman" panose="02020603050405020304" pitchFamily="18" charset="0"/>
              </a:rPr>
              <a:t>Con la aplicación de la estrategia </a:t>
            </a:r>
            <a:r>
              <a:rPr lang="es-ES_tradnl" sz="1200" dirty="0">
                <a:latin typeface="Calibri" panose="020F0502020204030204" pitchFamily="34" charset="0"/>
                <a:ea typeface="Times New Roman" panose="02020603050405020304" pitchFamily="18" charset="0"/>
              </a:rPr>
              <a:t>de la dinámica formativa profesional en enfermería aplicada en la Universidad Estatal de Bolívar</a:t>
            </a:r>
            <a:r>
              <a:rPr lang="es-ES_tradnl" sz="1200" spc="-20" dirty="0">
                <a:latin typeface="Calibri" panose="020F0502020204030204" pitchFamily="34" charset="0"/>
                <a:ea typeface="Times New Roman" panose="02020603050405020304" pitchFamily="18" charset="0"/>
              </a:rPr>
              <a:t>, se observaron cambios notables, aunque incipientes, </a:t>
            </a:r>
            <a:r>
              <a:rPr lang="es-ES_tradnl" sz="1200" dirty="0">
                <a:solidFill>
                  <a:srgbClr val="000000"/>
                </a:solidFill>
                <a:latin typeface="Calibri" panose="020F0502020204030204" pitchFamily="34" charset="0"/>
                <a:ea typeface="Times New Roman" panose="02020603050405020304" pitchFamily="18" charset="0"/>
              </a:rPr>
              <a:t>en los estudiantes de la carrera con </a:t>
            </a:r>
            <a:r>
              <a:rPr lang="es-ES_tradnl" sz="1200" b="1" dirty="0">
                <a:solidFill>
                  <a:srgbClr val="000000"/>
                </a:solidFill>
                <a:latin typeface="Calibri" panose="020F0502020204030204" pitchFamily="34" charset="0"/>
                <a:ea typeface="Times New Roman" panose="02020603050405020304" pitchFamily="18" charset="0"/>
              </a:rPr>
              <a:t>alto nivel de calidad en la práctica</a:t>
            </a:r>
            <a:r>
              <a:rPr lang="es-ES_tradnl" sz="1200" b="1" spc="-20" dirty="0">
                <a:latin typeface="Calibri" panose="020F0502020204030204" pitchFamily="34" charset="0"/>
                <a:ea typeface="Times New Roman" panose="02020603050405020304" pitchFamily="18" charset="0"/>
              </a:rPr>
              <a:t> al nivel formativo cultural, teniendo en cuenta la demanda actual y futura de la sociedad ecuatoriana</a:t>
            </a:r>
            <a:r>
              <a:rPr lang="es-ES_tradnl" sz="1200" dirty="0">
                <a:solidFill>
                  <a:srgbClr val="000000"/>
                </a:solidFill>
                <a:latin typeface="Calibri" panose="020F0502020204030204" pitchFamily="34" charset="0"/>
                <a:ea typeface="Times New Roman" panose="02020603050405020304" pitchFamily="18" charset="0"/>
              </a:rPr>
              <a:t>.</a:t>
            </a:r>
            <a:endParaRPr lang="es-ES" sz="1200" dirty="0">
              <a:latin typeface="Times New Roman" panose="02020603050405020304" pitchFamily="18" charset="0"/>
              <a:ea typeface="Times New Roman" panose="02020603050405020304" pitchFamily="18" charset="0"/>
            </a:endParaRPr>
          </a:p>
          <a:p>
            <a:pPr lvl="0" algn="just">
              <a:lnSpc>
                <a:spcPct val="150000"/>
              </a:lnSpc>
              <a:spcAft>
                <a:spcPts val="0"/>
              </a:spcAft>
              <a:buFont typeface="+mj-lt"/>
              <a:buAutoNum type="arabicPeriod"/>
            </a:pPr>
            <a:r>
              <a:rPr lang="es-ES_tradnl" sz="1200" dirty="0">
                <a:solidFill>
                  <a:srgbClr val="000000"/>
                </a:solidFill>
                <a:latin typeface="Calibri" panose="020F0502020204030204" pitchFamily="34" charset="0"/>
                <a:ea typeface="Times New Roman" panose="02020603050405020304" pitchFamily="18" charset="0"/>
              </a:rPr>
              <a:t>Se fomenta la cultura de la </a:t>
            </a:r>
            <a:r>
              <a:rPr lang="es-ES_tradnl" sz="1200" b="1" dirty="0">
                <a:solidFill>
                  <a:srgbClr val="000000"/>
                </a:solidFill>
                <a:latin typeface="Calibri" panose="020F0502020204030204" pitchFamily="34" charset="0"/>
                <a:ea typeface="Times New Roman" panose="02020603050405020304" pitchFamily="18" charset="0"/>
              </a:rPr>
              <a:t>calidad en la institución universitaria desde la </a:t>
            </a:r>
            <a:r>
              <a:rPr lang="es-ES_tradnl" sz="1200" b="1" dirty="0">
                <a:latin typeface="Calibri" panose="020F0502020204030204" pitchFamily="34" charset="0"/>
                <a:ea typeface="Times New Roman" panose="02020603050405020304" pitchFamily="18" charset="0"/>
              </a:rPr>
              <a:t>dinámica de la evaluación y acreditación institucional</a:t>
            </a:r>
            <a:r>
              <a:rPr lang="es-ES_tradnl" sz="1200" b="1" dirty="0">
                <a:solidFill>
                  <a:srgbClr val="000000"/>
                </a:solidFill>
                <a:latin typeface="Calibri" panose="020F0502020204030204" pitchFamily="34" charset="0"/>
                <a:ea typeface="Times New Roman" panose="02020603050405020304" pitchFamily="18" charset="0"/>
              </a:rPr>
              <a:t> </a:t>
            </a:r>
            <a:r>
              <a:rPr lang="es-ES_tradnl" sz="1200" dirty="0">
                <a:solidFill>
                  <a:srgbClr val="000000"/>
                </a:solidFill>
                <a:latin typeface="Calibri" panose="020F0502020204030204" pitchFamily="34" charset="0"/>
                <a:ea typeface="Times New Roman" panose="02020603050405020304" pitchFamily="18" charset="0"/>
              </a:rPr>
              <a:t>encauzada hacia la toma de decisiones para garantizar la formación integral de la comunidad universitaria y el permanente proceso de evaluación y acreditación institucional en el Ecuador</a:t>
            </a:r>
            <a:r>
              <a:rPr lang="es-ES_tradnl" sz="1200" dirty="0" smtClean="0">
                <a:solidFill>
                  <a:srgbClr val="000000"/>
                </a:solidFill>
                <a:latin typeface="Calibri" panose="020F0502020204030204" pitchFamily="34" charset="0"/>
                <a:ea typeface="Times New Roman" panose="02020603050405020304" pitchFamily="18" charset="0"/>
              </a:rPr>
              <a:t>.</a:t>
            </a:r>
            <a:endParaRPr lang="es-ES" sz="1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6776545"/>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21591"/>
            <a:ext cx="7772400" cy="1143000"/>
          </a:xfrm>
        </p:spPr>
        <p:txBody>
          <a:bodyPr/>
          <a:lstStyle/>
          <a:p>
            <a:r>
              <a:rPr lang="es-ES" sz="1800" b="1" kern="1200"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PRINCIPALES RESULTADOS ASOCIADOS CON LAS SIGUIENTES DEFENSAS</a:t>
            </a:r>
            <a:endParaRPr lang="es-ES" sz="1800" dirty="0"/>
          </a:p>
        </p:txBody>
      </p:sp>
      <p:sp>
        <p:nvSpPr>
          <p:cNvPr id="4" name="Rectángulo 3"/>
          <p:cNvSpPr/>
          <p:nvPr/>
        </p:nvSpPr>
        <p:spPr>
          <a:xfrm>
            <a:off x="323528" y="980728"/>
            <a:ext cx="8280920" cy="5564600"/>
          </a:xfrm>
          <a:prstGeom prst="rect">
            <a:avLst/>
          </a:prstGeom>
        </p:spPr>
        <p:txBody>
          <a:bodyPr wrap="square">
            <a:spAutoFit/>
          </a:bodyPr>
          <a:lstStyle/>
          <a:p>
            <a:pPr marL="342900" lvl="0" indent="-342900" algn="just">
              <a:lnSpc>
                <a:spcPct val="150000"/>
              </a:lnSpc>
              <a:spcBef>
                <a:spcPts val="600"/>
              </a:spcBef>
              <a:spcAft>
                <a:spcPts val="0"/>
              </a:spcAft>
              <a:buFont typeface="+mj-lt"/>
              <a:buAutoNum type="arabicPeriod"/>
            </a:pPr>
            <a:r>
              <a:rPr lang="es-ES_tradnl" sz="1200" kern="0" dirty="0">
                <a:solidFill>
                  <a:srgbClr val="000000"/>
                </a:solidFill>
                <a:latin typeface="Calibri" panose="020F0502020204030204" pitchFamily="34" charset="0"/>
                <a:ea typeface="Times New Roman" panose="02020603050405020304" pitchFamily="18" charset="0"/>
              </a:rPr>
              <a:t>Se evidencia en el nivel alcanzado en la </a:t>
            </a:r>
            <a:r>
              <a:rPr lang="es-ES_tradnl" sz="1200" b="1" kern="0" dirty="0">
                <a:solidFill>
                  <a:srgbClr val="000000"/>
                </a:solidFill>
                <a:latin typeface="Calibri" panose="020F0502020204030204" pitchFamily="34" charset="0"/>
                <a:ea typeface="Times New Roman" panose="02020603050405020304" pitchFamily="18" charset="0"/>
              </a:rPr>
              <a:t>práctica pre-profesional por los estudiantes de la Facultad de Ciencias de la Educación de la Universidad Metropolitana</a:t>
            </a:r>
            <a:r>
              <a:rPr lang="es-ES_tradnl" sz="1200" kern="0" dirty="0">
                <a:solidFill>
                  <a:srgbClr val="000000"/>
                </a:solidFill>
                <a:latin typeface="Calibri" panose="020F0502020204030204" pitchFamily="34" charset="0"/>
                <a:ea typeface="Times New Roman" panose="02020603050405020304" pitchFamily="18" charset="0"/>
              </a:rPr>
              <a:t>, Domicilio Principal Guayaquil, Ecuador, y el alcance de una cultura científico-investigativa en aquellos, todo lo cual incide de forma directa y transformadora.</a:t>
            </a:r>
            <a:endParaRPr lang="es-ES" sz="1200" kern="0" dirty="0">
              <a:solidFill>
                <a:srgbClr val="000000"/>
              </a:solidFill>
              <a:ea typeface="Times New Roman" panose="02020603050405020304" pitchFamily="18" charset="0"/>
            </a:endParaRPr>
          </a:p>
          <a:p>
            <a:pPr marL="342900" lvl="0" indent="-342900" algn="just">
              <a:lnSpc>
                <a:spcPct val="150000"/>
              </a:lnSpc>
              <a:spcBef>
                <a:spcPts val="600"/>
              </a:spcBef>
              <a:spcAft>
                <a:spcPts val="0"/>
              </a:spcAft>
              <a:buFont typeface="+mj-lt"/>
              <a:buAutoNum type="arabicPeriod"/>
            </a:pPr>
            <a:r>
              <a:rPr lang="es-ES_tradnl" sz="1200" kern="0" dirty="0">
                <a:solidFill>
                  <a:srgbClr val="000000"/>
                </a:solidFill>
                <a:latin typeface="Calibri" panose="020F0502020204030204" pitchFamily="34" charset="0"/>
                <a:ea typeface="Times New Roman" panose="02020603050405020304" pitchFamily="18" charset="0"/>
              </a:rPr>
              <a:t>La aplicación de la estrategia didáctica contentiva de un sistema de procedimientos utilizados en la dinámica intercultural lingüística profesional, revela la </a:t>
            </a:r>
            <a:r>
              <a:rPr lang="es-ES_tradnl" sz="1200" b="1" kern="0" dirty="0">
                <a:solidFill>
                  <a:srgbClr val="000000"/>
                </a:solidFill>
                <a:latin typeface="Calibri" panose="020F0502020204030204" pitchFamily="34" charset="0"/>
                <a:ea typeface="Times New Roman" panose="02020603050405020304" pitchFamily="18" charset="0"/>
              </a:rPr>
              <a:t>lógica formativa del desarrollo de la interacción comunicativa en el proceso de enseñanza </a:t>
            </a:r>
            <a:r>
              <a:rPr lang="es-ES_tradnl" sz="1200" kern="0" dirty="0">
                <a:solidFill>
                  <a:srgbClr val="000000"/>
                </a:solidFill>
                <a:latin typeface="Calibri" panose="020F0502020204030204" pitchFamily="34" charset="0"/>
                <a:ea typeface="Times New Roman" panose="02020603050405020304" pitchFamily="18" charset="0"/>
              </a:rPr>
              <a:t>aprendizaje de lenguas extranjeras en el Centro Cultural de Idiomas de la Universidad Técnica de Cotopaxi, Ecuador.</a:t>
            </a:r>
            <a:endParaRPr lang="es-ES" sz="1200" kern="0" dirty="0">
              <a:solidFill>
                <a:srgbClr val="000000"/>
              </a:solidFill>
              <a:ea typeface="Times New Roman" panose="02020603050405020304" pitchFamily="18" charset="0"/>
            </a:endParaRPr>
          </a:p>
          <a:p>
            <a:pPr marL="342900" lvl="0" indent="-342900" algn="just">
              <a:lnSpc>
                <a:spcPct val="150000"/>
              </a:lnSpc>
              <a:spcBef>
                <a:spcPts val="600"/>
              </a:spcBef>
              <a:spcAft>
                <a:spcPts val="0"/>
              </a:spcAft>
              <a:buFont typeface="+mj-lt"/>
              <a:buAutoNum type="arabicPeriod"/>
            </a:pPr>
            <a:r>
              <a:rPr lang="es-ES_tradnl" sz="1200" kern="0" dirty="0">
                <a:solidFill>
                  <a:srgbClr val="000000"/>
                </a:solidFill>
                <a:latin typeface="Calibri" panose="020F0502020204030204" pitchFamily="34" charset="0"/>
                <a:ea typeface="Times New Roman" panose="02020603050405020304" pitchFamily="18" charset="0"/>
              </a:rPr>
              <a:t>La propuesta de la Dinámica de la interculturalidad universitaria, a partir de considerar un enfoque integral de la interculturalidad en dicho proceso formativo, favorece el logro de </a:t>
            </a:r>
            <a:r>
              <a:rPr lang="es-ES_tradnl" sz="1200" b="1" kern="0" dirty="0">
                <a:solidFill>
                  <a:srgbClr val="000000"/>
                </a:solidFill>
                <a:latin typeface="Calibri" panose="020F0502020204030204" pitchFamily="34" charset="0"/>
                <a:ea typeface="Times New Roman" panose="02020603050405020304" pitchFamily="18" charset="0"/>
              </a:rPr>
              <a:t>egresados capaces de desempeñarse adecuadamente en contextos de diversidad cultural. </a:t>
            </a:r>
            <a:endParaRPr lang="es-ES" sz="1200" b="1" kern="0" dirty="0">
              <a:solidFill>
                <a:srgbClr val="000000"/>
              </a:solidFill>
              <a:ea typeface="Times New Roman" panose="02020603050405020304" pitchFamily="18" charset="0"/>
            </a:endParaRPr>
          </a:p>
          <a:p>
            <a:pPr marL="342900" lvl="0" indent="-342900" algn="just">
              <a:lnSpc>
                <a:spcPct val="150000"/>
              </a:lnSpc>
              <a:spcBef>
                <a:spcPct val="20000"/>
              </a:spcBef>
              <a:spcAft>
                <a:spcPts val="0"/>
              </a:spcAft>
              <a:buFont typeface="+mj-lt"/>
              <a:buAutoNum type="arabicPeriod"/>
            </a:pPr>
            <a:r>
              <a:rPr lang="es-ES_tradnl" sz="1200" kern="0" dirty="0">
                <a:solidFill>
                  <a:srgbClr val="000000"/>
                </a:solidFill>
                <a:latin typeface="Calibri" panose="020F0502020204030204" pitchFamily="34" charset="0"/>
                <a:ea typeface="Times New Roman" panose="02020603050405020304" pitchFamily="18" charset="0"/>
              </a:rPr>
              <a:t>Se contribuye desde el contexto universitario, a la formación integral del profesional de Psicología para las organizaciones laborales desde la </a:t>
            </a:r>
            <a:r>
              <a:rPr lang="es-ES_tradnl" sz="1200" b="1" kern="0" dirty="0">
                <a:solidFill>
                  <a:srgbClr val="000000"/>
                </a:solidFill>
                <a:latin typeface="Calibri" panose="020F0502020204030204" pitchFamily="34" charset="0"/>
                <a:ea typeface="Times New Roman" panose="02020603050405020304" pitchFamily="18" charset="0"/>
              </a:rPr>
              <a:t>práctica integradora laboral profesional en la intervención </a:t>
            </a:r>
            <a:r>
              <a:rPr lang="es-ES_tradnl" sz="1200" b="1" kern="0" dirty="0" err="1">
                <a:solidFill>
                  <a:srgbClr val="000000"/>
                </a:solidFill>
                <a:latin typeface="Calibri" panose="020F0502020204030204" pitchFamily="34" charset="0"/>
                <a:ea typeface="Times New Roman" panose="02020603050405020304" pitchFamily="18" charset="0"/>
              </a:rPr>
              <a:t>psicoorganizacional</a:t>
            </a:r>
            <a:r>
              <a:rPr lang="es-ES_tradnl" sz="1200" kern="0" dirty="0">
                <a:solidFill>
                  <a:srgbClr val="000000"/>
                </a:solidFill>
                <a:latin typeface="Calibri" panose="020F0502020204030204" pitchFamily="34" charset="0"/>
                <a:ea typeface="Times New Roman" panose="02020603050405020304" pitchFamily="18" charset="0"/>
              </a:rPr>
              <a:t>, que con carácter axiológico, se expresa en la construcción contextualizada de la competencia organizacional </a:t>
            </a:r>
            <a:r>
              <a:rPr lang="es-ES_tradnl" sz="1200" kern="0" dirty="0" err="1">
                <a:solidFill>
                  <a:srgbClr val="000000"/>
                </a:solidFill>
                <a:latin typeface="Calibri" panose="020F0502020204030204" pitchFamily="34" charset="0"/>
                <a:ea typeface="Times New Roman" panose="02020603050405020304" pitchFamily="18" charset="0"/>
              </a:rPr>
              <a:t>profesionalizante</a:t>
            </a:r>
            <a:r>
              <a:rPr lang="es-ES_tradnl" sz="1200" kern="0" dirty="0">
                <a:solidFill>
                  <a:srgbClr val="000000"/>
                </a:solidFill>
                <a:latin typeface="Calibri" panose="020F0502020204030204" pitchFamily="34" charset="0"/>
                <a:ea typeface="Times New Roman" panose="02020603050405020304" pitchFamily="18" charset="0"/>
              </a:rPr>
              <a:t>. </a:t>
            </a:r>
            <a:endParaRPr lang="es-ES" sz="1200" kern="0" dirty="0">
              <a:solidFill>
                <a:srgbClr val="000000"/>
              </a:solidFill>
              <a:ea typeface="Times New Roman" panose="02020603050405020304" pitchFamily="18" charset="0"/>
            </a:endParaRPr>
          </a:p>
          <a:p>
            <a:pPr marL="342900" lvl="0" indent="-342900" algn="just">
              <a:lnSpc>
                <a:spcPct val="150000"/>
              </a:lnSpc>
              <a:spcBef>
                <a:spcPct val="20000"/>
              </a:spcBef>
              <a:spcAft>
                <a:spcPts val="0"/>
              </a:spcAft>
              <a:buFont typeface="+mj-lt"/>
              <a:buAutoNum type="arabicPeriod"/>
            </a:pPr>
            <a:r>
              <a:rPr lang="es-ES_tradnl" sz="1200" kern="0" dirty="0">
                <a:solidFill>
                  <a:srgbClr val="000000"/>
                </a:solidFill>
                <a:latin typeface="Calibri" panose="020F0502020204030204" pitchFamily="34" charset="0"/>
                <a:ea typeface="Times New Roman" panose="02020603050405020304" pitchFamily="18" charset="0"/>
              </a:rPr>
              <a:t>Se establece un proceso formativo profesional permanente de los docentes, a través de la Dinámica grupal de la gestión formativa permanente de los docentes en el contexto educativo ecuatoriano, que contribuye a elevar la calidad del desempeño individual y grupal, del cual se </a:t>
            </a:r>
            <a:r>
              <a:rPr lang="es-ES_tradnl" sz="1200" b="1" kern="0" dirty="0">
                <a:solidFill>
                  <a:srgbClr val="000000"/>
                </a:solidFill>
                <a:latin typeface="Calibri" panose="020F0502020204030204" pitchFamily="34" charset="0"/>
                <a:ea typeface="Times New Roman" panose="02020603050405020304" pitchFamily="18" charset="0"/>
              </a:rPr>
              <a:t>beneficiará el sector educacional y la población asistente a las instituciones educativas del país que poseen Educación Básica Superior. </a:t>
            </a:r>
            <a:endParaRPr lang="es-ES" sz="1200" b="1" kern="0" dirty="0">
              <a:solidFill>
                <a:srgbClr val="000000"/>
              </a:solidFill>
              <a:ea typeface="Times New Roman" panose="02020603050405020304" pitchFamily="18" charset="0"/>
            </a:endParaRPr>
          </a:p>
          <a:p>
            <a:pPr marL="342900" lvl="0" indent="-342900" algn="just">
              <a:lnSpc>
                <a:spcPct val="150000"/>
              </a:lnSpc>
              <a:spcBef>
                <a:spcPct val="20000"/>
              </a:spcBef>
              <a:spcAft>
                <a:spcPts val="0"/>
              </a:spcAft>
              <a:buFont typeface="+mj-lt"/>
              <a:buAutoNum type="arabicPeriod"/>
            </a:pPr>
            <a:r>
              <a:rPr lang="es-ES_tradnl" sz="1200" kern="0" dirty="0">
                <a:solidFill>
                  <a:srgbClr val="000000"/>
                </a:solidFill>
                <a:latin typeface="Calibri" panose="020F0502020204030204" pitchFamily="34" charset="0"/>
                <a:ea typeface="Times New Roman" panose="02020603050405020304" pitchFamily="18" charset="0"/>
              </a:rPr>
              <a:t>El proceso de transformación cualitativa del atleta, desde la estrategia educativa que conduce a la </a:t>
            </a:r>
            <a:r>
              <a:rPr lang="es-ES_tradnl" sz="1200" b="1" kern="0" dirty="0">
                <a:solidFill>
                  <a:srgbClr val="000000"/>
                </a:solidFill>
                <a:latin typeface="Calibri" panose="020F0502020204030204" pitchFamily="34" charset="0"/>
                <a:ea typeface="Times New Roman" panose="02020603050405020304" pitchFamily="18" charset="0"/>
              </a:rPr>
              <a:t>formación del valor moral de la responsabilidad en los atletas, c</a:t>
            </a:r>
            <a:r>
              <a:rPr lang="es-ES_tradnl" sz="1200" kern="0" dirty="0">
                <a:solidFill>
                  <a:srgbClr val="000000"/>
                </a:solidFill>
                <a:latin typeface="Calibri" panose="020F0502020204030204" pitchFamily="34" charset="0"/>
                <a:ea typeface="Times New Roman" panose="02020603050405020304" pitchFamily="18" charset="0"/>
              </a:rPr>
              <a:t>on la consiguiente pertinencia que esto tiene para su desenvolvimiento social.</a:t>
            </a:r>
            <a:endParaRPr lang="es-ES" sz="1200" kern="0" dirty="0">
              <a:solidFill>
                <a:srgbClr val="000000"/>
              </a:solidFill>
              <a:ea typeface="Times New Roman" panose="02020603050405020304" pitchFamily="18" charset="0"/>
            </a:endParaRPr>
          </a:p>
          <a:p>
            <a:pPr lvl="0" algn="l">
              <a:spcBef>
                <a:spcPct val="20000"/>
              </a:spcBef>
            </a:pPr>
            <a:endParaRPr lang="es-ES" sz="1200" kern="0" dirty="0">
              <a:solidFill>
                <a:srgbClr val="000000"/>
              </a:solidFill>
              <a:latin typeface="Times New Roman"/>
            </a:endParaRPr>
          </a:p>
        </p:txBody>
      </p:sp>
    </p:spTree>
    <p:extLst>
      <p:ext uri="{BB962C8B-B14F-4D97-AF65-F5344CB8AC3E}">
        <p14:creationId xmlns:p14="http://schemas.microsoft.com/office/powerpoint/2010/main" val="3596554133"/>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95536" y="1844824"/>
            <a:ext cx="8208912" cy="3908762"/>
          </a:xfrm>
          <a:prstGeom prst="rect">
            <a:avLst/>
          </a:prstGeom>
        </p:spPr>
        <p:txBody>
          <a:bodyPr wrap="square">
            <a:spAutoFit/>
          </a:bodyPr>
          <a:lstStyle/>
          <a:p>
            <a:pPr marL="457200" lvl="0" algn="just">
              <a:lnSpc>
                <a:spcPct val="150000"/>
              </a:lnSpc>
              <a:spcAft>
                <a:spcPts val="0"/>
              </a:spcAft>
            </a:pPr>
            <a:r>
              <a:rPr lang="es-ES_tradnl" sz="1400" b="1" dirty="0">
                <a:solidFill>
                  <a:srgbClr val="C00000"/>
                </a:solidFill>
                <a:latin typeface="Calibri" panose="020F0502020204030204" pitchFamily="34" charset="0"/>
                <a:ea typeface="Times New Roman" panose="02020603050405020304" pitchFamily="18" charset="0"/>
              </a:rPr>
              <a:t>Fortalezas</a:t>
            </a:r>
            <a:endParaRPr lang="es-ES" sz="1400" dirty="0">
              <a:solidFill>
                <a:srgbClr val="C00000"/>
              </a:solidFill>
              <a:ea typeface="Times New Roman" panose="02020603050405020304" pitchFamily="18" charset="0"/>
            </a:endParaRPr>
          </a:p>
          <a:p>
            <a:pPr lvl="0" algn="just">
              <a:lnSpc>
                <a:spcPct val="150000"/>
              </a:lnSpc>
              <a:spcBef>
                <a:spcPts val="600"/>
              </a:spcBef>
              <a:spcAft>
                <a:spcPts val="0"/>
              </a:spcAft>
            </a:pPr>
            <a:r>
              <a:rPr lang="es-ES_tradnl" sz="1200" dirty="0" smtClean="0">
                <a:solidFill>
                  <a:srgbClr val="000000"/>
                </a:solidFill>
                <a:latin typeface="Calibri" panose="020F0502020204030204" pitchFamily="34" charset="0"/>
                <a:ea typeface="Times New Roman" panose="02020603050405020304" pitchFamily="18" charset="0"/>
              </a:rPr>
              <a:t>Perfeccionamiento </a:t>
            </a:r>
            <a:r>
              <a:rPr lang="es-ES_tradnl" sz="1200" dirty="0">
                <a:solidFill>
                  <a:srgbClr val="000000"/>
                </a:solidFill>
                <a:latin typeface="Calibri" panose="020F0502020204030204" pitchFamily="34" charset="0"/>
                <a:ea typeface="Times New Roman" panose="02020603050405020304" pitchFamily="18" charset="0"/>
              </a:rPr>
              <a:t>y la elevación del nivel de desempeño profesional de los egresados del programa que desarrollan temas adjunto a la línea,  logran mostrar concepciones teóricas que aporten al conocimiento de la profesión y la cultura en general, para hacer más eficiente y pertinente la labor docente con la aplicación de sus propuestas. Tiene asociado en el postgrado el </a:t>
            </a:r>
            <a:r>
              <a:rPr lang="es-ES_tradnl" sz="1200" b="1" dirty="0">
                <a:solidFill>
                  <a:srgbClr val="000000"/>
                </a:solidFill>
                <a:latin typeface="Calibri" panose="020F0502020204030204" pitchFamily="34" charset="0"/>
                <a:ea typeface="Times New Roman" panose="02020603050405020304" pitchFamily="18" charset="0"/>
              </a:rPr>
              <a:t>Diplomado de Docencia Universitaria </a:t>
            </a:r>
            <a:r>
              <a:rPr lang="es-ES_tradnl" sz="1200" dirty="0">
                <a:solidFill>
                  <a:srgbClr val="000000"/>
                </a:solidFill>
                <a:latin typeface="Calibri" panose="020F0502020204030204" pitchFamily="34" charset="0"/>
                <a:ea typeface="Times New Roman" panose="02020603050405020304" pitchFamily="18" charset="0"/>
              </a:rPr>
              <a:t>que se ha desarrollado según la planificación requerida cada vez con mayor calidad.</a:t>
            </a:r>
            <a:endParaRPr lang="es-ES" sz="1200" dirty="0">
              <a:solidFill>
                <a:srgbClr val="000000"/>
              </a:solidFill>
              <a:ea typeface="Times New Roman" panose="02020603050405020304" pitchFamily="18" charset="0"/>
            </a:endParaRPr>
          </a:p>
          <a:p>
            <a:pPr marL="457200" lvl="0" algn="just">
              <a:lnSpc>
                <a:spcPct val="150000"/>
              </a:lnSpc>
              <a:spcAft>
                <a:spcPts val="0"/>
              </a:spcAft>
            </a:pPr>
            <a:r>
              <a:rPr lang="es-ES_tradnl" sz="1400" b="1" dirty="0">
                <a:solidFill>
                  <a:srgbClr val="C00000"/>
                </a:solidFill>
                <a:latin typeface="Calibri" panose="020F0502020204030204" pitchFamily="34" charset="0"/>
                <a:ea typeface="Times New Roman" panose="02020603050405020304" pitchFamily="18" charset="0"/>
              </a:rPr>
              <a:t>Debilidades</a:t>
            </a:r>
            <a:endParaRPr lang="es-ES" sz="1400" b="1" dirty="0">
              <a:solidFill>
                <a:srgbClr val="C00000"/>
              </a:solidFill>
              <a:ea typeface="Times New Roman" panose="02020603050405020304" pitchFamily="18" charset="0"/>
            </a:endParaRPr>
          </a:p>
          <a:p>
            <a:pPr marL="342900" lvl="0" indent="-342900" algn="just">
              <a:lnSpc>
                <a:spcPct val="150000"/>
              </a:lnSpc>
              <a:spcAft>
                <a:spcPts val="0"/>
              </a:spcAft>
              <a:buFont typeface="+mj-lt"/>
              <a:buAutoNum type="arabicPeriod"/>
            </a:pPr>
            <a:r>
              <a:rPr lang="es-ES_tradnl" sz="1200" dirty="0">
                <a:solidFill>
                  <a:srgbClr val="000000"/>
                </a:solidFill>
                <a:latin typeface="Calibri" panose="020F0502020204030204" pitchFamily="34" charset="0"/>
                <a:ea typeface="Times New Roman" panose="02020603050405020304" pitchFamily="18" charset="0"/>
              </a:rPr>
              <a:t>Amplio margen de construcción teórica que presiona la etapa de aplicación de los resultados.</a:t>
            </a:r>
            <a:endParaRPr lang="es-ES" sz="1200" dirty="0">
              <a:solidFill>
                <a:srgbClr val="000000"/>
              </a:solidFill>
              <a:ea typeface="Times New Roman" panose="02020603050405020304" pitchFamily="18" charset="0"/>
            </a:endParaRPr>
          </a:p>
          <a:p>
            <a:pPr marL="342900" lvl="0" indent="-342900" algn="just">
              <a:lnSpc>
                <a:spcPct val="150000"/>
              </a:lnSpc>
              <a:spcAft>
                <a:spcPts val="0"/>
              </a:spcAft>
              <a:buFont typeface="+mj-lt"/>
              <a:buAutoNum type="arabicPeriod"/>
            </a:pPr>
            <a:r>
              <a:rPr lang="es-ES_tradnl" sz="1200" dirty="0">
                <a:solidFill>
                  <a:srgbClr val="000000"/>
                </a:solidFill>
                <a:latin typeface="Calibri" panose="020F0502020204030204" pitchFamily="34" charset="0"/>
                <a:ea typeface="Times New Roman" panose="02020603050405020304" pitchFamily="18" charset="0"/>
              </a:rPr>
              <a:t>Es una línea con un espectro amplio de contenidos científicos a </a:t>
            </a:r>
            <a:r>
              <a:rPr lang="es-ES_tradnl" sz="1200" dirty="0" smtClean="0">
                <a:solidFill>
                  <a:srgbClr val="000000"/>
                </a:solidFill>
                <a:latin typeface="Calibri" panose="020F0502020204030204" pitchFamily="34" charset="0"/>
                <a:ea typeface="Times New Roman" panose="02020603050405020304" pitchFamily="18" charset="0"/>
              </a:rPr>
              <a:t>abordar.</a:t>
            </a:r>
            <a:endParaRPr lang="es-ES" sz="1200" dirty="0">
              <a:solidFill>
                <a:srgbClr val="000000"/>
              </a:solidFill>
              <a:ea typeface="Times New Roman" panose="02020603050405020304" pitchFamily="18" charset="0"/>
            </a:endParaRPr>
          </a:p>
          <a:p>
            <a:pPr marL="342900" lvl="0" indent="-342900" algn="just">
              <a:lnSpc>
                <a:spcPct val="150000"/>
              </a:lnSpc>
              <a:spcAft>
                <a:spcPts val="0"/>
              </a:spcAft>
              <a:buFont typeface="+mj-lt"/>
              <a:buAutoNum type="arabicPeriod"/>
            </a:pPr>
            <a:r>
              <a:rPr lang="es-ES_tradnl" sz="1200" dirty="0">
                <a:solidFill>
                  <a:srgbClr val="000000"/>
                </a:solidFill>
                <a:latin typeface="Calibri" panose="020F0502020204030204" pitchFamily="34" charset="0"/>
                <a:ea typeface="Times New Roman" panose="02020603050405020304" pitchFamily="18" charset="0"/>
              </a:rPr>
              <a:t>Aún insuficiente las publicaciones en los primeros grupos científicos.</a:t>
            </a:r>
            <a:endParaRPr lang="es-ES" sz="1200" dirty="0">
              <a:solidFill>
                <a:srgbClr val="000000"/>
              </a:solidFill>
              <a:ea typeface="Times New Roman" panose="02020603050405020304" pitchFamily="18" charset="0"/>
            </a:endParaRPr>
          </a:p>
          <a:p>
            <a:pPr lvl="0" algn="just">
              <a:lnSpc>
                <a:spcPct val="150000"/>
              </a:lnSpc>
              <a:spcAft>
                <a:spcPts val="0"/>
              </a:spcAft>
            </a:pPr>
            <a:r>
              <a:rPr lang="es-ES_tradnl" sz="1400" b="1" dirty="0">
                <a:solidFill>
                  <a:srgbClr val="C00000"/>
                </a:solidFill>
                <a:latin typeface="Calibri" panose="020F0502020204030204" pitchFamily="34" charset="0"/>
                <a:ea typeface="Times New Roman" panose="02020603050405020304" pitchFamily="18" charset="0"/>
              </a:rPr>
              <a:t>Plan de Acciones</a:t>
            </a:r>
            <a:endParaRPr lang="es-ES" sz="1400" b="1" dirty="0">
              <a:solidFill>
                <a:srgbClr val="C00000"/>
              </a:solidFill>
              <a:ea typeface="Times New Roman" panose="02020603050405020304" pitchFamily="18" charset="0"/>
            </a:endParaRPr>
          </a:p>
          <a:p>
            <a:pPr marL="342900" lvl="0" indent="-342900" algn="just">
              <a:lnSpc>
                <a:spcPct val="150000"/>
              </a:lnSpc>
              <a:spcAft>
                <a:spcPts val="0"/>
              </a:spcAft>
              <a:buFont typeface="+mj-lt"/>
              <a:buAutoNum type="arabicPeriod"/>
            </a:pPr>
            <a:r>
              <a:rPr lang="es-ES_tradnl" sz="1200" dirty="0">
                <a:solidFill>
                  <a:srgbClr val="000000"/>
                </a:solidFill>
                <a:latin typeface="Calibri" panose="020F0502020204030204" pitchFamily="34" charset="0"/>
                <a:ea typeface="Times New Roman" panose="02020603050405020304" pitchFamily="18" charset="0"/>
              </a:rPr>
              <a:t>Precisión de las etapas del plan de trabajo de los aspirantes, lograr mayor control de resultados por etapas.</a:t>
            </a:r>
            <a:endParaRPr lang="es-ES" sz="1200" dirty="0">
              <a:solidFill>
                <a:srgbClr val="000000"/>
              </a:solidFill>
              <a:ea typeface="Times New Roman" panose="02020603050405020304" pitchFamily="18" charset="0"/>
            </a:endParaRPr>
          </a:p>
          <a:p>
            <a:pPr marL="342900" lvl="0" indent="-342900" algn="just">
              <a:lnSpc>
                <a:spcPct val="150000"/>
              </a:lnSpc>
              <a:spcAft>
                <a:spcPts val="0"/>
              </a:spcAft>
              <a:buFont typeface="+mj-lt"/>
              <a:buAutoNum type="arabicPeriod"/>
            </a:pPr>
            <a:r>
              <a:rPr lang="es-ES_tradnl" sz="1200" dirty="0">
                <a:solidFill>
                  <a:srgbClr val="000000"/>
                </a:solidFill>
                <a:latin typeface="Calibri" panose="020F0502020204030204" pitchFamily="34" charset="0"/>
                <a:ea typeface="Times New Roman" panose="02020603050405020304" pitchFamily="18" charset="0"/>
              </a:rPr>
              <a:t>Reflexionar en el colectivo científico sobre posible precisión de la línea de investigación.</a:t>
            </a:r>
            <a:endParaRPr lang="es-ES" sz="1200" dirty="0">
              <a:solidFill>
                <a:srgbClr val="000000"/>
              </a:solidFill>
              <a:ea typeface="Times New Roman" panose="02020603050405020304" pitchFamily="18" charset="0"/>
            </a:endParaRPr>
          </a:p>
          <a:p>
            <a:pPr marL="342900" lvl="0" indent="-342900" algn="just">
              <a:lnSpc>
                <a:spcPct val="150000"/>
              </a:lnSpc>
              <a:spcAft>
                <a:spcPts val="0"/>
              </a:spcAft>
              <a:buFont typeface="+mj-lt"/>
              <a:buAutoNum type="arabicPeriod"/>
            </a:pPr>
            <a:r>
              <a:rPr lang="es-ES_tradnl" sz="1200" dirty="0">
                <a:solidFill>
                  <a:srgbClr val="000000"/>
                </a:solidFill>
                <a:latin typeface="Calibri" panose="020F0502020204030204" pitchFamily="34" charset="0"/>
                <a:ea typeface="Times New Roman" panose="02020603050405020304" pitchFamily="18" charset="0"/>
              </a:rPr>
              <a:t>Insistir desde el inicio de la matrícula de aspirantes en publicaciones colocadas en los primeros grupos.</a:t>
            </a:r>
            <a:endParaRPr lang="es-ES" sz="1200" dirty="0">
              <a:solidFill>
                <a:srgbClr val="000000"/>
              </a:solidFill>
              <a:ea typeface="Times New Roman" panose="02020603050405020304" pitchFamily="18" charset="0"/>
            </a:endParaRPr>
          </a:p>
        </p:txBody>
      </p:sp>
      <p:graphicFrame>
        <p:nvGraphicFramePr>
          <p:cNvPr id="5" name="Tabla 4"/>
          <p:cNvGraphicFramePr>
            <a:graphicFrameLocks noGrp="1"/>
          </p:cNvGraphicFramePr>
          <p:nvPr>
            <p:extLst>
              <p:ext uri="{D42A27DB-BD31-4B8C-83A1-F6EECF244321}">
                <p14:modId xmlns:p14="http://schemas.microsoft.com/office/powerpoint/2010/main" val="2530626247"/>
              </p:ext>
            </p:extLst>
          </p:nvPr>
        </p:nvGraphicFramePr>
        <p:xfrm>
          <a:off x="683568" y="856324"/>
          <a:ext cx="7470157" cy="1005840"/>
        </p:xfrm>
        <a:graphic>
          <a:graphicData uri="http://schemas.openxmlformats.org/drawingml/2006/table">
            <a:tbl>
              <a:tblPr firstRow="1" firstCol="1" bandRow="1"/>
              <a:tblGrid>
                <a:gridCol w="2285293"/>
                <a:gridCol w="526519"/>
                <a:gridCol w="708207"/>
                <a:gridCol w="693376"/>
                <a:gridCol w="525284"/>
                <a:gridCol w="617981"/>
                <a:gridCol w="704499"/>
                <a:gridCol w="704499"/>
                <a:gridCol w="704499"/>
              </a:tblGrid>
              <a:tr h="0">
                <a:tc rowSpan="2">
                  <a:txBody>
                    <a:bodyPr/>
                    <a:lstStyle/>
                    <a:p>
                      <a:pPr algn="ctr">
                        <a:spcAft>
                          <a:spcPts val="0"/>
                        </a:spcAft>
                      </a:pPr>
                      <a:r>
                        <a:rPr lang="es-MX" sz="1100" b="1" dirty="0">
                          <a:effectLst/>
                          <a:latin typeface="Calibri" panose="020F0502020204030204" pitchFamily="34" charset="0"/>
                          <a:ea typeface="Times New Roman" panose="02020603050405020304" pitchFamily="18" charset="0"/>
                        </a:rPr>
                        <a:t>PRIORIDAD A LA QUE RESPONDE</a:t>
                      </a:r>
                      <a:endParaRPr lang="es-ES"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100" b="1" dirty="0">
                          <a:effectLst/>
                          <a:latin typeface="Calibri" panose="020F0502020204030204" pitchFamily="34" charset="0"/>
                          <a:ea typeface="Times New Roman" panose="02020603050405020304" pitchFamily="18" charset="0"/>
                        </a:rPr>
                        <a:t>TPROY</a:t>
                      </a:r>
                      <a:endParaRPr lang="es-ES"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s-MX" sz="1100" b="1" dirty="0">
                          <a:effectLst/>
                          <a:latin typeface="Calibri" panose="020F0502020204030204" pitchFamily="34" charset="0"/>
                          <a:ea typeface="Times New Roman" panose="02020603050405020304" pitchFamily="18" charset="0"/>
                        </a:rPr>
                        <a:t>TP</a:t>
                      </a:r>
                      <a:endParaRPr lang="es-ES"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gridSpan="2">
                  <a:txBody>
                    <a:bodyPr/>
                    <a:lstStyle/>
                    <a:p>
                      <a:pPr algn="ctr">
                        <a:spcAft>
                          <a:spcPts val="0"/>
                        </a:spcAft>
                      </a:pPr>
                      <a:r>
                        <a:rPr lang="es-MX" sz="1100" b="1">
                          <a:effectLst/>
                          <a:latin typeface="Calibri" panose="020F0502020204030204" pitchFamily="34" charset="0"/>
                          <a:ea typeface="Times New Roman" panose="02020603050405020304" pitchFamily="18" charset="0"/>
                        </a:rPr>
                        <a:t>TDF</a:t>
                      </a:r>
                      <a:endParaRPr lang="es-ES"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gridSpan="2">
                  <a:txBody>
                    <a:bodyPr/>
                    <a:lstStyle/>
                    <a:p>
                      <a:pPr algn="ctr">
                        <a:spcAft>
                          <a:spcPts val="0"/>
                        </a:spcAft>
                      </a:pPr>
                      <a:r>
                        <a:rPr lang="es-MX" sz="1100" b="1">
                          <a:effectLst/>
                          <a:latin typeface="Calibri" panose="020F0502020204030204" pitchFamily="34" charset="0"/>
                          <a:ea typeface="Times New Roman" panose="02020603050405020304" pitchFamily="18" charset="0"/>
                        </a:rPr>
                        <a:t>TMF</a:t>
                      </a:r>
                      <a:endParaRPr lang="es-ES"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0">
                <a:tc vMerge="1">
                  <a:txBody>
                    <a:bodyPr/>
                    <a:lstStyle/>
                    <a:p>
                      <a:endParaRPr lang="es-ES"/>
                    </a:p>
                  </a:txBody>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PI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GIII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GIV</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L</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b="1">
                          <a:effectLst/>
                          <a:latin typeface="Calibri" panose="020F0502020204030204" pitchFamily="34" charset="0"/>
                          <a:ea typeface="Times New Roman" panose="02020603050405020304" pitchFamily="18" charset="0"/>
                        </a:rPr>
                        <a:t>E</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100" b="1">
                          <a:effectLst/>
                          <a:latin typeface="Calibri" panose="020F0502020204030204" pitchFamily="34" charset="0"/>
                          <a:ea typeface="Times New Roman" panose="02020603050405020304" pitchFamily="18" charset="0"/>
                        </a:rPr>
                        <a:t>I</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100" b="1">
                          <a:effectLst/>
                          <a:latin typeface="Calibri" panose="020F0502020204030204" pitchFamily="34" charset="0"/>
                          <a:ea typeface="Times New Roman" panose="02020603050405020304" pitchFamily="18" charset="0"/>
                        </a:rPr>
                        <a:t>E</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a:solidFill>
                            <a:srgbClr val="000000"/>
                          </a:solidFill>
                          <a:effectLst/>
                          <a:latin typeface="Calibri" panose="020F0502020204030204" pitchFamily="34" charset="0"/>
                          <a:ea typeface="Times New Roman" panose="02020603050405020304" pitchFamily="18" charset="0"/>
                        </a:rPr>
                        <a:t>Tributa a la formación científica – humanista  y pedagógica  del personal docente universitario</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1</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2</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 </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 </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 </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15</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a:effectLst/>
                          <a:latin typeface="Calibri" panose="020F0502020204030204" pitchFamily="34" charset="0"/>
                          <a:ea typeface="Times New Roman" panose="02020603050405020304" pitchFamily="18" charset="0"/>
                        </a:rPr>
                        <a:t> </a:t>
                      </a:r>
                      <a:endParaRPr lang="es-ES" sz="10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100" dirty="0">
                          <a:effectLst/>
                          <a:latin typeface="Calibri" panose="020F0502020204030204" pitchFamily="34" charset="0"/>
                          <a:ea typeface="Times New Roman" panose="02020603050405020304" pitchFamily="18" charset="0"/>
                        </a:rPr>
                        <a:t> </a:t>
                      </a:r>
                      <a:endParaRPr lang="es-ES" sz="10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1"/>
          <p:cNvSpPr>
            <a:spLocks noChangeArrowheads="1"/>
          </p:cNvSpPr>
          <p:nvPr/>
        </p:nvSpPr>
        <p:spPr bwMode="auto">
          <a:xfrm>
            <a:off x="179512" y="239742"/>
            <a:ext cx="8856984"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622300" marR="0" lvl="0" indent="-622300" algn="l" defTabSz="914400" rtl="0" eaLnBrk="0" fontAlgn="base" latinLnBrk="0" hangingPunct="0">
              <a:lnSpc>
                <a:spcPct val="100000"/>
              </a:lnSpc>
              <a:spcBef>
                <a:spcPct val="0"/>
              </a:spcBef>
              <a:spcAft>
                <a:spcPct val="0"/>
              </a:spcAft>
              <a:buClrTx/>
              <a:buSzTx/>
              <a:buFontTx/>
              <a:buNone/>
              <a:tabLst/>
            </a:pPr>
            <a:r>
              <a:rPr kumimoji="0" lang="es-MX"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Línea 3: </a:t>
            </a:r>
            <a:r>
              <a:rPr kumimoji="0" lang="es-ES_tradnl" sz="1600" b="0" i="0" u="sng" strike="noStrike" cap="none" normalizeH="0" baseline="0" dirty="0" smtClean="0">
                <a:ln>
                  <a:noFill/>
                </a:ln>
                <a:solidFill>
                  <a:srgbClr val="C00000"/>
                </a:solidFill>
                <a:effectLst/>
                <a:latin typeface="Arial Narrow" panose="020B0606020202030204" pitchFamily="34" charset="0"/>
                <a:ea typeface="Times New Roman" panose="02020603050405020304" pitchFamily="18" charset="0"/>
                <a:cs typeface="Arial" panose="020B0604020202020204" pitchFamily="34" charset="0"/>
              </a:rPr>
              <a:t>FORMACIÓN DEL PENSAMIENTO CIENTÍFICO-INVESTIGATIVO EN LA COMUNIDAD UNIVERSITARIA</a:t>
            </a:r>
            <a:r>
              <a:rPr kumimoji="0" lang="es-ES_tradnl" sz="1600" b="1" i="0" u="sng" strike="noStrike" cap="none" normalizeH="0" baseline="0" dirty="0" smtClean="0">
                <a:ln>
                  <a:noFill/>
                </a:ln>
                <a:solidFill>
                  <a:srgbClr val="C00000"/>
                </a:solidFill>
                <a:effectLst/>
                <a:latin typeface="Arial Narrow" panose="020B0606020202030204" pitchFamily="34" charset="0"/>
                <a:ea typeface="Times New Roman" panose="02020603050405020304" pitchFamily="18" charset="0"/>
                <a:cs typeface="Arial" panose="020B0604020202020204" pitchFamily="34" charset="0"/>
              </a:rPr>
              <a:t>.</a:t>
            </a:r>
            <a:endParaRPr kumimoji="0" lang="es-ES" sz="1600" b="0" i="0" u="none" strike="noStrike" cap="none" normalizeH="0" baseline="0" dirty="0" smtClean="0">
              <a:ln>
                <a:noFill/>
              </a:ln>
              <a:solidFill>
                <a:srgbClr val="C0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29416904"/>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40411"/>
            <a:ext cx="7772400" cy="1143000"/>
          </a:xfrm>
        </p:spPr>
        <p:txBody>
          <a:bodyPr/>
          <a:lstStyle/>
          <a:p>
            <a:r>
              <a:rPr lang="es-ES_tradnl" sz="3600" b="1" dirty="0" smtClean="0">
                <a:solidFill>
                  <a:srgbClr val="C00000"/>
                </a:solidFill>
                <a:latin typeface="Impact" panose="020B0806030902050204" pitchFamily="34" charset="0"/>
                <a:ea typeface="Times New Roman" panose="02020603050405020304" pitchFamily="18" charset="0"/>
              </a:rPr>
              <a:t>BALANCE </a:t>
            </a:r>
            <a:endParaRPr lang="es-ES" sz="3600" dirty="0">
              <a:solidFill>
                <a:srgbClr val="C00000"/>
              </a:solidFill>
              <a:latin typeface="Impact" panose="020B0806030902050204" pitchFamily="34" charset="0"/>
            </a:endParaRPr>
          </a:p>
        </p:txBody>
      </p:sp>
      <p:sp>
        <p:nvSpPr>
          <p:cNvPr id="3" name="Rectángulo 2"/>
          <p:cNvSpPr/>
          <p:nvPr/>
        </p:nvSpPr>
        <p:spPr>
          <a:xfrm>
            <a:off x="323528" y="764704"/>
            <a:ext cx="8424936" cy="5493812"/>
          </a:xfrm>
          <a:prstGeom prst="rect">
            <a:avLst/>
          </a:prstGeom>
        </p:spPr>
        <p:txBody>
          <a:bodyPr wrap="square">
            <a:spAutoFit/>
          </a:bodyPr>
          <a:lstStyle/>
          <a:p>
            <a:pPr algn="just">
              <a:lnSpc>
                <a:spcPct val="150000"/>
              </a:lnSpc>
              <a:spcAft>
                <a:spcPts val="0"/>
              </a:spcAft>
            </a:pPr>
            <a:r>
              <a:rPr lang="es-ES_tradnl" sz="1800" dirty="0" smtClean="0">
                <a:latin typeface="Calibri" panose="020F0502020204030204" pitchFamily="34" charset="0"/>
                <a:ea typeface="Times New Roman" panose="02020603050405020304" pitchFamily="18" charset="0"/>
              </a:rPr>
              <a:t>Sobre </a:t>
            </a:r>
            <a:r>
              <a:rPr lang="es-ES_tradnl" sz="1800" dirty="0">
                <a:latin typeface="Calibri" panose="020F0502020204030204" pitchFamily="34" charset="0"/>
                <a:ea typeface="Times New Roman" panose="02020603050405020304" pitchFamily="18" charset="0"/>
              </a:rPr>
              <a:t>resultados </a:t>
            </a:r>
            <a:r>
              <a:rPr lang="es-ES_tradnl" sz="1800" dirty="0" smtClean="0">
                <a:latin typeface="Calibri" panose="020F0502020204030204" pitchFamily="34" charset="0"/>
                <a:ea typeface="Times New Roman" panose="02020603050405020304" pitchFamily="18" charset="0"/>
              </a:rPr>
              <a:t>e impactos podemos concluir </a:t>
            </a:r>
            <a:r>
              <a:rPr lang="es-ES_tradnl" sz="1800" dirty="0">
                <a:latin typeface="Calibri" panose="020F0502020204030204" pitchFamily="34" charset="0"/>
                <a:ea typeface="Times New Roman" panose="02020603050405020304" pitchFamily="18" charset="0"/>
              </a:rPr>
              <a:t>lo siguiente:</a:t>
            </a:r>
            <a:endParaRPr lang="es-ES" sz="1800" dirty="0">
              <a:ea typeface="Times New Roman" panose="02020603050405020304" pitchFamily="18" charset="0"/>
            </a:endParaRPr>
          </a:p>
          <a:p>
            <a:pPr algn="just">
              <a:lnSpc>
                <a:spcPct val="150000"/>
              </a:lnSpc>
              <a:spcAft>
                <a:spcPts val="0"/>
              </a:spcAft>
            </a:pPr>
            <a:r>
              <a:rPr lang="es-ES_tradnl" sz="1800" dirty="0">
                <a:latin typeface="Calibri" panose="020F0502020204030204" pitchFamily="34" charset="0"/>
                <a:ea typeface="Times New Roman" panose="02020603050405020304" pitchFamily="18" charset="0"/>
              </a:rPr>
              <a:t>Tesis Relacionadas con</a:t>
            </a:r>
            <a:endParaRPr lang="es-ES" sz="1800" dirty="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es-ES_tradnl" sz="1800" dirty="0">
                <a:latin typeface="Calibri" panose="020F0502020204030204" pitchFamily="34" charset="0"/>
                <a:ea typeface="Times New Roman" panose="02020603050405020304" pitchFamily="18" charset="0"/>
              </a:rPr>
              <a:t>Gestión formativa de Universidades  5</a:t>
            </a:r>
            <a:endParaRPr lang="es-ES" sz="1800" dirty="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es-ES_tradnl" sz="1800" dirty="0">
                <a:latin typeface="Calibri" panose="020F0502020204030204" pitchFamily="34" charset="0"/>
                <a:ea typeface="Times New Roman" panose="02020603050405020304" pitchFamily="18" charset="0"/>
              </a:rPr>
              <a:t>Perfeccionamiento de Planes y Programas  13</a:t>
            </a:r>
            <a:endParaRPr lang="es-ES" sz="1800" dirty="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es-ES_tradnl" sz="1800" dirty="0">
                <a:latin typeface="Calibri" panose="020F0502020204030204" pitchFamily="34" charset="0"/>
                <a:ea typeface="Times New Roman" panose="02020603050405020304" pitchFamily="18" charset="0"/>
              </a:rPr>
              <a:t>Innovaciones en Diseño Curricular 3</a:t>
            </a:r>
            <a:endParaRPr lang="es-ES" sz="1800" dirty="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es-ES_tradnl" sz="1800" dirty="0">
                <a:latin typeface="Calibri" panose="020F0502020204030204" pitchFamily="34" charset="0"/>
                <a:ea typeface="Times New Roman" panose="02020603050405020304" pitchFamily="18" charset="0"/>
              </a:rPr>
              <a:t>Innovaciones en la Dinámica de los Procesos Universitarios.5</a:t>
            </a:r>
            <a:endParaRPr lang="es-ES" sz="1800" dirty="0">
              <a:ea typeface="Times New Roman" panose="02020603050405020304" pitchFamily="18" charset="0"/>
            </a:endParaRPr>
          </a:p>
          <a:p>
            <a:pPr marL="457200" algn="just">
              <a:lnSpc>
                <a:spcPct val="150000"/>
              </a:lnSpc>
              <a:spcAft>
                <a:spcPts val="0"/>
              </a:spcAft>
            </a:pPr>
            <a:r>
              <a:rPr lang="es-ES_tradnl" sz="1800" dirty="0">
                <a:latin typeface="Calibri" panose="020F0502020204030204" pitchFamily="34" charset="0"/>
                <a:ea typeface="Times New Roman" panose="02020603050405020304" pitchFamily="18" charset="0"/>
              </a:rPr>
              <a:t>De los Resultados Aplicados Impactos logradas en:</a:t>
            </a:r>
            <a:endParaRPr lang="es-ES" sz="1800" dirty="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es-ES_tradnl" sz="1800" dirty="0">
                <a:latin typeface="Calibri" panose="020F0502020204030204" pitchFamily="34" charset="0"/>
                <a:ea typeface="Times New Roman" panose="02020603050405020304" pitchFamily="18" charset="0"/>
              </a:rPr>
              <a:t>Comunicación Universitaria 2</a:t>
            </a:r>
            <a:endParaRPr lang="es-ES" sz="1800" dirty="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es-ES_tradnl" sz="1800" dirty="0">
                <a:latin typeface="Calibri" panose="020F0502020204030204" pitchFamily="34" charset="0"/>
                <a:ea typeface="Times New Roman" panose="02020603050405020304" pitchFamily="18" charset="0"/>
              </a:rPr>
              <a:t>Sistema de valores 5</a:t>
            </a:r>
            <a:endParaRPr lang="es-ES" sz="1800" dirty="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es-ES_tradnl" sz="1800" dirty="0">
                <a:latin typeface="Calibri" panose="020F0502020204030204" pitchFamily="34" charset="0"/>
                <a:ea typeface="Times New Roman" panose="02020603050405020304" pitchFamily="18" charset="0"/>
              </a:rPr>
              <a:t>Métodos y procedimientos de la Labor Docente 7</a:t>
            </a:r>
            <a:endParaRPr lang="es-ES" sz="1800" dirty="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es-ES_tradnl" sz="1800" dirty="0">
                <a:latin typeface="Calibri" panose="020F0502020204030204" pitchFamily="34" charset="0"/>
                <a:ea typeface="Times New Roman" panose="02020603050405020304" pitchFamily="18" charset="0"/>
              </a:rPr>
              <a:t>Relación Universidad, Empresas y Sociedad. 6</a:t>
            </a:r>
            <a:endParaRPr lang="es-ES" sz="1800" dirty="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es-ES_tradnl" sz="1800" dirty="0">
                <a:latin typeface="Calibri" panose="020F0502020204030204" pitchFamily="34" charset="0"/>
                <a:ea typeface="Times New Roman" panose="02020603050405020304" pitchFamily="18" charset="0"/>
              </a:rPr>
              <a:t>Nuevas Tecnologías desde la Virtualización de Procesos. 3</a:t>
            </a:r>
            <a:endParaRPr lang="es-ES" sz="1800" dirty="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es-ES_tradnl" sz="1800" dirty="0">
                <a:latin typeface="Calibri" panose="020F0502020204030204" pitchFamily="34" charset="0"/>
                <a:ea typeface="Times New Roman" panose="02020603050405020304" pitchFamily="18" charset="0"/>
              </a:rPr>
              <a:t>Capacitación de Docentes 7</a:t>
            </a:r>
            <a:endParaRPr lang="es-ES" sz="1800" dirty="0">
              <a:ea typeface="Times New Roman" panose="02020603050405020304" pitchFamily="18" charset="0"/>
            </a:endParaRPr>
          </a:p>
        </p:txBody>
      </p:sp>
    </p:spTree>
    <p:extLst>
      <p:ext uri="{BB962C8B-B14F-4D97-AF65-F5344CB8AC3E}">
        <p14:creationId xmlns:p14="http://schemas.microsoft.com/office/powerpoint/2010/main" val="48733689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175573"/>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TRABAJADORES DEL </a:t>
            </a:r>
            <a:r>
              <a:rPr lang="es-ES" sz="3200" dirty="0" err="1" smtClean="0">
                <a:solidFill>
                  <a:srgbClr val="FF0000"/>
                </a:solidFill>
                <a:latin typeface="Impact" pitchFamily="34" charset="0"/>
              </a:rPr>
              <a:t>CeeS</a:t>
            </a:r>
            <a:endParaRPr lang="es-ES" sz="3200" dirty="0" smtClean="0">
              <a:solidFill>
                <a:srgbClr val="FF0000"/>
              </a:solidFill>
              <a:latin typeface="Arial" charset="0"/>
              <a:ea typeface="Times New Roman" pitchFamily="18" charset="0"/>
              <a:cs typeface="Arial" charset="0"/>
            </a:endParaRPr>
          </a:p>
        </p:txBody>
      </p:sp>
      <p:graphicFrame>
        <p:nvGraphicFramePr>
          <p:cNvPr id="2" name="Tabla 1"/>
          <p:cNvGraphicFramePr>
            <a:graphicFrameLocks noGrp="1"/>
          </p:cNvGraphicFramePr>
          <p:nvPr>
            <p:extLst>
              <p:ext uri="{D42A27DB-BD31-4B8C-83A1-F6EECF244321}">
                <p14:modId xmlns:p14="http://schemas.microsoft.com/office/powerpoint/2010/main" val="1808590723"/>
              </p:ext>
            </p:extLst>
          </p:nvPr>
        </p:nvGraphicFramePr>
        <p:xfrm>
          <a:off x="755576" y="1556792"/>
          <a:ext cx="7416824" cy="2533650"/>
        </p:xfrm>
        <a:graphic>
          <a:graphicData uri="http://schemas.openxmlformats.org/drawingml/2006/table">
            <a:tbl>
              <a:tblPr>
                <a:tableStyleId>{5C22544A-7EE6-4342-B048-85BDC9FD1C3A}</a:tableStyleId>
              </a:tblPr>
              <a:tblGrid>
                <a:gridCol w="2880320"/>
                <a:gridCol w="4536504"/>
              </a:tblGrid>
              <a:tr h="177924">
                <a:tc>
                  <a:txBody>
                    <a:bodyPr/>
                    <a:lstStyle/>
                    <a:p>
                      <a:pPr marL="0" lvl="0" indent="0" fontAlgn="ctr">
                        <a:spcAft>
                          <a:spcPts val="0"/>
                        </a:spcAft>
                        <a:buFont typeface="+mj-lt"/>
                        <a:buNone/>
                      </a:pPr>
                      <a:r>
                        <a:rPr lang="es-ES" sz="1600" kern="1200" dirty="0">
                          <a:effectLst/>
                          <a:latin typeface="Calibri Light" panose="020F0302020204030204" pitchFamily="34" charset="0"/>
                        </a:rPr>
                        <a:t>Lizette Pérez Martínez</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Dra.C</a:t>
                      </a:r>
                      <a:r>
                        <a:rPr lang="es-ES" sz="1600" kern="1200" dirty="0">
                          <a:effectLst/>
                          <a:latin typeface="Calibri Light" panose="020F0302020204030204" pitchFamily="34" charset="0"/>
                        </a:rPr>
                        <a:t>.  Profesor Titular ,</a:t>
                      </a:r>
                      <a:r>
                        <a:rPr lang="es-ES" sz="1600" kern="1200" dirty="0" smtClean="0">
                          <a:effectLst/>
                          <a:latin typeface="Calibri Light" panose="020F0302020204030204" pitchFamily="34" charset="0"/>
                        </a:rPr>
                        <a:t>Director</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María Elena Pardo Gómez</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Dra.C</a:t>
                      </a:r>
                      <a:r>
                        <a:rPr lang="es-ES" sz="1600" kern="1200" dirty="0">
                          <a:effectLst/>
                          <a:latin typeface="Calibri Light" panose="020F0302020204030204" pitchFamily="34" charset="0"/>
                        </a:rPr>
                        <a:t>.  Profesor Titular </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José Manuel Izquierdo La O</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Dr.C</a:t>
                      </a:r>
                      <a:r>
                        <a:rPr lang="es-ES" sz="1600" kern="1200" dirty="0">
                          <a:effectLst/>
                          <a:latin typeface="Calibri Light" panose="020F0302020204030204" pitchFamily="34" charset="0"/>
                        </a:rPr>
                        <a:t>.  Profesor Titular </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Dalia De J. Rodríguez Bencomo</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Dra.C</a:t>
                      </a:r>
                      <a:r>
                        <a:rPr lang="es-ES" sz="1600" kern="1200" dirty="0">
                          <a:effectLst/>
                          <a:latin typeface="Calibri Light" panose="020F0302020204030204" pitchFamily="34" charset="0"/>
                        </a:rPr>
                        <a:t>.  Profesor Titular </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Celia Teresa Ledo Royo</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Dra.C</a:t>
                      </a:r>
                      <a:r>
                        <a:rPr lang="es-ES" sz="1600" kern="1200" dirty="0">
                          <a:effectLst/>
                          <a:latin typeface="Calibri Light" panose="020F0302020204030204" pitchFamily="34" charset="0"/>
                        </a:rPr>
                        <a:t>.  Profesor Titular </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María Julia Rodríguez </a:t>
                      </a:r>
                      <a:r>
                        <a:rPr lang="es-ES" sz="1600" kern="1200" dirty="0" err="1">
                          <a:effectLst/>
                          <a:latin typeface="Calibri Light" panose="020F0302020204030204" pitchFamily="34" charset="0"/>
                        </a:rPr>
                        <a:t>Saif</a:t>
                      </a:r>
                      <a:r>
                        <a:rPr lang="es-ES" sz="1600" kern="1200" dirty="0">
                          <a:effectLst/>
                          <a:latin typeface="Calibri Light" panose="020F0302020204030204" pitchFamily="34" charset="0"/>
                        </a:rPr>
                        <a:t> </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Dra.C</a:t>
                      </a:r>
                      <a:r>
                        <a:rPr lang="es-ES" sz="1600" kern="1200" dirty="0">
                          <a:effectLst/>
                          <a:latin typeface="Calibri Light" panose="020F0302020204030204" pitchFamily="34" charset="0"/>
                        </a:rPr>
                        <a:t>.  Profesor Titular</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Ángel Cintra Lugones</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Dr.C</a:t>
                      </a:r>
                      <a:r>
                        <a:rPr lang="es-ES" sz="1600" kern="1200" dirty="0">
                          <a:effectLst/>
                          <a:latin typeface="Calibri Light" panose="020F0302020204030204" pitchFamily="34" charset="0"/>
                        </a:rPr>
                        <a:t>.  Profesor </a:t>
                      </a:r>
                      <a:r>
                        <a:rPr lang="es-ES" sz="1600" kern="1200" dirty="0" smtClean="0">
                          <a:effectLst/>
                          <a:latin typeface="Calibri Light" panose="020F0302020204030204" pitchFamily="34" charset="0"/>
                        </a:rPr>
                        <a:t>Titular</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228600" fontAlgn="ctr">
                        <a:spcAft>
                          <a:spcPts val="0"/>
                        </a:spcAft>
                      </a:pPr>
                      <a:r>
                        <a:rPr lang="es-ES" sz="1600" kern="1200" dirty="0" smtClean="0">
                          <a:effectLst/>
                          <a:latin typeface="Calibri Light" panose="020F0302020204030204" pitchFamily="34" charset="0"/>
                        </a:rPr>
                        <a:t>Jesús </a:t>
                      </a:r>
                      <a:r>
                        <a:rPr lang="es-ES" sz="1600" kern="1200" dirty="0">
                          <a:effectLst/>
                          <a:latin typeface="Calibri Light" panose="020F0302020204030204" pitchFamily="34" charset="0"/>
                        </a:rPr>
                        <a:t>Javier Amaros Silva</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228600" fontAlgn="ctr">
                        <a:spcAft>
                          <a:spcPts val="0"/>
                        </a:spcAft>
                      </a:pPr>
                      <a:r>
                        <a:rPr lang="es-ES" sz="1600" kern="1200" dirty="0">
                          <a:effectLst/>
                          <a:latin typeface="Calibri Light" panose="020F0302020204030204" pitchFamily="34" charset="0"/>
                        </a:rPr>
                        <a:t>Especialista "C" En Ciencias Informáticas</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228600" fontAlgn="ctr">
                        <a:spcAft>
                          <a:spcPts val="0"/>
                        </a:spcAft>
                      </a:pPr>
                      <a:r>
                        <a:rPr lang="es-ES" sz="1600" kern="1200">
                          <a:effectLst/>
                          <a:latin typeface="Calibri Light" panose="020F0302020204030204" pitchFamily="34" charset="0"/>
                        </a:rPr>
                        <a:t>Yona Montero Sosa</a:t>
                      </a:r>
                      <a:endParaRPr lang="es-ES" sz="160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228600" fontAlgn="ctr">
                        <a:spcAft>
                          <a:spcPts val="0"/>
                        </a:spcAft>
                      </a:pPr>
                      <a:r>
                        <a:rPr lang="es-ES" sz="1600" kern="1200" dirty="0" err="1">
                          <a:effectLst/>
                          <a:latin typeface="Calibri Light" panose="020F0302020204030204" pitchFamily="34" charset="0"/>
                        </a:rPr>
                        <a:t>Técnico"D</a:t>
                      </a:r>
                      <a:r>
                        <a:rPr lang="es-ES" sz="1600" kern="1200" dirty="0">
                          <a:effectLst/>
                          <a:latin typeface="Calibri Light" panose="020F0302020204030204" pitchFamily="34" charset="0"/>
                        </a:rPr>
                        <a:t>" En Gestión Universitaria</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228600" fontAlgn="ctr">
                        <a:spcAft>
                          <a:spcPts val="0"/>
                        </a:spcAft>
                      </a:pPr>
                      <a:r>
                        <a:rPr lang="es-ES" sz="1600" kern="1200">
                          <a:effectLst/>
                          <a:latin typeface="Calibri Light" panose="020F0302020204030204" pitchFamily="34" charset="0"/>
                        </a:rPr>
                        <a:t>Marilin Sánchez Borges</a:t>
                      </a:r>
                      <a:endParaRPr lang="es-ES" sz="160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228600" fontAlgn="ctr">
                        <a:spcAft>
                          <a:spcPts val="0"/>
                        </a:spcAft>
                      </a:pPr>
                      <a:r>
                        <a:rPr lang="es-ES" sz="1600" kern="1200" dirty="0">
                          <a:effectLst/>
                          <a:latin typeface="Calibri Light" panose="020F0302020204030204" pitchFamily="34" charset="0"/>
                        </a:rPr>
                        <a:t>Gestor "A" De Servicios De La Educación Superior</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bl>
          </a:graphicData>
        </a:graphic>
      </p:graphicFrame>
      <p:sp>
        <p:nvSpPr>
          <p:cNvPr id="4" name="CuadroTexto 3"/>
          <p:cNvSpPr txBox="1"/>
          <p:nvPr/>
        </p:nvSpPr>
        <p:spPr>
          <a:xfrm>
            <a:off x="1115616" y="4653136"/>
            <a:ext cx="4464496" cy="461665"/>
          </a:xfrm>
          <a:prstGeom prst="rect">
            <a:avLst/>
          </a:prstGeom>
          <a:noFill/>
        </p:spPr>
        <p:txBody>
          <a:bodyPr wrap="square" rtlCol="0">
            <a:spAutoFit/>
          </a:bodyPr>
          <a:lstStyle/>
          <a:p>
            <a:r>
              <a:rPr lang="es-ES" dirty="0" smtClean="0"/>
              <a:t>Plantilla equivalente: 7</a:t>
            </a:r>
            <a:endParaRPr lang="es-ES" dirty="0"/>
          </a:p>
        </p:txBody>
      </p:sp>
    </p:spTree>
    <p:extLst>
      <p:ext uri="{BB962C8B-B14F-4D97-AF65-F5344CB8AC3E}">
        <p14:creationId xmlns:p14="http://schemas.microsoft.com/office/powerpoint/2010/main" val="322651600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5020" y="285564"/>
            <a:ext cx="7772400" cy="1143000"/>
          </a:xfrm>
        </p:spPr>
        <p:txBody>
          <a:bodyPr/>
          <a:lstStyle/>
          <a:p>
            <a:pPr algn="l"/>
            <a:r>
              <a:rPr lang="es-ES" dirty="0" smtClean="0">
                <a:solidFill>
                  <a:srgbClr val="C00000"/>
                </a:solidFill>
              </a:rPr>
              <a:t>            OBJ </a:t>
            </a:r>
            <a:r>
              <a:rPr lang="es-ES" dirty="0" smtClean="0">
                <a:solidFill>
                  <a:srgbClr val="C00000"/>
                </a:solidFill>
              </a:rPr>
              <a:t>7. </a:t>
            </a:r>
            <a:r>
              <a:rPr lang="es-ES" dirty="0" smtClean="0">
                <a:solidFill>
                  <a:srgbClr val="C00000"/>
                </a:solidFill>
              </a:rPr>
              <a:t>C Y T</a:t>
            </a:r>
            <a:endParaRPr lang="es-ES" dirty="0">
              <a:solidFill>
                <a:srgbClr val="C00000"/>
              </a:solidFill>
            </a:endParaRPr>
          </a:p>
        </p:txBody>
      </p:sp>
      <p:sp>
        <p:nvSpPr>
          <p:cNvPr id="3" name="Rectángulo 2"/>
          <p:cNvSpPr/>
          <p:nvPr/>
        </p:nvSpPr>
        <p:spPr>
          <a:xfrm>
            <a:off x="545020" y="1181100"/>
            <a:ext cx="8131436" cy="5360442"/>
          </a:xfrm>
          <a:prstGeom prst="rect">
            <a:avLst/>
          </a:prstGeom>
        </p:spPr>
        <p:txBody>
          <a:bodyPr wrap="square">
            <a:spAutoFit/>
          </a:bodyPr>
          <a:lstStyle/>
          <a:p>
            <a:pPr marL="228600" lvl="0" indent="-228600" algn="just">
              <a:lnSpc>
                <a:spcPct val="150000"/>
              </a:lnSpc>
              <a:spcAft>
                <a:spcPts val="1000"/>
              </a:spcAft>
              <a:buFont typeface="+mj-lt"/>
              <a:buAutoNum type="arabicPeriod" startAt="2"/>
            </a:pPr>
            <a:r>
              <a:rPr lang="es-ES" sz="1800" b="1" dirty="0">
                <a:latin typeface="Arial Narrow" panose="020B0606020202030204" pitchFamily="34" charset="0"/>
                <a:ea typeface="Calibri" panose="020F0502020204030204" pitchFamily="34" charset="0"/>
                <a:cs typeface="Arial" panose="020B0604020202020204" pitchFamily="34" charset="0"/>
              </a:rPr>
              <a:t>El financiamiento y recursos por proyectos alcanzan un monto no menor de 10M de  CUP de fuentes nacionales. Los ingresos por colegiatura de doctorados alcanzan 10 M de CUC.</a:t>
            </a:r>
            <a:endParaRPr lang="es-ES" sz="1800" dirty="0">
              <a:ea typeface="Times New Roman" panose="02020603050405020304" pitchFamily="18" charset="0"/>
            </a:endParaRPr>
          </a:p>
          <a:p>
            <a:pPr marL="457200" algn="just">
              <a:lnSpc>
                <a:spcPct val="150000"/>
              </a:lnSpc>
              <a:spcAft>
                <a:spcPts val="0"/>
              </a:spcAft>
            </a:pPr>
            <a:r>
              <a:rPr lang="es-ES" sz="1800" dirty="0">
                <a:latin typeface="Arial Narrow" panose="020B0606020202030204" pitchFamily="34" charset="0"/>
                <a:ea typeface="Times New Roman" panose="02020603050405020304" pitchFamily="18" charset="0"/>
                <a:cs typeface="Arial" panose="020B0604020202020204" pitchFamily="34" charset="0"/>
              </a:rPr>
              <a:t>El financiamiento y recursos por proyectos ha alcanzado un monto de 15,000 M de  CUP de fuentes nacionales. Los ingresos por colegiatura de doctorados alcanzan </a:t>
            </a:r>
            <a:r>
              <a:rPr lang="es-ES" sz="1800" dirty="0" smtClean="0">
                <a:latin typeface="Arial Narrow" panose="020B0606020202030204" pitchFamily="34" charset="0"/>
                <a:ea typeface="Times New Roman" panose="02020603050405020304" pitchFamily="18" charset="0"/>
                <a:cs typeface="Arial" panose="020B0604020202020204" pitchFamily="34" charset="0"/>
              </a:rPr>
              <a:t>142 238.00 </a:t>
            </a:r>
            <a:r>
              <a:rPr lang="es-ES" sz="1800" dirty="0" err="1">
                <a:latin typeface="Arial Narrow" panose="020B0606020202030204" pitchFamily="34" charset="0"/>
                <a:ea typeface="Times New Roman" panose="02020603050405020304" pitchFamily="18" charset="0"/>
                <a:cs typeface="Arial" panose="020B0604020202020204" pitchFamily="34" charset="0"/>
              </a:rPr>
              <a:t>cuc</a:t>
            </a:r>
            <a:r>
              <a:rPr lang="es-ES" sz="1800" dirty="0">
                <a:latin typeface="Arial Narrow" panose="020B0606020202030204" pitchFamily="34" charset="0"/>
                <a:ea typeface="Times New Roman" panose="02020603050405020304" pitchFamily="18" charset="0"/>
                <a:cs typeface="Arial" panose="020B0604020202020204" pitchFamily="34" charset="0"/>
              </a:rPr>
              <a:t>.</a:t>
            </a:r>
            <a:endParaRPr lang="es-ES" sz="1800" dirty="0">
              <a:ea typeface="Times New Roman" panose="02020603050405020304" pitchFamily="18" charset="0"/>
            </a:endParaRPr>
          </a:p>
          <a:p>
            <a:pPr marL="176213" lvl="0" indent="-176213" algn="just">
              <a:lnSpc>
                <a:spcPct val="150000"/>
              </a:lnSpc>
              <a:spcBef>
                <a:spcPts val="600"/>
              </a:spcBef>
              <a:spcAft>
                <a:spcPts val="600"/>
              </a:spcAft>
            </a:pPr>
            <a:r>
              <a:rPr lang="es-ES" sz="1800" b="1" dirty="0" smtClean="0">
                <a:latin typeface="Arial Narrow" panose="020B0606020202030204" pitchFamily="34" charset="0"/>
                <a:ea typeface="Calibri" panose="020F0502020204030204" pitchFamily="34" charset="0"/>
                <a:cs typeface="Arial" panose="020B0604020202020204" pitchFamily="34" charset="0"/>
              </a:rPr>
              <a:t>3. Se </a:t>
            </a:r>
            <a:r>
              <a:rPr lang="es-ES" sz="1800" b="1" dirty="0">
                <a:latin typeface="Arial Narrow" panose="020B0606020202030204" pitchFamily="34" charset="0"/>
                <a:ea typeface="Calibri" panose="020F0502020204030204" pitchFamily="34" charset="0"/>
                <a:cs typeface="Arial" panose="020B0604020202020204" pitchFamily="34" charset="0"/>
              </a:rPr>
              <a:t>gestiona la participación de los profesores en las convocatorias de premios nacionales, provinciales e institucionales</a:t>
            </a:r>
            <a:r>
              <a:rPr lang="es-ES" sz="1800" b="1" dirty="0" smtClean="0">
                <a:latin typeface="Arial Narrow" panose="020B0606020202030204" pitchFamily="34" charset="0"/>
                <a:ea typeface="Calibri" panose="020F0502020204030204" pitchFamily="34" charset="0"/>
                <a:cs typeface="Arial" panose="020B0604020202020204" pitchFamily="34" charset="0"/>
              </a:rPr>
              <a:t>,.</a:t>
            </a:r>
            <a:endParaRPr lang="es-ES" sz="1800" dirty="0">
              <a:ea typeface="Times New Roman" panose="02020603050405020304" pitchFamily="18" charset="0"/>
            </a:endParaRPr>
          </a:p>
          <a:p>
            <a:pPr marL="457200" algn="just">
              <a:lnSpc>
                <a:spcPct val="150000"/>
              </a:lnSpc>
              <a:spcAft>
                <a:spcPts val="0"/>
              </a:spcAft>
            </a:pPr>
            <a:r>
              <a:rPr lang="es-ES" sz="1800" b="1" dirty="0"/>
              <a:t>Se presenta 1 propuesta a </a:t>
            </a:r>
            <a:r>
              <a:rPr lang="es-ES" sz="1800" b="1" dirty="0" smtClean="0"/>
              <a:t>premio ACADEMIA con </a:t>
            </a:r>
            <a:r>
              <a:rPr lang="es-ES" sz="1800" b="1" dirty="0"/>
              <a:t>el TÍTULO</a:t>
            </a:r>
            <a:r>
              <a:rPr lang="es-MX" sz="1800" b="1" dirty="0"/>
              <a:t>. </a:t>
            </a:r>
            <a:r>
              <a:rPr lang="es-MX" sz="1800" dirty="0"/>
              <a:t>LA GESTIÓN DE LA CALIDAD EN LA FORMACIÓN ACADÉMICO INVESTIGATIVA: EXPERIENCIAS EN LA FORMACIÓN DE DOCTORES DEL CENTRO DE ESTUDIO DE EDUCACIÓN SUPERIOR</a:t>
            </a:r>
            <a:r>
              <a:rPr lang="es-MX" sz="1800" b="1" dirty="0"/>
              <a:t>. </a:t>
            </a:r>
            <a:endParaRPr lang="es-ES" sz="1800" dirty="0">
              <a:ea typeface="Times New Roman" panose="02020603050405020304" pitchFamily="18" charset="0"/>
            </a:endParaRPr>
          </a:p>
        </p:txBody>
      </p:sp>
      <p:sp>
        <p:nvSpPr>
          <p:cNvPr id="4" name="Flecha abajo 3"/>
          <p:cNvSpPr/>
          <p:nvPr/>
        </p:nvSpPr>
        <p:spPr bwMode="auto">
          <a:xfrm>
            <a:off x="971600" y="533028"/>
            <a:ext cx="648072" cy="648072"/>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27841793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solidFill>
                  <a:srgbClr val="C00000"/>
                </a:solidFill>
                <a:latin typeface="Impact" pitchFamily="34" charset="0"/>
              </a:rPr>
              <a:t>BALANCE DE PUBLICACIONES</a:t>
            </a:r>
            <a:endParaRPr lang="es-ES" sz="4000" dirty="0">
              <a:solidFill>
                <a:srgbClr val="C00000"/>
              </a:solidFill>
              <a:latin typeface="Impact" pitchFamily="34" charset="0"/>
            </a:endParaRPr>
          </a:p>
        </p:txBody>
      </p:sp>
      <p:sp>
        <p:nvSpPr>
          <p:cNvPr id="4" name="Rectángulo 3"/>
          <p:cNvSpPr/>
          <p:nvPr/>
        </p:nvSpPr>
        <p:spPr>
          <a:xfrm>
            <a:off x="467544" y="1916832"/>
            <a:ext cx="7848872" cy="2554545"/>
          </a:xfrm>
          <a:prstGeom prst="rect">
            <a:avLst/>
          </a:prstGeom>
        </p:spPr>
        <p:txBody>
          <a:bodyPr wrap="square">
            <a:spAutoFit/>
          </a:bodyPr>
          <a:lstStyle/>
          <a:p>
            <a:pPr marL="342900" lvl="0" indent="-342900" algn="just">
              <a:lnSpc>
                <a:spcPct val="150000"/>
              </a:lnSpc>
              <a:spcBef>
                <a:spcPts val="600"/>
              </a:spcBef>
              <a:spcAft>
                <a:spcPts val="600"/>
              </a:spcAft>
              <a:buFont typeface="+mj-lt"/>
              <a:buAutoNum type="alphaLcParenR"/>
            </a:pPr>
            <a:r>
              <a:rPr lang="es-ES" sz="2000" b="1" dirty="0">
                <a:latin typeface="Arial Narrow" panose="020B0606020202030204" pitchFamily="34" charset="0"/>
                <a:ea typeface="Calibri" panose="020F0502020204030204" pitchFamily="34" charset="0"/>
                <a:cs typeface="Arial" panose="020B0604020202020204" pitchFamily="34" charset="0"/>
              </a:rPr>
              <a:t>Se logra la publicación de los resultados científicos en revistas indexadas en bases de </a:t>
            </a:r>
            <a:r>
              <a:rPr lang="es-ES" sz="2000" b="1" dirty="0" smtClean="0">
                <a:latin typeface="Arial Narrow" panose="020B0606020202030204" pitchFamily="34" charset="0"/>
                <a:ea typeface="Calibri" panose="020F0502020204030204" pitchFamily="34" charset="0"/>
                <a:cs typeface="Arial" panose="020B0604020202020204" pitchFamily="34" charset="0"/>
              </a:rPr>
              <a:t>prestigio.</a:t>
            </a:r>
            <a:r>
              <a:rPr lang="es-ES" sz="2000" b="1"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 </a:t>
            </a:r>
            <a:endParaRPr lang="es-ES" sz="2000" b="1" dirty="0">
              <a:ea typeface="Times New Roman" panose="02020603050405020304" pitchFamily="18" charset="0"/>
            </a:endParaRPr>
          </a:p>
          <a:p>
            <a:pPr marL="457200" algn="just">
              <a:lnSpc>
                <a:spcPct val="150000"/>
              </a:lnSpc>
              <a:spcBef>
                <a:spcPts val="600"/>
              </a:spcBef>
              <a:spcAft>
                <a:spcPts val="600"/>
              </a:spcAft>
            </a:pPr>
            <a:r>
              <a:rPr lang="es-ES" sz="2000" dirty="0"/>
              <a:t>Se logran</a:t>
            </a:r>
            <a:r>
              <a:rPr lang="es-ES" sz="2000" b="1" dirty="0"/>
              <a:t> </a:t>
            </a:r>
            <a:r>
              <a:rPr lang="es-ES" sz="2000" dirty="0"/>
              <a:t>publicaciones de los resultados científicos, asociadas a las 3 líneas de investigación del Centro de Estudios, </a:t>
            </a:r>
            <a:r>
              <a:rPr lang="es-ES" sz="2000" dirty="0" smtClean="0"/>
              <a:t>11 </a:t>
            </a:r>
            <a:r>
              <a:rPr lang="es-ES" sz="2000" dirty="0"/>
              <a:t>en revistas indexadas en bases de prestigio, </a:t>
            </a:r>
            <a:r>
              <a:rPr lang="es-ES" sz="2000" dirty="0" smtClean="0"/>
              <a:t>9 </a:t>
            </a:r>
            <a:r>
              <a:rPr lang="es-ES" sz="2000" dirty="0"/>
              <a:t>en el grupo 3 y </a:t>
            </a:r>
            <a:r>
              <a:rPr lang="es-ES" sz="2000" dirty="0" smtClean="0"/>
              <a:t>2 </a:t>
            </a:r>
            <a:r>
              <a:rPr lang="es-ES" sz="2000" dirty="0"/>
              <a:t>en el grupo 4</a:t>
            </a:r>
            <a:r>
              <a:rPr lang="es-ES" sz="2000"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endParaRPr lang="es-ES" sz="2000" dirty="0">
              <a:ea typeface="Times New Roman" panose="02020603050405020304" pitchFamily="18" charset="0"/>
            </a:endParaRPr>
          </a:p>
        </p:txBody>
      </p:sp>
    </p:spTree>
    <p:extLst>
      <p:ext uri="{BB962C8B-B14F-4D97-AF65-F5344CB8AC3E}">
        <p14:creationId xmlns:p14="http://schemas.microsoft.com/office/powerpoint/2010/main" val="142042873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305780"/>
            <a:ext cx="7772400" cy="818964"/>
          </a:xfrm>
        </p:spPr>
        <p:txBody>
          <a:bodyPr/>
          <a:lstStyle/>
          <a:p>
            <a:r>
              <a:rPr lang="es-ES" b="1" dirty="0" smtClean="0">
                <a:solidFill>
                  <a:srgbClr val="FF0000"/>
                </a:solidFill>
              </a:rPr>
              <a:t>PUBLICACIONES</a:t>
            </a:r>
            <a:endParaRPr lang="es-ES" b="1" dirty="0">
              <a:solidFill>
                <a:srgbClr val="FF0000"/>
              </a:solidFill>
            </a:endParaRPr>
          </a:p>
        </p:txBody>
      </p:sp>
      <p:sp>
        <p:nvSpPr>
          <p:cNvPr id="6" name="Rectángulo 5"/>
          <p:cNvSpPr/>
          <p:nvPr/>
        </p:nvSpPr>
        <p:spPr>
          <a:xfrm>
            <a:off x="321296" y="863946"/>
            <a:ext cx="8496944" cy="4539704"/>
          </a:xfrm>
          <a:prstGeom prst="rect">
            <a:avLst/>
          </a:prstGeom>
        </p:spPr>
        <p:txBody>
          <a:bodyPr wrap="square">
            <a:spAutoFit/>
          </a:bodyPr>
          <a:lstStyle/>
          <a:p>
            <a:pPr algn="just">
              <a:lnSpc>
                <a:spcPct val="150000"/>
              </a:lnSpc>
              <a:spcAft>
                <a:spcPts val="0"/>
              </a:spcAft>
            </a:pPr>
            <a:r>
              <a:rPr lang="es-ES" sz="2000" b="1" dirty="0" smtClean="0">
                <a:highlight>
                  <a:srgbClr val="C0C0C0"/>
                </a:highlight>
                <a:latin typeface="Arial Narrow" panose="020B0606020202030204" pitchFamily="34" charset="0"/>
                <a:ea typeface="Calibri" panose="020F0502020204030204" pitchFamily="34" charset="0"/>
                <a:cs typeface="Arial" panose="020B0604020202020204" pitchFamily="34" charset="0"/>
              </a:rPr>
              <a:t>Línea </a:t>
            </a:r>
            <a:r>
              <a:rPr lang="es-ES" sz="2000" b="1" dirty="0">
                <a:highlight>
                  <a:srgbClr val="C0C0C0"/>
                </a:highlight>
                <a:latin typeface="Arial Narrow" panose="020B0606020202030204" pitchFamily="34" charset="0"/>
                <a:ea typeface="Calibri" panose="020F0502020204030204" pitchFamily="34" charset="0"/>
                <a:cs typeface="Arial" panose="020B0604020202020204" pitchFamily="34" charset="0"/>
              </a:rPr>
              <a:t>1:</a:t>
            </a:r>
            <a:r>
              <a:rPr lang="es-ES" sz="2000" b="1" dirty="0">
                <a:latin typeface="Arial Narrow" panose="020B0606020202030204" pitchFamily="34" charset="0"/>
                <a:ea typeface="Calibri" panose="020F0502020204030204" pitchFamily="34" charset="0"/>
                <a:cs typeface="Arial" panose="020B0604020202020204" pitchFamily="34" charset="0"/>
              </a:rPr>
              <a:t> </a:t>
            </a:r>
            <a:r>
              <a:rPr lang="es-ES" sz="2000" b="1" dirty="0">
                <a:highlight>
                  <a:srgbClr val="C0C0C0"/>
                </a:highlight>
                <a:latin typeface="Arial Narrow" panose="020B0606020202030204" pitchFamily="34" charset="0"/>
                <a:ea typeface="Calibri" panose="020F0502020204030204" pitchFamily="34" charset="0"/>
                <a:cs typeface="Arial" panose="020B0604020202020204" pitchFamily="34" charset="0"/>
              </a:rPr>
              <a:t>PERFECCIONAMIENTO DE LA VIRTUALIZACIÓN ACADÉMICA UNIVERSITARIA</a:t>
            </a:r>
            <a:endParaRPr lang="es-E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eriod"/>
            </a:pPr>
            <a:r>
              <a:rPr lang="es-ES" sz="1600" dirty="0"/>
              <a:t>Artículo: Cultura tecno-interdisciplinaria en la escuela de Ecoturismo de la ESPOCH. Autores: Mónica Pozo </a:t>
            </a:r>
            <a:r>
              <a:rPr lang="es-ES" sz="1600" dirty="0" err="1"/>
              <a:t>Vinueza</a:t>
            </a:r>
            <a:r>
              <a:rPr lang="es-ES" sz="1600" dirty="0"/>
              <a:t>; María Elena Pardo Gómez; José Manuel Izquierdo Lao. En Atlante: </a:t>
            </a:r>
            <a:r>
              <a:rPr lang="es-ES" sz="1600" u="sng" dirty="0">
                <a:hlinkClick r:id="rId2"/>
              </a:rPr>
              <a:t>http://atlante.eumed.net/wp-content/uploads/spoch.pdf</a:t>
            </a:r>
            <a:r>
              <a:rPr lang="es-ES" sz="1600" u="sng" dirty="0"/>
              <a:t> (</a:t>
            </a:r>
            <a:r>
              <a:rPr lang="es-ES" sz="1600" b="1" u="sng" dirty="0"/>
              <a:t>Grupo 4</a:t>
            </a:r>
            <a:r>
              <a:rPr lang="es-ES" sz="1600" u="sng"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a:t>La utilización de las Comunidades Virtuales en el proceso de enseñanza-aprendizaje. Autores: Jesús Javier Amorós Silva; María Elena Pardo Gómez; José Manuel Izquierdo Lao. En: http://www.monografías.com/ (</a:t>
            </a:r>
            <a:r>
              <a:rPr lang="es-ES" sz="1600" b="1" dirty="0"/>
              <a:t>Grupo 4</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a:t>Gestión académica universitaria sustentada en las TIC. Caso Universidad Estatal de Bolívar Ecuador”, Autores: Dra. Edelmira L. Guevara-Iñiguez, Dra. C. Ing. María Elena Pardo Gómez. Dr. C. Ing. José Manuel Izquierdo Lao.  Revista electrónica “Maestro y Sociedad” (ISSN: 1815-4867), y alojada en alojada en </a:t>
            </a:r>
            <a:r>
              <a:rPr lang="es-ES" sz="1600" u="sng" dirty="0">
                <a:hlinkClick r:id="rId3"/>
              </a:rPr>
              <a:t>www.maestroysociedad.rimed.cu</a:t>
            </a:r>
            <a:r>
              <a:rPr lang="es-ES" sz="1600" dirty="0"/>
              <a:t> . Vol. 12, No. 4, octubre – diciembre del 2015.  (</a:t>
            </a:r>
            <a:r>
              <a:rPr lang="es-ES" sz="1600" b="1" dirty="0"/>
              <a:t>Grupo 3)</a:t>
            </a:r>
            <a:endParaRPr lang="es-ES" sz="1600" dirty="0"/>
          </a:p>
          <a:p>
            <a:pPr marL="342900" lvl="0" indent="-342900" algn="just">
              <a:lnSpc>
                <a:spcPct val="150000"/>
              </a:lnSpc>
              <a:spcAft>
                <a:spcPts val="0"/>
              </a:spcAft>
              <a:buFont typeface="+mj-lt"/>
              <a:buAutoNum type="arabicPeriod"/>
            </a:pPr>
            <a:endParaRPr lang="es-ES"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96524339"/>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95536" y="188640"/>
            <a:ext cx="8352928" cy="6370975"/>
          </a:xfrm>
          <a:prstGeom prst="rect">
            <a:avLst/>
          </a:prstGeom>
        </p:spPr>
        <p:txBody>
          <a:bodyPr wrap="square">
            <a:spAutoFit/>
          </a:bodyPr>
          <a:lstStyle/>
          <a:p>
            <a:pPr algn="just">
              <a:lnSpc>
                <a:spcPct val="150000"/>
              </a:lnSpc>
              <a:spcAft>
                <a:spcPts val="0"/>
              </a:spcAft>
            </a:pPr>
            <a:r>
              <a:rPr lang="es-ES" b="1" dirty="0">
                <a:latin typeface="Arial Narrow" panose="020B0606020202030204" pitchFamily="34" charset="0"/>
                <a:ea typeface="Times New Roman" panose="02020603050405020304" pitchFamily="18" charset="0"/>
                <a:cs typeface="Arial" panose="020B0604020202020204" pitchFamily="34" charset="0"/>
              </a:rPr>
              <a:t>Línea 2: </a:t>
            </a:r>
            <a:r>
              <a:rPr lang="es-ES" b="1" dirty="0">
                <a:highlight>
                  <a:srgbClr val="C0C0C0"/>
                </a:highlight>
                <a:latin typeface="Arial Narrow" panose="020B0606020202030204" pitchFamily="34" charset="0"/>
                <a:ea typeface="Times New Roman" panose="02020603050405020304" pitchFamily="18" charset="0"/>
                <a:cs typeface="Arial" panose="020B0604020202020204" pitchFamily="34" charset="0"/>
              </a:rPr>
              <a:t>FORMACIÓN UNIVERSITARIA Y SU IMPACTO </a:t>
            </a:r>
            <a:r>
              <a:rPr lang="es-ES" b="1" dirty="0" smtClean="0">
                <a:highlight>
                  <a:srgbClr val="C0C0C0"/>
                </a:highlight>
                <a:latin typeface="Arial Narrow" panose="020B0606020202030204" pitchFamily="34" charset="0"/>
                <a:ea typeface="Times New Roman" panose="02020603050405020304" pitchFamily="18" charset="0"/>
                <a:cs typeface="Arial" panose="020B0604020202020204" pitchFamily="34" charset="0"/>
              </a:rPr>
              <a:t>SOCIAL</a:t>
            </a:r>
          </a:p>
          <a:p>
            <a:pPr algn="just">
              <a:lnSpc>
                <a:spcPct val="150000"/>
              </a:lnSpc>
              <a:spcAft>
                <a:spcPts val="0"/>
              </a:spcAft>
            </a:pPr>
            <a:endParaRPr lang="es-ES" b="1" dirty="0" smtClean="0">
              <a:highlight>
                <a:srgbClr val="C0C0C0"/>
              </a:highlight>
              <a:latin typeface="Arial Narrow" panose="020B0606020202030204" pitchFamily="34" charset="0"/>
              <a:ea typeface="Times New Roman" panose="02020603050405020304" pitchFamily="18" charset="0"/>
              <a:cs typeface="Arial" panose="020B0604020202020204" pitchFamily="34" charset="0"/>
            </a:endParaRPr>
          </a:p>
          <a:p>
            <a:pPr marL="342900" lvl="0" indent="-342900" algn="just">
              <a:lnSpc>
                <a:spcPct val="150000"/>
              </a:lnSpc>
              <a:spcAft>
                <a:spcPts val="0"/>
              </a:spcAft>
              <a:buFont typeface="+mj-lt"/>
              <a:buAutoNum type="arabicPeriod"/>
            </a:pPr>
            <a:r>
              <a:rPr lang="es-ES" sz="1400" b="1" dirty="0" smtClean="0">
                <a:latin typeface="Arial Narrow" panose="020B0606020202030204" pitchFamily="34" charset="0"/>
                <a:ea typeface="Times New Roman" panose="02020603050405020304" pitchFamily="18" charset="0"/>
                <a:cs typeface="Arial" panose="020B0604020202020204" pitchFamily="34" charset="0"/>
              </a:rPr>
              <a:t>Artículo</a:t>
            </a:r>
            <a:r>
              <a:rPr lang="es-ES" sz="1400" b="1" dirty="0">
                <a:latin typeface="Arial Narrow" panose="020B0606020202030204" pitchFamily="34" charset="0"/>
                <a:ea typeface="Times New Roman" panose="02020603050405020304" pitchFamily="18" charset="0"/>
                <a:cs typeface="Arial" panose="020B0604020202020204" pitchFamily="34" charset="0"/>
              </a:rPr>
              <a:t>:</a:t>
            </a:r>
            <a:r>
              <a:rPr lang="es-ES" sz="1400" dirty="0">
                <a:latin typeface="Arial Narrow" panose="020B0606020202030204" pitchFamily="34" charset="0"/>
                <a:ea typeface="Times New Roman" panose="02020603050405020304" pitchFamily="18" charset="0"/>
                <a:cs typeface="Arial" panose="020B0604020202020204" pitchFamily="34" charset="0"/>
              </a:rPr>
              <a:t> “Una metodología intertextual para  la  formación ético-estética del profesional del derecho”. Autoras: </a:t>
            </a:r>
            <a:r>
              <a:rPr lang="es-ES" sz="1400" dirty="0" err="1">
                <a:latin typeface="Arial Narrow" panose="020B0606020202030204" pitchFamily="34" charset="0"/>
                <a:ea typeface="Times New Roman" panose="02020603050405020304" pitchFamily="18" charset="0"/>
                <a:cs typeface="Arial" panose="020B0604020202020204" pitchFamily="34" charset="0"/>
              </a:rPr>
              <a:t>Msc</a:t>
            </a:r>
            <a:r>
              <a:rPr lang="es-ES" sz="1400" dirty="0">
                <a:latin typeface="Arial Narrow" panose="020B0606020202030204" pitchFamily="34" charset="0"/>
                <a:ea typeface="Times New Roman" panose="02020603050405020304" pitchFamily="18" charset="0"/>
                <a:cs typeface="Arial" panose="020B0604020202020204" pitchFamily="34" charset="0"/>
              </a:rPr>
              <a:t>. </a:t>
            </a:r>
            <a:r>
              <a:rPr lang="es-ES" sz="1400" dirty="0" err="1">
                <a:latin typeface="Arial Narrow" panose="020B0606020202030204" pitchFamily="34" charset="0"/>
                <a:ea typeface="Times New Roman" panose="02020603050405020304" pitchFamily="18" charset="0"/>
                <a:cs typeface="Arial" panose="020B0604020202020204" pitchFamily="34" charset="0"/>
              </a:rPr>
              <a:t>Maivis</a:t>
            </a:r>
            <a:r>
              <a:rPr lang="es-ES" sz="1400" dirty="0">
                <a:latin typeface="Arial Narrow" panose="020B0606020202030204" pitchFamily="34" charset="0"/>
                <a:ea typeface="Times New Roman" panose="02020603050405020304" pitchFamily="18" charset="0"/>
                <a:cs typeface="Arial" panose="020B0604020202020204" pitchFamily="34" charset="0"/>
              </a:rPr>
              <a:t> </a:t>
            </a:r>
            <a:r>
              <a:rPr lang="es-ES" sz="1400" dirty="0" err="1">
                <a:latin typeface="Arial Narrow" panose="020B0606020202030204" pitchFamily="34" charset="0"/>
                <a:ea typeface="Times New Roman" panose="02020603050405020304" pitchFamily="18" charset="0"/>
                <a:cs typeface="Arial" panose="020B0604020202020204" pitchFamily="34" charset="0"/>
              </a:rPr>
              <a:t>Ginarte</a:t>
            </a:r>
            <a:r>
              <a:rPr lang="es-ES" sz="1400" dirty="0">
                <a:latin typeface="Arial Narrow" panose="020B0606020202030204" pitchFamily="34" charset="0"/>
                <a:ea typeface="Times New Roman" panose="02020603050405020304" pitchFamily="18" charset="0"/>
                <a:cs typeface="Arial" panose="020B0604020202020204" pitchFamily="34" charset="0"/>
              </a:rPr>
              <a:t> Durán y Dra. C. Lizette Pérez Martínez. Revista Santiago. ISSN: 0048-9115, No.134 (2014). (</a:t>
            </a:r>
            <a:r>
              <a:rPr lang="es-ES" sz="1400" b="1" dirty="0">
                <a:latin typeface="Arial Narrow" panose="020B0606020202030204" pitchFamily="34" charset="0"/>
                <a:ea typeface="Times New Roman" panose="02020603050405020304" pitchFamily="18" charset="0"/>
                <a:cs typeface="Arial" panose="020B0604020202020204" pitchFamily="34" charset="0"/>
              </a:rPr>
              <a:t>Grupo 3)</a:t>
            </a:r>
            <a:endParaRPr lang="es-ES" sz="1400" dirty="0">
              <a:ea typeface="Times New Roman" panose="02020603050405020304" pitchFamily="18" charset="0"/>
            </a:endParaRPr>
          </a:p>
          <a:p>
            <a:pPr marL="342900" lvl="0" indent="-342900" algn="just">
              <a:lnSpc>
                <a:spcPct val="150000"/>
              </a:lnSpc>
              <a:spcAft>
                <a:spcPts val="0"/>
              </a:spcAft>
              <a:buFont typeface="+mj-lt"/>
              <a:buAutoNum type="arabicPeriod"/>
            </a:pPr>
            <a:r>
              <a:rPr lang="es-ES" sz="1400" b="1" dirty="0">
                <a:latin typeface="Arial Narrow" panose="020B0606020202030204" pitchFamily="34" charset="0"/>
                <a:ea typeface="Times New Roman" panose="02020603050405020304" pitchFamily="18" charset="0"/>
                <a:cs typeface="Arial" panose="020B0604020202020204" pitchFamily="34" charset="0"/>
              </a:rPr>
              <a:t>Artículo:</a:t>
            </a:r>
            <a:r>
              <a:rPr lang="es-ES" sz="1400" dirty="0">
                <a:latin typeface="Arial Narrow" panose="020B0606020202030204" pitchFamily="34" charset="0"/>
                <a:ea typeface="Times New Roman" panose="02020603050405020304" pitchFamily="18" charset="0"/>
                <a:cs typeface="Arial" panose="020B0604020202020204" pitchFamily="34" charset="0"/>
              </a:rPr>
              <a:t> Necesidad social de la intervención  universitaria en los procesos medio -ambientales en las comunidades costeras de Angola. ISSN 1576-3196, alojado en CICA. Autores. Lic. Joao Domingos Víctor, Dra. C. Lizette de la Concepción Pérez Martínez, </a:t>
            </a:r>
            <a:r>
              <a:rPr lang="es-ES" sz="1400" dirty="0" err="1">
                <a:latin typeface="Arial Narrow" panose="020B0606020202030204" pitchFamily="34" charset="0"/>
                <a:ea typeface="Times New Roman" panose="02020603050405020304" pitchFamily="18" charset="0"/>
                <a:cs typeface="Arial" panose="020B0604020202020204" pitchFamily="34" charset="0"/>
              </a:rPr>
              <a:t>Dra.C</a:t>
            </a:r>
            <a:r>
              <a:rPr lang="es-ES" sz="1400" dirty="0">
                <a:latin typeface="Arial Narrow" panose="020B0606020202030204" pitchFamily="34" charset="0"/>
                <a:ea typeface="Times New Roman" panose="02020603050405020304" pitchFamily="18" charset="0"/>
                <a:cs typeface="Arial" panose="020B0604020202020204" pitchFamily="34" charset="0"/>
              </a:rPr>
              <a:t>. Santa </a:t>
            </a:r>
            <a:r>
              <a:rPr lang="es-ES" sz="1400" dirty="0" err="1">
                <a:latin typeface="Arial Narrow" panose="020B0606020202030204" pitchFamily="34" charset="0"/>
                <a:ea typeface="Times New Roman" panose="02020603050405020304" pitchFamily="18" charset="0"/>
                <a:cs typeface="Arial" panose="020B0604020202020204" pitchFamily="34" charset="0"/>
              </a:rPr>
              <a:t>Nurkis</a:t>
            </a:r>
            <a:r>
              <a:rPr lang="es-ES" sz="1400" dirty="0">
                <a:latin typeface="Arial Narrow" panose="020B0606020202030204" pitchFamily="34" charset="0"/>
                <a:ea typeface="Times New Roman" panose="02020603050405020304" pitchFamily="18" charset="0"/>
                <a:cs typeface="Arial" panose="020B0604020202020204" pitchFamily="34" charset="0"/>
              </a:rPr>
              <a:t> Díaz Rodríguez. </a:t>
            </a:r>
            <a:r>
              <a:rPr lang="es-ES" sz="1400" dirty="0" err="1">
                <a:latin typeface="Arial Narrow" panose="020B0606020202030204" pitchFamily="34" charset="0"/>
                <a:ea typeface="Times New Roman" panose="02020603050405020304" pitchFamily="18" charset="0"/>
                <a:cs typeface="Arial" panose="020B0604020202020204" pitchFamily="34" charset="0"/>
              </a:rPr>
              <a:t>MSc</a:t>
            </a:r>
            <a:r>
              <a:rPr lang="es-ES" sz="1400" dirty="0">
                <a:latin typeface="Arial Narrow" panose="020B0606020202030204" pitchFamily="34" charset="0"/>
                <a:ea typeface="Times New Roman" panose="02020603050405020304" pitchFamily="18" charset="0"/>
                <a:cs typeface="Arial" panose="020B0604020202020204" pitchFamily="34" charset="0"/>
              </a:rPr>
              <a:t>. Alcides Francisco Antúnez Sánchez. (</a:t>
            </a:r>
            <a:r>
              <a:rPr lang="es-ES" sz="1400" b="1" dirty="0">
                <a:latin typeface="Arial Narrow" panose="020B0606020202030204" pitchFamily="34" charset="0"/>
                <a:ea typeface="Times New Roman" panose="02020603050405020304" pitchFamily="18" charset="0"/>
                <a:cs typeface="Arial" panose="020B0604020202020204" pitchFamily="34" charset="0"/>
              </a:rPr>
              <a:t>Grupo 3</a:t>
            </a:r>
            <a:r>
              <a:rPr lang="es-ES" sz="1400" dirty="0">
                <a:latin typeface="Arial Narrow" panose="020B0606020202030204" pitchFamily="34" charset="0"/>
                <a:ea typeface="Times New Roman" panose="02020603050405020304" pitchFamily="18" charset="0"/>
                <a:cs typeface="Arial" panose="020B0604020202020204" pitchFamily="34" charset="0"/>
              </a:rPr>
              <a:t>)</a:t>
            </a:r>
            <a:endParaRPr lang="es-ES" sz="1400" dirty="0">
              <a:ea typeface="Times New Roman" panose="02020603050405020304" pitchFamily="18" charset="0"/>
            </a:endParaRPr>
          </a:p>
          <a:p>
            <a:pPr marL="342900" lvl="0" indent="-342900" algn="just">
              <a:lnSpc>
                <a:spcPct val="150000"/>
              </a:lnSpc>
              <a:spcAft>
                <a:spcPts val="0"/>
              </a:spcAft>
              <a:buFont typeface="+mj-lt"/>
              <a:buAutoNum type="arabicPeriod"/>
            </a:pPr>
            <a:r>
              <a:rPr lang="es-ES" sz="1400" b="1" dirty="0">
                <a:latin typeface="Arial Narrow" panose="020B0606020202030204" pitchFamily="34" charset="0"/>
                <a:ea typeface="Times New Roman" panose="02020603050405020304" pitchFamily="18" charset="0"/>
                <a:cs typeface="Arial" panose="020B0604020202020204" pitchFamily="34" charset="0"/>
              </a:rPr>
              <a:t>Artículo</a:t>
            </a:r>
            <a:r>
              <a:rPr lang="es-ES" sz="1400" dirty="0">
                <a:latin typeface="Arial Narrow" panose="020B0606020202030204" pitchFamily="34" charset="0"/>
                <a:ea typeface="Times New Roman" panose="02020603050405020304" pitchFamily="18" charset="0"/>
                <a:cs typeface="Arial" panose="020B0604020202020204" pitchFamily="34" charset="0"/>
              </a:rPr>
              <a:t>: Desafíos en el establecimiento de una cultura de la calidad en la educación superior. Autor Pérez Martínez, Lizette de la Concepción, Universidad de Oriente. Santiago de Cuba, Cuba. Revista Formación y Calidad Educativa. Vol. 2, núm. 1 (2014): Enero-Abril – Investigaciones. Resumen  PDF. ISSN: 1390-9010 </a:t>
            </a:r>
            <a:r>
              <a:rPr lang="es-ES" sz="1400" b="1" dirty="0">
                <a:latin typeface="Arial Narrow" panose="020B0606020202030204" pitchFamily="34" charset="0"/>
                <a:ea typeface="Times New Roman" panose="02020603050405020304" pitchFamily="18" charset="0"/>
                <a:cs typeface="Arial" panose="020B0604020202020204" pitchFamily="34" charset="0"/>
              </a:rPr>
              <a:t>(Grupo 3)</a:t>
            </a:r>
            <a:endParaRPr lang="es-ES" sz="1400" dirty="0">
              <a:ea typeface="Times New Roman" panose="02020603050405020304" pitchFamily="18" charset="0"/>
            </a:endParaRPr>
          </a:p>
          <a:p>
            <a:pPr marL="342900" lvl="0" indent="-342900" algn="just">
              <a:lnSpc>
                <a:spcPct val="150000"/>
              </a:lnSpc>
              <a:spcAft>
                <a:spcPts val="0"/>
              </a:spcAft>
              <a:buFont typeface="+mj-lt"/>
              <a:buAutoNum type="arabicPeriod"/>
            </a:pPr>
            <a:r>
              <a:rPr lang="es-ES" sz="1400" b="1" dirty="0">
                <a:latin typeface="Arial Narrow" panose="020B0606020202030204" pitchFamily="34" charset="0"/>
                <a:ea typeface="Times New Roman" panose="02020603050405020304" pitchFamily="18" charset="0"/>
                <a:cs typeface="Arial" panose="020B0604020202020204" pitchFamily="34" charset="0"/>
              </a:rPr>
              <a:t>Artículo</a:t>
            </a:r>
            <a:r>
              <a:rPr lang="es-ES" sz="1400" dirty="0">
                <a:latin typeface="Arial Narrow" panose="020B0606020202030204" pitchFamily="34" charset="0"/>
                <a:ea typeface="Times New Roman" panose="02020603050405020304" pitchFamily="18" charset="0"/>
                <a:cs typeface="Arial" panose="020B0604020202020204" pitchFamily="34" charset="0"/>
              </a:rPr>
              <a:t>: Paradojas de la interculturalidad en la formación del estudiante-maestro del Ecuador. Revista Santiago. Jorge V. Andrade-Santamaría, Dalia de J. Rodríguez-Bencomo, diciembre 2014,  ISSN: 2227-6513  (</a:t>
            </a:r>
            <a:r>
              <a:rPr lang="es-ES" sz="1400" b="1" dirty="0">
                <a:latin typeface="Arial Narrow" panose="020B0606020202030204" pitchFamily="34" charset="0"/>
                <a:ea typeface="Times New Roman" panose="02020603050405020304" pitchFamily="18" charset="0"/>
                <a:cs typeface="Arial" panose="020B0604020202020204" pitchFamily="34" charset="0"/>
              </a:rPr>
              <a:t>Grupo 3</a:t>
            </a:r>
            <a:r>
              <a:rPr lang="es-ES" sz="1400" dirty="0" smtClean="0">
                <a:latin typeface="Arial Narrow" panose="020B0606020202030204" pitchFamily="34" charset="0"/>
                <a:ea typeface="Times New Roman" panose="02020603050405020304" pitchFamily="18" charset="0"/>
                <a:cs typeface="Arial" panose="020B0604020202020204" pitchFamily="34" charset="0"/>
              </a:rPr>
              <a:t>).</a:t>
            </a:r>
          </a:p>
          <a:p>
            <a:pPr marL="342900" lvl="0" indent="-342900" algn="just">
              <a:lnSpc>
                <a:spcPct val="150000"/>
              </a:lnSpc>
              <a:buFont typeface="+mj-lt"/>
              <a:buAutoNum type="arabicPeriod"/>
            </a:pPr>
            <a:r>
              <a:rPr lang="es-ES" sz="1400" dirty="0">
                <a:latin typeface="Arial Narrow" panose="020B0606020202030204" pitchFamily="34" charset="0"/>
              </a:rPr>
              <a:t>Evaluación del impacto de los graduados de las filiales universitarias municipales en territorios de la provincia de Santiago de Cuba", de Dalia de Jesús Rodríguez Bencomo, Lizette Pérez Martínez en: l Vol. 12, No. 4, octubre – diciembre del 2015. “Maestro y Sociedad” (ISSN: 1815-4867), y alojada en </a:t>
            </a:r>
            <a:r>
              <a:rPr lang="es-ES" sz="1400" u="sng" dirty="0">
                <a:latin typeface="Arial Narrow" panose="020B0606020202030204" pitchFamily="34" charset="0"/>
                <a:hlinkClick r:id="rId2"/>
              </a:rPr>
              <a:t>www.maestroysociedad.rimed.cu</a:t>
            </a:r>
            <a:r>
              <a:rPr lang="es-ES" sz="1400" dirty="0">
                <a:latin typeface="Arial Narrow" panose="020B0606020202030204" pitchFamily="34" charset="0"/>
              </a:rPr>
              <a:t>  (</a:t>
            </a:r>
            <a:r>
              <a:rPr lang="es-ES" sz="1400" b="1" dirty="0">
                <a:latin typeface="Arial Narrow" panose="020B0606020202030204" pitchFamily="34" charset="0"/>
              </a:rPr>
              <a:t>Grupo </a:t>
            </a:r>
            <a:r>
              <a:rPr lang="es-ES" sz="1400" b="1" dirty="0" smtClean="0">
                <a:latin typeface="Arial Narrow" panose="020B0606020202030204" pitchFamily="34" charset="0"/>
              </a:rPr>
              <a:t>3)</a:t>
            </a:r>
            <a:endParaRPr lang="es-ES" sz="1400" dirty="0">
              <a:latin typeface="Arial Narrow" panose="020B0606020202030204" pitchFamily="34" charset="0"/>
            </a:endParaRPr>
          </a:p>
          <a:p>
            <a:pPr marL="342900" lvl="0" indent="-342900" algn="just">
              <a:lnSpc>
                <a:spcPct val="150000"/>
              </a:lnSpc>
              <a:buFont typeface="+mj-lt"/>
              <a:buAutoNum type="arabicPeriod"/>
            </a:pPr>
            <a:r>
              <a:rPr lang="es-ES" sz="1400" dirty="0">
                <a:latin typeface="Arial Narrow" panose="020B0606020202030204" pitchFamily="34" charset="0"/>
              </a:rPr>
              <a:t>“Rol de los profesores en el entorno virtual de enseñanza aprendizaje",  publicado por Celia Ledo Royo, en el Vol. 12, No. 4, octubre – diciembre del 2015. (ISSN: 1815-4867), y alojada en </a:t>
            </a:r>
            <a:r>
              <a:rPr lang="es-ES" sz="1400" u="sng" dirty="0">
                <a:latin typeface="Arial Narrow" panose="020B0606020202030204" pitchFamily="34" charset="0"/>
                <a:hlinkClick r:id="rId2"/>
              </a:rPr>
              <a:t>www.maestroysociedad.rimed.cu</a:t>
            </a:r>
            <a:r>
              <a:rPr lang="es-ES" sz="1400" dirty="0">
                <a:latin typeface="Arial Narrow" panose="020B0606020202030204" pitchFamily="34" charset="0"/>
              </a:rPr>
              <a:t>  (</a:t>
            </a:r>
            <a:r>
              <a:rPr lang="es-ES" sz="1400" b="1" dirty="0">
                <a:latin typeface="Arial Narrow" panose="020B0606020202030204" pitchFamily="34" charset="0"/>
              </a:rPr>
              <a:t>Grupo </a:t>
            </a:r>
            <a:r>
              <a:rPr lang="es-ES" sz="1400" b="1" dirty="0" smtClean="0">
                <a:latin typeface="Arial Narrow" panose="020B0606020202030204" pitchFamily="34" charset="0"/>
              </a:rPr>
              <a:t>3)</a:t>
            </a:r>
            <a:endParaRPr lang="es-ES" sz="1400" dirty="0">
              <a:latin typeface="Arial Narrow" panose="020B0606020202030204" pitchFamily="34" charset="0"/>
            </a:endParaRPr>
          </a:p>
          <a:p>
            <a:pPr marL="342900" lvl="0" indent="-342900" algn="just">
              <a:lnSpc>
                <a:spcPct val="150000"/>
              </a:lnSpc>
              <a:spcAft>
                <a:spcPts val="0"/>
              </a:spcAft>
              <a:buFont typeface="+mj-lt"/>
              <a:buAutoNum type="arabicPeriod"/>
            </a:pPr>
            <a:endParaRPr lang="es-ES" sz="1400" dirty="0">
              <a:ea typeface="Times New Roman" panose="02020603050405020304" pitchFamily="18" charset="0"/>
            </a:endParaRPr>
          </a:p>
        </p:txBody>
      </p:sp>
    </p:spTree>
    <p:extLst>
      <p:ext uri="{BB962C8B-B14F-4D97-AF65-F5344CB8AC3E}">
        <p14:creationId xmlns:p14="http://schemas.microsoft.com/office/powerpoint/2010/main" val="2369076636"/>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55576" y="404664"/>
            <a:ext cx="7560840" cy="3785652"/>
          </a:xfrm>
          <a:prstGeom prst="rect">
            <a:avLst/>
          </a:prstGeom>
          <a:solidFill>
            <a:schemeClr val="bg1">
              <a:lumMod val="95000"/>
            </a:schemeClr>
          </a:solidFill>
        </p:spPr>
        <p:txBody>
          <a:bodyPr wrap="square">
            <a:spAutoFit/>
          </a:bodyPr>
          <a:lstStyle/>
          <a:p>
            <a:pPr marL="630555" indent="-630555" algn="just">
              <a:lnSpc>
                <a:spcPct val="150000"/>
              </a:lnSpc>
              <a:spcAft>
                <a:spcPts val="0"/>
              </a:spcAft>
            </a:pPr>
            <a:r>
              <a:rPr lang="es-ES" sz="16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LÍNEA 3: FORMACIÓN DEL PENSAMIENTO CIENTÍFICO-INVESTIGATIVO EN LA COMUNIDAD UNIVERSITARIA.</a:t>
            </a:r>
            <a:r>
              <a:rPr lang="es-ES" sz="16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endParaRPr lang="es-ES" sz="1600" dirty="0">
              <a:ea typeface="Times New Roman" panose="02020603050405020304" pitchFamily="18" charset="0"/>
            </a:endParaRPr>
          </a:p>
          <a:p>
            <a:pPr algn="just">
              <a:lnSpc>
                <a:spcPct val="150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1600" dirty="0">
                <a:latin typeface="Arial Narrow" panose="020B0606020202030204" pitchFamily="34" charset="0"/>
                <a:ea typeface="Times New Roman" panose="02020603050405020304" pitchFamily="18" charset="0"/>
              </a:rPr>
              <a:t> </a:t>
            </a:r>
            <a:endParaRPr lang="es-ES" sz="1600" dirty="0">
              <a:ea typeface="Times New Roman" panose="02020603050405020304" pitchFamily="18" charset="0"/>
            </a:endParaRPr>
          </a:p>
          <a:p>
            <a:pPr marL="342900" lvl="0" indent="-342900" algn="just">
              <a:lnSpc>
                <a:spcPct val="150000"/>
              </a:lnSpc>
              <a:spcAft>
                <a:spcPts val="0"/>
              </a:spcAft>
              <a:buFont typeface="+mj-lt"/>
              <a:buAutoNum type="arabicPeriod"/>
              <a:tabLst>
                <a:tab pos="450215"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1600" dirty="0">
                <a:latin typeface="Arial Narrow" panose="020B0606020202030204" pitchFamily="34" charset="0"/>
                <a:ea typeface="Times New Roman" panose="02020603050405020304" pitchFamily="18" charset="0"/>
              </a:rPr>
              <a:t>Peculiaridades del proceso formativo estético en la Educación General Básica en Ecuador. Revista IPLAC, Publicación Latinoamericana y Caribeña de Educación, 3 de mayo de 2014, Sección: Artículo Científico (indexada) www.revista.iplac.rimed.cu  No. 2140/ISSN 1993-6850. (</a:t>
            </a:r>
            <a:r>
              <a:rPr lang="es-ES" sz="1600" b="1" dirty="0">
                <a:latin typeface="Arial Narrow" panose="020B0606020202030204" pitchFamily="34" charset="0"/>
                <a:ea typeface="Times New Roman" panose="02020603050405020304" pitchFamily="18" charset="0"/>
              </a:rPr>
              <a:t>Grupo 3) </a:t>
            </a:r>
            <a:r>
              <a:rPr lang="es-ES" sz="1600" dirty="0">
                <a:latin typeface="Arial Narrow" panose="020B0606020202030204" pitchFamily="34" charset="0"/>
                <a:ea typeface="Times New Roman" panose="02020603050405020304" pitchFamily="18" charset="0"/>
              </a:rPr>
              <a:t>Angel Luis Cintra Lugones.</a:t>
            </a:r>
            <a:endParaRPr lang="es-ES" sz="1600" dirty="0">
              <a:ea typeface="Times New Roman" panose="02020603050405020304" pitchFamily="18" charset="0"/>
            </a:endParaRPr>
          </a:p>
          <a:p>
            <a:pPr marL="342900" lvl="0" indent="-342900" algn="just">
              <a:lnSpc>
                <a:spcPct val="150000"/>
              </a:lnSpc>
              <a:spcAft>
                <a:spcPts val="0"/>
              </a:spcAft>
              <a:buFont typeface="+mj-lt"/>
              <a:buAutoNum type="arabicPeriod"/>
              <a:tabLst>
                <a:tab pos="450215"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1600" dirty="0">
                <a:latin typeface="Arial Narrow" panose="020B0606020202030204" pitchFamily="34" charset="0"/>
                <a:ea typeface="Times New Roman" panose="02020603050405020304" pitchFamily="18" charset="0"/>
              </a:rPr>
              <a:t>La gestión en el proceso de extensión en la Universidad de Oriente. Reflexiones. Angel Luis Cintra Lugones.  Revista IPLAC, ISSN 1993-6850 (indexada) RNPS No. 2140  mayo/junio/2015. (</a:t>
            </a:r>
            <a:r>
              <a:rPr lang="es-ES" sz="1600" b="1" dirty="0">
                <a:latin typeface="Arial Narrow" panose="020B0606020202030204" pitchFamily="34" charset="0"/>
                <a:ea typeface="Times New Roman" panose="02020603050405020304" pitchFamily="18" charset="0"/>
              </a:rPr>
              <a:t>Grupo 3) </a:t>
            </a:r>
            <a:endParaRPr lang="es-ES" sz="1600" dirty="0">
              <a:ea typeface="Times New Roman" panose="02020603050405020304" pitchFamily="18" charset="0"/>
            </a:endParaRPr>
          </a:p>
        </p:txBody>
      </p:sp>
    </p:spTree>
    <p:extLst>
      <p:ext uri="{BB962C8B-B14F-4D97-AF65-F5344CB8AC3E}">
        <p14:creationId xmlns:p14="http://schemas.microsoft.com/office/powerpoint/2010/main" val="1990077864"/>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27584" y="260648"/>
            <a:ext cx="7704856" cy="5847755"/>
          </a:xfrm>
          <a:prstGeom prst="rect">
            <a:avLst/>
          </a:prstGeom>
        </p:spPr>
        <p:txBody>
          <a:bodyPr wrap="square">
            <a:spAutoFit/>
          </a:bodyPr>
          <a:lstStyle/>
          <a:p>
            <a:r>
              <a:rPr lang="es-ES" b="1" dirty="0"/>
              <a:t> </a:t>
            </a:r>
            <a:endParaRPr lang="es-ES" dirty="0"/>
          </a:p>
          <a:p>
            <a:pPr algn="just"/>
            <a:r>
              <a:rPr lang="es-MX" sz="3200" dirty="0" smtClean="0"/>
              <a:t>Sobre la </a:t>
            </a:r>
            <a:r>
              <a:rPr lang="es-MX" sz="3200" b="1" dirty="0">
                <a:solidFill>
                  <a:srgbClr val="C00000"/>
                </a:solidFill>
              </a:rPr>
              <a:t>Revista Colegio Universitario. </a:t>
            </a:r>
            <a:r>
              <a:rPr lang="es-ES" sz="3200" dirty="0"/>
              <a:t>Se logró dar impulso y salida a la Revista: Colegio universitario, indexándose la misma</a:t>
            </a:r>
            <a:r>
              <a:rPr lang="es-MX" sz="3200" dirty="0"/>
              <a:t>  (</a:t>
            </a:r>
            <a:r>
              <a:rPr lang="es-ES" sz="3200" b="1" dirty="0"/>
              <a:t>ISSN: 2307-7522), visualizándose </a:t>
            </a:r>
            <a:r>
              <a:rPr lang="es-ES" sz="3200" b="1" dirty="0" smtClean="0"/>
              <a:t>8 </a:t>
            </a:r>
            <a:r>
              <a:rPr lang="es-ES" sz="3200" b="1" dirty="0"/>
              <a:t>de sus números (3 del </a:t>
            </a:r>
            <a:r>
              <a:rPr lang="es-ES" sz="3200" b="1" dirty="0" smtClean="0"/>
              <a:t>2012, 3 </a:t>
            </a:r>
            <a:r>
              <a:rPr lang="es-ES" sz="3200" b="1" dirty="0"/>
              <a:t>del </a:t>
            </a:r>
            <a:r>
              <a:rPr lang="es-ES" sz="3200" b="1" dirty="0" smtClean="0"/>
              <a:t>2013, y 2 del 2014).</a:t>
            </a:r>
          </a:p>
          <a:p>
            <a:pPr lvl="0"/>
            <a:r>
              <a:rPr lang="es-ES" sz="14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Archivos</a:t>
            </a:r>
          </a:p>
          <a:p>
            <a:pPr lvl="0">
              <a:spcAft>
                <a:spcPts val="0"/>
              </a:spcAft>
            </a:pPr>
            <a:r>
              <a:rPr lang="es-ES" sz="1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2014</a:t>
            </a:r>
          </a:p>
          <a:p>
            <a:pPr lvl="0">
              <a:spcAft>
                <a:spcPts val="0"/>
              </a:spcAft>
            </a:pPr>
            <a:r>
              <a:rPr lang="es-ES"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Vol. 3, núm. 2 (2014): Mayo-Agosto, Vol. 3, núm. 1 (2014): Enero-Abril</a:t>
            </a:r>
          </a:p>
          <a:p>
            <a:pPr lvl="0">
              <a:spcAft>
                <a:spcPts val="0"/>
              </a:spcAft>
            </a:pPr>
            <a:r>
              <a:rPr lang="es-ES" sz="1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2013</a:t>
            </a:r>
          </a:p>
          <a:p>
            <a:pPr lvl="0">
              <a:spcAft>
                <a:spcPts val="0"/>
              </a:spcAft>
            </a:pPr>
            <a:r>
              <a:rPr lang="es-ES"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Vol. 2, núm. 3 (2013): Septiembre-Diciembre Vol. 2, núm. 2 (2013): Mayo-Agosto Vol. 2, núm. 1 (2013): Enero-Abril</a:t>
            </a:r>
          </a:p>
          <a:p>
            <a:pPr lvl="0">
              <a:spcAft>
                <a:spcPts val="0"/>
              </a:spcAft>
            </a:pPr>
            <a:r>
              <a:rPr lang="es-ES" sz="1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2012</a:t>
            </a:r>
          </a:p>
          <a:p>
            <a:pPr lvl="0">
              <a:spcAft>
                <a:spcPts val="0"/>
              </a:spcAft>
            </a:pPr>
            <a:r>
              <a:rPr lang="es-ES"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Vol. 1, núm. 3 (2012): Septiembre-Diciembre Vol. 1, núm. 2 (2012): Mayo-Agosto Vol. 1, núm. 1 (2012): Enero-Abril</a:t>
            </a:r>
          </a:p>
          <a:p>
            <a:pPr algn="just"/>
            <a:endParaRPr lang="es-ES" sz="3200" dirty="0"/>
          </a:p>
        </p:txBody>
      </p:sp>
    </p:spTree>
    <p:extLst>
      <p:ext uri="{BB962C8B-B14F-4D97-AF65-F5344CB8AC3E}">
        <p14:creationId xmlns:p14="http://schemas.microsoft.com/office/powerpoint/2010/main" val="3219813292"/>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sz="3200" b="1" kern="1200" dirty="0" smtClean="0">
                <a:solidFill>
                  <a:srgbClr val="C00000"/>
                </a:solidFill>
                <a:latin typeface="Arial Narrow" panose="020B0606020202030204" pitchFamily="34" charset="0"/>
                <a:ea typeface="Calibri" panose="020F0502020204030204" pitchFamily="34" charset="0"/>
                <a:cs typeface="Arial" panose="020B0604020202020204" pitchFamily="34" charset="0"/>
              </a:rPr>
              <a:t>RED DE INVESTIGACIÓN. PES</a:t>
            </a:r>
            <a:endParaRPr lang="es-ES" sz="3200" dirty="0">
              <a:solidFill>
                <a:srgbClr val="C00000"/>
              </a:solidFill>
            </a:endParaRPr>
          </a:p>
        </p:txBody>
      </p:sp>
      <p:sp>
        <p:nvSpPr>
          <p:cNvPr id="6" name="Rectángulo 5"/>
          <p:cNvSpPr/>
          <p:nvPr/>
        </p:nvSpPr>
        <p:spPr>
          <a:xfrm>
            <a:off x="467544" y="1752600"/>
            <a:ext cx="8496944" cy="3544560"/>
          </a:xfrm>
          <a:prstGeom prst="rect">
            <a:avLst/>
          </a:prstGeom>
        </p:spPr>
        <p:txBody>
          <a:bodyPr wrap="square">
            <a:spAutoFit/>
          </a:bodyPr>
          <a:lstStyle/>
          <a:p>
            <a:pPr lvl="0" algn="just">
              <a:lnSpc>
                <a:spcPct val="150000"/>
              </a:lnSpc>
              <a:spcAft>
                <a:spcPts val="1000"/>
              </a:spcAft>
            </a:pPr>
            <a:r>
              <a:rPr lang="es-ES" b="1" dirty="0" smtClean="0">
                <a:latin typeface="Arial Narrow" panose="020B0606020202030204" pitchFamily="34" charset="0"/>
                <a:ea typeface="Calibri" panose="020F0502020204030204" pitchFamily="34" charset="0"/>
                <a:cs typeface="Arial" panose="020B0604020202020204" pitchFamily="34" charset="0"/>
              </a:rPr>
              <a:t>5. Se </a:t>
            </a:r>
            <a:r>
              <a:rPr lang="es-ES" b="1" dirty="0">
                <a:latin typeface="Arial Narrow" panose="020B0606020202030204" pitchFamily="34" charset="0"/>
                <a:ea typeface="Calibri" panose="020F0502020204030204" pitchFamily="34" charset="0"/>
                <a:cs typeface="Arial" panose="020B0604020202020204" pitchFamily="34" charset="0"/>
              </a:rPr>
              <a:t>perfecciona el Trabajo con la Red de Investigación que centra el centro de Estudios</a:t>
            </a:r>
            <a:endParaRPr lang="es-ES" dirty="0"/>
          </a:p>
          <a:p>
            <a:pPr marL="678180" algn="just">
              <a:lnSpc>
                <a:spcPct val="150000"/>
              </a:lnSpc>
              <a:spcAft>
                <a:spcPts val="1000"/>
              </a:spcAft>
            </a:pPr>
            <a:r>
              <a:rPr lang="es-ES" dirty="0">
                <a:latin typeface="Arial Narrow" panose="020B0606020202030204" pitchFamily="34" charset="0"/>
                <a:ea typeface="Calibri" panose="020F0502020204030204" pitchFamily="34" charset="0"/>
                <a:cs typeface="Arial" panose="020B0604020202020204" pitchFamily="34" charset="0"/>
              </a:rPr>
              <a:t>Se han realizado hasta el momento dos reuniones de la Red de Perfeccionamiento de la Educación Superior, la misma cuenta con su Observatorio, y publicación de resultados relevantes, así como del evento Base Universidad 2016.</a:t>
            </a:r>
            <a:endParaRPr lang="es-ES" dirty="0">
              <a:effectLst/>
            </a:endParaRPr>
          </a:p>
        </p:txBody>
      </p:sp>
    </p:spTree>
    <p:extLst>
      <p:ext uri="{BB962C8B-B14F-4D97-AF65-F5344CB8AC3E}">
        <p14:creationId xmlns:p14="http://schemas.microsoft.com/office/powerpoint/2010/main" val="782135551"/>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81880" y="548680"/>
            <a:ext cx="8022568" cy="1143000"/>
          </a:xfrm>
        </p:spPr>
        <p:txBody>
          <a:bodyPr/>
          <a:lstStyle/>
          <a:p>
            <a:pPr algn="just"/>
            <a:r>
              <a:rPr lang="es-ES" sz="3200" dirty="0" smtClean="0">
                <a:solidFill>
                  <a:srgbClr val="C00000"/>
                </a:solidFill>
                <a:latin typeface="Impact" pitchFamily="34" charset="0"/>
              </a:rPr>
              <a:t>RED DE  PERFECCIONAMIENTO DE LA EDUCACIÓN SUPERIOR</a:t>
            </a:r>
            <a:br>
              <a:rPr lang="es-ES" sz="3200" dirty="0" smtClean="0">
                <a:solidFill>
                  <a:srgbClr val="C00000"/>
                </a:solidFill>
                <a:latin typeface="Impact" pitchFamily="34" charset="0"/>
              </a:rPr>
            </a:br>
            <a:endParaRPr lang="es-ES" sz="3200" dirty="0">
              <a:solidFill>
                <a:srgbClr val="C00000"/>
              </a:solidFill>
              <a:latin typeface="Impact" pitchFamily="34" charset="0"/>
            </a:endParaRPr>
          </a:p>
        </p:txBody>
      </p:sp>
      <p:sp>
        <p:nvSpPr>
          <p:cNvPr id="3" name="2 Rectángulo"/>
          <p:cNvSpPr/>
          <p:nvPr/>
        </p:nvSpPr>
        <p:spPr>
          <a:xfrm>
            <a:off x="611560" y="1772816"/>
            <a:ext cx="7632848" cy="4647426"/>
          </a:xfrm>
          <a:prstGeom prst="rect">
            <a:avLst/>
          </a:prstGeom>
        </p:spPr>
        <p:txBody>
          <a:bodyPr wrap="square">
            <a:spAutoFit/>
          </a:bodyPr>
          <a:lstStyle/>
          <a:p>
            <a:pPr algn="just"/>
            <a:r>
              <a:rPr lang="es-MX" dirty="0" smtClean="0"/>
              <a:t>Se </a:t>
            </a:r>
            <a:r>
              <a:rPr lang="es-MX" dirty="0"/>
              <a:t>encuentra en el observatorio situado en la Dirección de Informatización (CORPUS</a:t>
            </a:r>
            <a:r>
              <a:rPr lang="es-MX" dirty="0" smtClean="0"/>
              <a:t>).</a:t>
            </a:r>
          </a:p>
          <a:p>
            <a:pPr algn="just"/>
            <a:r>
              <a:rPr lang="es-ES" dirty="0"/>
              <a:t>Las líneas aprobadas son: </a:t>
            </a:r>
            <a:endParaRPr lang="es-ES" dirty="0" smtClean="0"/>
          </a:p>
          <a:p>
            <a:pPr algn="just"/>
            <a:endParaRPr lang="es-ES" dirty="0"/>
          </a:p>
          <a:p>
            <a:pPr lvl="0" algn="just"/>
            <a:r>
              <a:rPr lang="es-ES" sz="2000" dirty="0"/>
              <a:t>LINEA 1. PERFECCIONAMIENTO DE LA VIRTUALIZACIÓN ACADÉMICA UNIVERSITARIA</a:t>
            </a:r>
            <a:r>
              <a:rPr lang="es-ES" sz="2000" dirty="0" smtClean="0"/>
              <a:t>.</a:t>
            </a:r>
          </a:p>
          <a:p>
            <a:pPr lvl="0" algn="just"/>
            <a:endParaRPr lang="es-ES" sz="2000" dirty="0"/>
          </a:p>
          <a:p>
            <a:pPr lvl="0" algn="just"/>
            <a:r>
              <a:rPr lang="es-ES" sz="2000" dirty="0"/>
              <a:t>LÍNEA 2: FORMACIÓN UNIVERSITARIA Y SU IMPACTO </a:t>
            </a:r>
            <a:r>
              <a:rPr lang="es-ES" sz="2000" dirty="0" smtClean="0"/>
              <a:t>SOCIAL</a:t>
            </a:r>
          </a:p>
          <a:p>
            <a:pPr lvl="0" algn="just"/>
            <a:endParaRPr lang="es-ES" sz="2000" dirty="0"/>
          </a:p>
          <a:p>
            <a:pPr lvl="0" algn="just"/>
            <a:r>
              <a:rPr lang="es-ES" sz="2000" dirty="0"/>
              <a:t>LÍNEA 3: FORMACIÓN DEL PENSAMIENTO CIENTÍFICO-INVESTIGATIVO EN LA COMUNIDAD UNIVERSITARIA</a:t>
            </a:r>
            <a:r>
              <a:rPr lang="es-ES" sz="2000" dirty="0" smtClean="0"/>
              <a:t>.</a:t>
            </a:r>
          </a:p>
          <a:p>
            <a:pPr lvl="0" algn="just"/>
            <a:endParaRPr lang="es-ES" sz="2000" dirty="0"/>
          </a:p>
          <a:p>
            <a:pPr lvl="0" algn="just"/>
            <a:r>
              <a:rPr lang="es-ES" sz="2000" dirty="0"/>
              <a:t>LÍNEA 4. DIDÁCTICA DE LA MATEMÁTICA Y LA COMPUTACIÓN</a:t>
            </a:r>
            <a:r>
              <a:rPr lang="es-ES" sz="2000" dirty="0" smtClean="0"/>
              <a:t>.</a:t>
            </a:r>
            <a:endParaRPr lang="es-ES" sz="2000" dirty="0"/>
          </a:p>
        </p:txBody>
      </p:sp>
    </p:spTree>
    <p:extLst>
      <p:ext uri="{BB962C8B-B14F-4D97-AF65-F5344CB8AC3E}">
        <p14:creationId xmlns:p14="http://schemas.microsoft.com/office/powerpoint/2010/main" val="644868673"/>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3499"/>
            <a:ext cx="9144000" cy="4797251"/>
          </a:xfrm>
          <a:prstGeom prst="rect">
            <a:avLst/>
          </a:prstGeom>
        </p:spPr>
      </p:pic>
      <p:sp>
        <p:nvSpPr>
          <p:cNvPr id="5" name="CuadroTexto 4"/>
          <p:cNvSpPr txBox="1"/>
          <p:nvPr/>
        </p:nvSpPr>
        <p:spPr>
          <a:xfrm>
            <a:off x="3381385" y="857250"/>
            <a:ext cx="2381229" cy="369332"/>
          </a:xfrm>
          <a:prstGeom prst="rect">
            <a:avLst/>
          </a:prstGeom>
          <a:noFill/>
        </p:spPr>
        <p:txBody>
          <a:bodyPr wrap="none" rtlCol="0">
            <a:spAutoFit/>
          </a:bodyPr>
          <a:lstStyle/>
          <a:p>
            <a:r>
              <a:rPr lang="es-ES" sz="1800" dirty="0">
                <a:latin typeface="Arial Black" panose="020B0A04020102020204" pitchFamily="34" charset="0"/>
              </a:rPr>
              <a:t>Observatorio Red</a:t>
            </a:r>
          </a:p>
        </p:txBody>
      </p:sp>
    </p:spTree>
    <p:extLst>
      <p:ext uri="{BB962C8B-B14F-4D97-AF65-F5344CB8AC3E}">
        <p14:creationId xmlns:p14="http://schemas.microsoft.com/office/powerpoint/2010/main" val="1893548583"/>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3499"/>
            <a:ext cx="3173279" cy="479725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3278" y="1203499"/>
            <a:ext cx="5970722" cy="4797251"/>
          </a:xfrm>
          <a:prstGeom prst="rect">
            <a:avLst/>
          </a:prstGeom>
        </p:spPr>
      </p:pic>
      <p:sp>
        <p:nvSpPr>
          <p:cNvPr id="6" name="CuadroTexto 5"/>
          <p:cNvSpPr txBox="1"/>
          <p:nvPr/>
        </p:nvSpPr>
        <p:spPr>
          <a:xfrm>
            <a:off x="3533971" y="857250"/>
            <a:ext cx="1651221" cy="369332"/>
          </a:xfrm>
          <a:prstGeom prst="rect">
            <a:avLst/>
          </a:prstGeom>
          <a:noFill/>
        </p:spPr>
        <p:txBody>
          <a:bodyPr wrap="none" rtlCol="0">
            <a:spAutoFit/>
          </a:bodyPr>
          <a:lstStyle/>
          <a:p>
            <a:r>
              <a:rPr lang="es-ES" sz="1800" dirty="0">
                <a:latin typeface="Arial Black" panose="020B0A04020102020204" pitchFamily="34" charset="0"/>
              </a:rPr>
              <a:t>Página Web</a:t>
            </a:r>
          </a:p>
        </p:txBody>
      </p:sp>
    </p:spTree>
    <p:extLst>
      <p:ext uri="{BB962C8B-B14F-4D97-AF65-F5344CB8AC3E}">
        <p14:creationId xmlns:p14="http://schemas.microsoft.com/office/powerpoint/2010/main" val="255622732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971600" y="836712"/>
            <a:ext cx="7061312" cy="4893647"/>
          </a:xfrm>
          <a:prstGeom prst="rect">
            <a:avLst/>
          </a:prstGeom>
          <a:noFill/>
        </p:spPr>
        <p:txBody>
          <a:bodyPr wrap="square" rtlCol="0">
            <a:spAutoFit/>
          </a:bodyPr>
          <a:lstStyle/>
          <a:p>
            <a:r>
              <a:rPr lang="es-ES" sz="3200" b="1" dirty="0" smtClean="0">
                <a:solidFill>
                  <a:srgbClr val="FF0000"/>
                </a:solidFill>
                <a:latin typeface="Impact" pitchFamily="34" charset="0"/>
              </a:rPr>
              <a:t>CLAUSTRO Y CONSEJO CIENTÍFICO</a:t>
            </a:r>
          </a:p>
          <a:p>
            <a:endParaRPr lang="es-ES" sz="3200" b="1" dirty="0">
              <a:solidFill>
                <a:srgbClr val="FF0000"/>
              </a:solidFill>
              <a:latin typeface="Impact" pitchFamily="34" charset="0"/>
            </a:endParaRPr>
          </a:p>
          <a:p>
            <a:endParaRPr lang="es-ES" sz="3200" b="1" dirty="0" smtClean="0">
              <a:solidFill>
                <a:srgbClr val="FF0000"/>
              </a:solidFill>
              <a:latin typeface="Impact" pitchFamily="34" charset="0"/>
            </a:endParaRPr>
          </a:p>
          <a:p>
            <a:pPr algn="l"/>
            <a:r>
              <a:rPr lang="es-ES" b="1" dirty="0" smtClean="0"/>
              <a:t>Constituido 29 doctores de las </a:t>
            </a:r>
            <a:r>
              <a:rPr lang="es-ES" b="1" dirty="0"/>
              <a:t>siguientes especialidades de doctorados: </a:t>
            </a:r>
            <a:endParaRPr lang="es-ES" b="1" dirty="0" smtClean="0"/>
          </a:p>
          <a:p>
            <a:endParaRPr lang="es-ES" dirty="0"/>
          </a:p>
          <a:p>
            <a:pPr algn="l"/>
            <a:r>
              <a:rPr lang="es-ES" dirty="0"/>
              <a:t>Doctores en Pedagogía </a:t>
            </a:r>
            <a:r>
              <a:rPr lang="es-ES" dirty="0" smtClean="0"/>
              <a:t>20- 69%   </a:t>
            </a:r>
            <a:endParaRPr lang="es-ES" dirty="0"/>
          </a:p>
          <a:p>
            <a:pPr algn="l"/>
            <a:r>
              <a:rPr lang="es-ES" dirty="0" smtClean="0"/>
              <a:t>Doctores </a:t>
            </a:r>
            <a:r>
              <a:rPr lang="es-ES" dirty="0"/>
              <a:t>en Psicología. 2 – 7%</a:t>
            </a:r>
          </a:p>
          <a:p>
            <a:pPr algn="l"/>
            <a:r>
              <a:rPr lang="es-ES" dirty="0"/>
              <a:t>Doctores en Filosofía  4 – 17%       </a:t>
            </a:r>
            <a:endParaRPr lang="es-ES" dirty="0" smtClean="0"/>
          </a:p>
          <a:p>
            <a:pPr algn="l"/>
            <a:r>
              <a:rPr lang="es-ES" dirty="0" smtClean="0"/>
              <a:t>Doctores </a:t>
            </a:r>
            <a:r>
              <a:rPr lang="es-ES" dirty="0"/>
              <a:t>en Economía 1 – </a:t>
            </a:r>
            <a:r>
              <a:rPr lang="es-ES" dirty="0" smtClean="0"/>
              <a:t>7%</a:t>
            </a:r>
          </a:p>
          <a:p>
            <a:pPr algn="l"/>
            <a:r>
              <a:rPr lang="es-ES" dirty="0" smtClean="0"/>
              <a:t>Doctor en Filología 1– 3,4%    </a:t>
            </a:r>
          </a:p>
          <a:p>
            <a:pPr algn="l"/>
            <a:r>
              <a:rPr lang="es-ES" dirty="0" smtClean="0"/>
              <a:t>Doctor en Ciencias Técnicas 1-3,4%</a:t>
            </a:r>
            <a:endParaRPr lang="es-ES" dirty="0"/>
          </a:p>
        </p:txBody>
      </p:sp>
    </p:spTree>
    <p:extLst>
      <p:ext uri="{BB962C8B-B14F-4D97-AF65-F5344CB8AC3E}">
        <p14:creationId xmlns:p14="http://schemas.microsoft.com/office/powerpoint/2010/main" val="333270427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3499"/>
            <a:ext cx="9322231" cy="4797251"/>
          </a:xfrm>
          <a:prstGeom prst="rect">
            <a:avLst/>
          </a:prstGeom>
        </p:spPr>
      </p:pic>
      <p:sp>
        <p:nvSpPr>
          <p:cNvPr id="5" name="CuadroTexto 4"/>
          <p:cNvSpPr txBox="1"/>
          <p:nvPr/>
        </p:nvSpPr>
        <p:spPr>
          <a:xfrm>
            <a:off x="3394198" y="857250"/>
            <a:ext cx="2533835" cy="369332"/>
          </a:xfrm>
          <a:prstGeom prst="rect">
            <a:avLst/>
          </a:prstGeom>
          <a:noFill/>
        </p:spPr>
        <p:txBody>
          <a:bodyPr wrap="none" rtlCol="0">
            <a:spAutoFit/>
          </a:bodyPr>
          <a:lstStyle/>
          <a:p>
            <a:r>
              <a:rPr lang="es-ES" sz="1800" dirty="0">
                <a:latin typeface="Arial Black" panose="020B0A04020102020204" pitchFamily="34" charset="0"/>
              </a:rPr>
              <a:t>Comunidad Virtual</a:t>
            </a:r>
          </a:p>
        </p:txBody>
      </p:sp>
    </p:spTree>
    <p:extLst>
      <p:ext uri="{BB962C8B-B14F-4D97-AF65-F5344CB8AC3E}">
        <p14:creationId xmlns:p14="http://schemas.microsoft.com/office/powerpoint/2010/main" val="1078677772"/>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3499"/>
            <a:ext cx="9144000" cy="4797251"/>
          </a:xfrm>
          <a:prstGeom prst="rect">
            <a:avLst/>
          </a:prstGeom>
        </p:spPr>
      </p:pic>
      <p:sp>
        <p:nvSpPr>
          <p:cNvPr id="5" name="CuadroTexto 4"/>
          <p:cNvSpPr txBox="1"/>
          <p:nvPr/>
        </p:nvSpPr>
        <p:spPr>
          <a:xfrm>
            <a:off x="3214417" y="857250"/>
            <a:ext cx="2715167" cy="369332"/>
          </a:xfrm>
          <a:prstGeom prst="rect">
            <a:avLst/>
          </a:prstGeom>
          <a:noFill/>
        </p:spPr>
        <p:txBody>
          <a:bodyPr wrap="none" rtlCol="0">
            <a:spAutoFit/>
          </a:bodyPr>
          <a:lstStyle/>
          <a:p>
            <a:pPr algn="ctr"/>
            <a:r>
              <a:rPr lang="es-ES" sz="1800" dirty="0">
                <a:latin typeface="Arial Black" panose="020B0A04020102020204" pitchFamily="34" charset="0"/>
              </a:rPr>
              <a:t>Gestor Bibliográfico</a:t>
            </a:r>
          </a:p>
        </p:txBody>
      </p:sp>
    </p:spTree>
    <p:extLst>
      <p:ext uri="{BB962C8B-B14F-4D97-AF65-F5344CB8AC3E}">
        <p14:creationId xmlns:p14="http://schemas.microsoft.com/office/powerpoint/2010/main" val="339247076"/>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1800" b="1" dirty="0"/>
              <a:t>ARC 3: IMPACTO ECONÓMICO Y SOCIAL  </a:t>
            </a:r>
            <a:r>
              <a:rPr lang="es-ES" sz="1800" dirty="0"/>
              <a:t/>
            </a:r>
            <a:br>
              <a:rPr lang="es-ES" sz="1800" dirty="0"/>
            </a:br>
            <a:r>
              <a:rPr lang="es-ES_tradnl" sz="1800" b="1" dirty="0"/>
              <a:t>Objetivo 7: </a:t>
            </a:r>
            <a:r>
              <a:rPr lang="es-ES_tradnl" sz="1800" dirty="0"/>
              <a:t>Lograr impacto de la educación superior en el </a:t>
            </a:r>
            <a:r>
              <a:rPr lang="es-ES_tradnl" sz="1800" b="1" dirty="0"/>
              <a:t>DESARROLLO LOCAL</a:t>
            </a:r>
            <a:r>
              <a:rPr lang="es-ES_tradnl" sz="1800" dirty="0"/>
              <a:t>,</a:t>
            </a:r>
            <a:endParaRPr lang="es-ES" sz="1800" dirty="0"/>
          </a:p>
        </p:txBody>
      </p:sp>
      <p:graphicFrame>
        <p:nvGraphicFramePr>
          <p:cNvPr id="5" name="Tabla 4"/>
          <p:cNvGraphicFramePr>
            <a:graphicFrameLocks noGrp="1"/>
          </p:cNvGraphicFramePr>
          <p:nvPr>
            <p:extLst>
              <p:ext uri="{D42A27DB-BD31-4B8C-83A1-F6EECF244321}">
                <p14:modId xmlns:p14="http://schemas.microsoft.com/office/powerpoint/2010/main" val="3525451971"/>
              </p:ext>
            </p:extLst>
          </p:nvPr>
        </p:nvGraphicFramePr>
        <p:xfrm>
          <a:off x="703711" y="1988840"/>
          <a:ext cx="8136904" cy="4114800"/>
        </p:xfrm>
        <a:graphic>
          <a:graphicData uri="http://schemas.openxmlformats.org/drawingml/2006/table">
            <a:tbl>
              <a:tblPr firstRow="1" firstCol="1" bandRow="1"/>
              <a:tblGrid>
                <a:gridCol w="329908"/>
                <a:gridCol w="1641640"/>
                <a:gridCol w="4082017"/>
                <a:gridCol w="2083339"/>
              </a:tblGrid>
              <a:tr h="474785">
                <a:tc>
                  <a:txBody>
                    <a:bodyPr/>
                    <a:lstStyle/>
                    <a:p>
                      <a:pPr algn="ctr">
                        <a:spcAft>
                          <a:spcPts val="0"/>
                        </a:spcAft>
                      </a:pPr>
                      <a:r>
                        <a:rPr lang="es-ES_tradnl" sz="1000" b="1" dirty="0">
                          <a:effectLst/>
                          <a:latin typeface="Calibri" panose="020F0502020204030204" pitchFamily="34" charset="0"/>
                          <a:ea typeface="Times New Roman" panose="02020603050405020304" pitchFamily="18" charset="0"/>
                        </a:rPr>
                        <a:t>No.</a:t>
                      </a:r>
                      <a:endParaRPr lang="es-ES" sz="900" dirty="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spcAft>
                          <a:spcPts val="0"/>
                        </a:spcAft>
                      </a:pPr>
                      <a:r>
                        <a:rPr lang="es-ES_tradnl" sz="1400" b="1" dirty="0" smtClean="0">
                          <a:effectLst/>
                          <a:latin typeface="Calibri" panose="020F0502020204030204" pitchFamily="34" charset="0"/>
                          <a:ea typeface="Times New Roman" panose="02020603050405020304" pitchFamily="18" charset="0"/>
                        </a:rPr>
                        <a:t>NOMBRE Y APELLIDOS</a:t>
                      </a:r>
                      <a:endParaRPr lang="es-ES" sz="1400" dirty="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spcAft>
                          <a:spcPts val="0"/>
                        </a:spcAft>
                      </a:pPr>
                      <a:r>
                        <a:rPr lang="es-ES_tradnl" sz="1400" b="1" dirty="0" smtClean="0">
                          <a:effectLst/>
                          <a:latin typeface="Calibri" panose="020F0502020204030204" pitchFamily="34" charset="0"/>
                          <a:ea typeface="Times New Roman" panose="02020603050405020304" pitchFamily="18" charset="0"/>
                        </a:rPr>
                        <a:t>TEMAS</a:t>
                      </a:r>
                      <a:endParaRPr lang="es-ES" sz="1400" dirty="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spcAft>
                          <a:spcPts val="0"/>
                        </a:spcAft>
                      </a:pPr>
                      <a:r>
                        <a:rPr lang="es-ES_tradnl" sz="1400" b="1" dirty="0" smtClean="0">
                          <a:effectLst/>
                          <a:latin typeface="Calibri" panose="020F0502020204030204" pitchFamily="34" charset="0"/>
                          <a:ea typeface="Times New Roman" panose="02020603050405020304" pitchFamily="18" charset="0"/>
                        </a:rPr>
                        <a:t>TUTORES</a:t>
                      </a:r>
                      <a:endParaRPr lang="es-ES" sz="1400" dirty="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r>
              <a:tr h="633046">
                <a:tc>
                  <a:txBody>
                    <a:bodyPr/>
                    <a:lstStyle/>
                    <a:p>
                      <a:pPr>
                        <a:spcAft>
                          <a:spcPts val="0"/>
                        </a:spcAft>
                      </a:pPr>
                      <a:r>
                        <a:rPr lang="es-ES_tradnl" sz="1000" b="1">
                          <a:effectLst/>
                          <a:latin typeface="Calibri" panose="020F0502020204030204" pitchFamily="34" charset="0"/>
                          <a:ea typeface="Times New Roman" panose="02020603050405020304" pitchFamily="18" charset="0"/>
                        </a:rPr>
                        <a:t>1</a:t>
                      </a:r>
                      <a:endParaRPr lang="es-ES" sz="9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a:solidFill>
                            <a:srgbClr val="000000"/>
                          </a:solidFill>
                          <a:effectLst/>
                          <a:latin typeface="Calibri" panose="020F0502020204030204" pitchFamily="34" charset="0"/>
                          <a:ea typeface="Times New Roman" panose="02020603050405020304" pitchFamily="18" charset="0"/>
                        </a:rPr>
                        <a:t>Dayanis Castillo Suñol</a:t>
                      </a:r>
                      <a:endParaRPr lang="es-ES" sz="12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dirty="0">
                          <a:solidFill>
                            <a:srgbClr val="000000"/>
                          </a:solidFill>
                          <a:effectLst/>
                          <a:latin typeface="Calibri" panose="020F0502020204030204" pitchFamily="34" charset="0"/>
                          <a:ea typeface="Arial Unicode MS" panose="020B0604020202020204" pitchFamily="34" charset="-128"/>
                        </a:rPr>
                        <a:t>Estrategia formativa para cuadros y reservas en función del desarrollo local. </a:t>
                      </a:r>
                      <a:endParaRPr lang="es-ES" sz="1200" dirty="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a:effectLst/>
                          <a:latin typeface="Calibri" panose="020F0502020204030204" pitchFamily="34" charset="0"/>
                          <a:ea typeface="Times New Roman" panose="02020603050405020304" pitchFamily="18" charset="0"/>
                        </a:rPr>
                        <a:t>Dra. C. Alicia Martínez Tena</a:t>
                      </a:r>
                      <a:endParaRPr lang="es-ES" sz="1200">
                        <a:effectLst/>
                        <a:latin typeface="Times New Roman" panose="02020603050405020304" pitchFamily="18" charset="0"/>
                        <a:ea typeface="Times New Roman" panose="02020603050405020304" pitchFamily="18" charset="0"/>
                      </a:endParaRPr>
                    </a:p>
                    <a:p>
                      <a:pPr algn="just">
                        <a:spcAft>
                          <a:spcPts val="0"/>
                        </a:spcAft>
                      </a:pPr>
                      <a:r>
                        <a:rPr lang="es-ES_tradnl" sz="1200">
                          <a:effectLst/>
                          <a:latin typeface="Calibri" panose="020F0502020204030204" pitchFamily="34" charset="0"/>
                          <a:ea typeface="Times New Roman" panose="02020603050405020304" pitchFamily="18" charset="0"/>
                        </a:rPr>
                        <a:t>Dr. C. Alberto Pérez Martínez(c)</a:t>
                      </a:r>
                      <a:endParaRPr lang="es-ES" sz="12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046">
                <a:tc>
                  <a:txBody>
                    <a:bodyPr/>
                    <a:lstStyle/>
                    <a:p>
                      <a:pPr>
                        <a:spcAft>
                          <a:spcPts val="0"/>
                        </a:spcAft>
                      </a:pPr>
                      <a:r>
                        <a:rPr lang="es-ES_tradnl" sz="1000" b="1">
                          <a:effectLst/>
                          <a:latin typeface="Calibri" panose="020F0502020204030204" pitchFamily="34" charset="0"/>
                          <a:ea typeface="Times New Roman" panose="02020603050405020304" pitchFamily="18" charset="0"/>
                        </a:rPr>
                        <a:t>2</a:t>
                      </a:r>
                      <a:endParaRPr lang="es-ES" sz="9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a:solidFill>
                            <a:srgbClr val="000000"/>
                          </a:solidFill>
                          <a:effectLst/>
                          <a:latin typeface="Calibri" panose="020F0502020204030204" pitchFamily="34" charset="0"/>
                          <a:ea typeface="Times New Roman" panose="02020603050405020304" pitchFamily="18" charset="0"/>
                        </a:rPr>
                        <a:t>Merquis Moya Columbié</a:t>
                      </a:r>
                      <a:endParaRPr lang="es-ES" sz="12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dirty="0">
                          <a:effectLst/>
                          <a:latin typeface="Calibri" panose="020F0502020204030204" pitchFamily="34" charset="0"/>
                          <a:ea typeface="Times New Roman" panose="02020603050405020304" pitchFamily="18" charset="0"/>
                        </a:rPr>
                        <a:t>Estrategia de gestión para la formación de una cultura de la prevención del uso indebido de drogas desde las instituciones educativas</a:t>
                      </a:r>
                      <a:endParaRPr lang="es-ES" sz="1200" dirty="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a:effectLst/>
                          <a:latin typeface="Calibri" panose="020F0502020204030204" pitchFamily="34" charset="0"/>
                          <a:ea typeface="Times New Roman" panose="02020603050405020304" pitchFamily="18" charset="0"/>
                        </a:rPr>
                        <a:t>Dr. C. Alberto Pérez Martínez</a:t>
                      </a:r>
                      <a:endParaRPr lang="es-ES" sz="1200">
                        <a:effectLst/>
                        <a:latin typeface="Times New Roman" panose="02020603050405020304" pitchFamily="18" charset="0"/>
                        <a:ea typeface="Times New Roman" panose="02020603050405020304" pitchFamily="18" charset="0"/>
                      </a:endParaRPr>
                    </a:p>
                    <a:p>
                      <a:pPr algn="just">
                        <a:spcAft>
                          <a:spcPts val="0"/>
                        </a:spcAft>
                      </a:pPr>
                      <a:r>
                        <a:rPr lang="es-ES_tradnl" sz="1200">
                          <a:effectLst/>
                          <a:latin typeface="Calibri" panose="020F0502020204030204" pitchFamily="34" charset="0"/>
                          <a:ea typeface="Times New Roman" panose="02020603050405020304" pitchFamily="18" charset="0"/>
                        </a:rPr>
                        <a:t>MC. Martha Sánchez Mancano</a:t>
                      </a:r>
                      <a:endParaRPr lang="es-ES" sz="12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046">
                <a:tc>
                  <a:txBody>
                    <a:bodyPr/>
                    <a:lstStyle/>
                    <a:p>
                      <a:pPr>
                        <a:spcAft>
                          <a:spcPts val="0"/>
                        </a:spcAft>
                      </a:pPr>
                      <a:r>
                        <a:rPr lang="es-ES_tradnl" sz="1000" b="1">
                          <a:effectLst/>
                          <a:latin typeface="Calibri" panose="020F0502020204030204" pitchFamily="34" charset="0"/>
                          <a:ea typeface="Times New Roman" panose="02020603050405020304" pitchFamily="18" charset="0"/>
                        </a:rPr>
                        <a:t>3</a:t>
                      </a:r>
                      <a:endParaRPr lang="es-ES" sz="9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a:solidFill>
                            <a:srgbClr val="000000"/>
                          </a:solidFill>
                          <a:effectLst/>
                          <a:latin typeface="Calibri" panose="020F0502020204030204" pitchFamily="34" charset="0"/>
                          <a:ea typeface="Times New Roman" panose="02020603050405020304" pitchFamily="18" charset="0"/>
                        </a:rPr>
                        <a:t>Oscar Ramón González Concepción</a:t>
                      </a:r>
                      <a:endParaRPr lang="es-ES" sz="12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a:solidFill>
                            <a:srgbClr val="000000"/>
                          </a:solidFill>
                          <a:effectLst/>
                          <a:latin typeface="Calibri" panose="020F0502020204030204" pitchFamily="34" charset="0"/>
                          <a:ea typeface="Arial Unicode MS" panose="020B0604020202020204" pitchFamily="34" charset="-128"/>
                        </a:rPr>
                        <a:t>Estrategia de gestión formativa local para cuadros empresariales en el municipio Contramaestre</a:t>
                      </a:r>
                      <a:endParaRPr lang="es-ES" sz="12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dirty="0">
                          <a:effectLst/>
                          <a:latin typeface="Calibri" panose="020F0502020204030204" pitchFamily="34" charset="0"/>
                          <a:ea typeface="Times New Roman" panose="02020603050405020304" pitchFamily="18" charset="0"/>
                        </a:rPr>
                        <a:t>Dr. Ramón Martínez </a:t>
                      </a:r>
                      <a:r>
                        <a:rPr lang="es-ES_tradnl" sz="1200" dirty="0" err="1">
                          <a:effectLst/>
                          <a:latin typeface="Calibri" panose="020F0502020204030204" pitchFamily="34" charset="0"/>
                          <a:ea typeface="Times New Roman" panose="02020603050405020304" pitchFamily="18" charset="0"/>
                        </a:rPr>
                        <a:t>Flaquer</a:t>
                      </a:r>
                      <a:endParaRPr lang="es-ES" sz="1200" dirty="0">
                        <a:effectLst/>
                        <a:latin typeface="Times New Roman" panose="02020603050405020304" pitchFamily="18" charset="0"/>
                        <a:ea typeface="Times New Roman" panose="02020603050405020304" pitchFamily="18" charset="0"/>
                      </a:endParaRPr>
                    </a:p>
                    <a:p>
                      <a:pPr algn="just">
                        <a:spcAft>
                          <a:spcPts val="0"/>
                        </a:spcAft>
                      </a:pPr>
                      <a:r>
                        <a:rPr lang="es-ES_tradnl" sz="1200" dirty="0">
                          <a:effectLst/>
                          <a:latin typeface="Calibri" panose="020F0502020204030204" pitchFamily="34" charset="0"/>
                          <a:ea typeface="Times New Roman" panose="02020603050405020304" pitchFamily="18" charset="0"/>
                        </a:rPr>
                        <a:t>Dr. Alexander </a:t>
                      </a:r>
                      <a:r>
                        <a:rPr lang="es-ES_tradnl" sz="1200" dirty="0" err="1">
                          <a:effectLst/>
                          <a:latin typeface="Calibri" panose="020F0502020204030204" pitchFamily="34" charset="0"/>
                          <a:ea typeface="Times New Roman" panose="02020603050405020304" pitchFamily="18" charset="0"/>
                        </a:rPr>
                        <a:t>Gorina</a:t>
                      </a:r>
                      <a:r>
                        <a:rPr lang="es-ES_tradnl" sz="1200" dirty="0">
                          <a:effectLst/>
                          <a:latin typeface="Calibri" panose="020F0502020204030204" pitchFamily="34" charset="0"/>
                          <a:ea typeface="Times New Roman" panose="02020603050405020304" pitchFamily="18" charset="0"/>
                        </a:rPr>
                        <a:t> Sánchez</a:t>
                      </a:r>
                      <a:endParaRPr lang="es-ES" sz="1200" dirty="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785">
                <a:tc>
                  <a:txBody>
                    <a:bodyPr/>
                    <a:lstStyle/>
                    <a:p>
                      <a:pPr>
                        <a:spcAft>
                          <a:spcPts val="0"/>
                        </a:spcAft>
                      </a:pPr>
                      <a:r>
                        <a:rPr lang="es-ES_tradnl" sz="1000" b="1">
                          <a:effectLst/>
                          <a:latin typeface="Calibri" panose="020F0502020204030204" pitchFamily="34" charset="0"/>
                          <a:ea typeface="Times New Roman" panose="02020603050405020304" pitchFamily="18" charset="0"/>
                        </a:rPr>
                        <a:t>4</a:t>
                      </a:r>
                      <a:endParaRPr lang="es-ES" sz="9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a:solidFill>
                            <a:srgbClr val="000000"/>
                          </a:solidFill>
                          <a:effectLst/>
                          <a:latin typeface="Calibri" panose="020F0502020204030204" pitchFamily="34" charset="0"/>
                          <a:ea typeface="Times New Roman" panose="02020603050405020304" pitchFamily="18" charset="0"/>
                        </a:rPr>
                        <a:t>Taimé Mayet Comeron</a:t>
                      </a:r>
                      <a:endParaRPr lang="es-ES" sz="1200">
                        <a:effectLst/>
                        <a:latin typeface="Times New Roman" panose="02020603050405020304" pitchFamily="18" charset="0"/>
                        <a:ea typeface="Times New Roman" panose="02020603050405020304" pitchFamily="18" charset="0"/>
                      </a:endParaRPr>
                    </a:p>
                  </a:txBody>
                  <a:tcPr marL="64743" marR="647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a:solidFill>
                            <a:srgbClr val="000000"/>
                          </a:solidFill>
                          <a:effectLst/>
                          <a:latin typeface="Calibri" panose="020F0502020204030204" pitchFamily="34" charset="0"/>
                          <a:ea typeface="Times New Roman" panose="02020603050405020304" pitchFamily="18" charset="0"/>
                        </a:rPr>
                        <a:t>La gestión del proceso de superación postgraduada para profesionales de la comunicación social en el municipio Mella.  </a:t>
                      </a:r>
                      <a:endParaRPr lang="es-ES" sz="1200">
                        <a:effectLst/>
                        <a:latin typeface="Times New Roman" panose="02020603050405020304" pitchFamily="18" charset="0"/>
                        <a:ea typeface="Times New Roman" panose="02020603050405020304" pitchFamily="18" charset="0"/>
                      </a:endParaRPr>
                    </a:p>
                  </a:txBody>
                  <a:tcPr marL="64743" marR="647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200" dirty="0">
                          <a:effectLst/>
                          <a:latin typeface="Calibri" panose="020F0502020204030204" pitchFamily="34" charset="0"/>
                          <a:ea typeface="Times New Roman" panose="02020603050405020304" pitchFamily="18" charset="0"/>
                        </a:rPr>
                        <a:t>Dra. C. Rosario León Robaina</a:t>
                      </a:r>
                      <a:endParaRPr lang="es-ES" sz="1200" dirty="0">
                        <a:effectLst/>
                        <a:latin typeface="Times New Roman" panose="02020603050405020304" pitchFamily="18" charset="0"/>
                        <a:ea typeface="Times New Roman" panose="02020603050405020304" pitchFamily="18" charset="0"/>
                      </a:endParaRPr>
                    </a:p>
                    <a:p>
                      <a:pPr>
                        <a:spcAft>
                          <a:spcPts val="0"/>
                        </a:spcAft>
                      </a:pPr>
                      <a:r>
                        <a:rPr lang="es-ES_tradnl" sz="1200" dirty="0">
                          <a:effectLst/>
                          <a:latin typeface="Calibri" panose="020F0502020204030204" pitchFamily="34" charset="0"/>
                          <a:ea typeface="Times New Roman" panose="02020603050405020304" pitchFamily="18" charset="0"/>
                        </a:rPr>
                        <a:t> </a:t>
                      </a:r>
                      <a:endParaRPr lang="es-ES" sz="1200" dirty="0">
                        <a:effectLst/>
                        <a:latin typeface="Times New Roman" panose="02020603050405020304" pitchFamily="18" charset="0"/>
                        <a:ea typeface="Times New Roman" panose="02020603050405020304" pitchFamily="18" charset="0"/>
                      </a:endParaRPr>
                    </a:p>
                  </a:txBody>
                  <a:tcPr marL="64743" marR="647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046">
                <a:tc>
                  <a:txBody>
                    <a:bodyPr/>
                    <a:lstStyle/>
                    <a:p>
                      <a:pPr>
                        <a:spcAft>
                          <a:spcPts val="0"/>
                        </a:spcAft>
                      </a:pPr>
                      <a:r>
                        <a:rPr lang="es-ES_tradnl" sz="1000" b="1">
                          <a:effectLst/>
                          <a:latin typeface="Calibri" panose="020F0502020204030204" pitchFamily="34" charset="0"/>
                          <a:ea typeface="Times New Roman" panose="02020603050405020304" pitchFamily="18" charset="0"/>
                        </a:rPr>
                        <a:t>5</a:t>
                      </a:r>
                      <a:endParaRPr lang="es-ES" sz="9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a:solidFill>
                            <a:srgbClr val="000000"/>
                          </a:solidFill>
                          <a:effectLst/>
                          <a:latin typeface="Calibri" panose="020F0502020204030204" pitchFamily="34" charset="0"/>
                          <a:ea typeface="Times New Roman" panose="02020603050405020304" pitchFamily="18" charset="0"/>
                        </a:rPr>
                        <a:t>Yenny Rodríguez Garcés</a:t>
                      </a:r>
                      <a:endParaRPr lang="es-ES" sz="1200">
                        <a:effectLst/>
                        <a:latin typeface="Times New Roman" panose="02020603050405020304" pitchFamily="18" charset="0"/>
                        <a:ea typeface="Times New Roman" panose="02020603050405020304" pitchFamily="18" charset="0"/>
                      </a:endParaRPr>
                    </a:p>
                  </a:txBody>
                  <a:tcPr marL="64743" marR="647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200">
                          <a:solidFill>
                            <a:srgbClr val="000000"/>
                          </a:solidFill>
                          <a:effectLst/>
                          <a:latin typeface="Calibri" panose="020F0502020204030204" pitchFamily="34" charset="0"/>
                          <a:ea typeface="Arial Unicode MS" panose="020B0604020202020204" pitchFamily="34" charset="-128"/>
                        </a:rPr>
                        <a:t>La </a:t>
                      </a:r>
                      <a:r>
                        <a:rPr lang="es-ES_tradnl" sz="1200">
                          <a:solidFill>
                            <a:srgbClr val="000000"/>
                          </a:solidFill>
                          <a:effectLst/>
                          <a:latin typeface="Calibri" panose="020F0502020204030204" pitchFamily="34" charset="0"/>
                          <a:ea typeface="Times New Roman" panose="02020603050405020304" pitchFamily="18" charset="0"/>
                        </a:rPr>
                        <a:t>gestión de la superación profesional en el proceso de formación postgraduada en la filial de la UCP de Songo la Maya.</a:t>
                      </a:r>
                      <a:endParaRPr lang="es-ES" sz="1200">
                        <a:effectLst/>
                        <a:latin typeface="Times New Roman" panose="02020603050405020304" pitchFamily="18" charset="0"/>
                        <a:ea typeface="Times New Roman" panose="02020603050405020304" pitchFamily="18" charset="0"/>
                      </a:endParaRPr>
                    </a:p>
                  </a:txBody>
                  <a:tcPr marL="64743" marR="647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200" dirty="0">
                          <a:effectLst/>
                          <a:latin typeface="Calibri" panose="020F0502020204030204" pitchFamily="34" charset="0"/>
                          <a:ea typeface="Times New Roman" panose="02020603050405020304" pitchFamily="18" charset="0"/>
                        </a:rPr>
                        <a:t>Dr. C. Ángel L. Cintra Lugones</a:t>
                      </a:r>
                      <a:endParaRPr lang="es-ES" sz="1200" dirty="0">
                        <a:effectLst/>
                        <a:latin typeface="Times New Roman" panose="02020603050405020304" pitchFamily="18" charset="0"/>
                        <a:ea typeface="Times New Roman" panose="02020603050405020304" pitchFamily="18" charset="0"/>
                      </a:endParaRPr>
                    </a:p>
                    <a:p>
                      <a:pPr>
                        <a:spcAft>
                          <a:spcPts val="0"/>
                        </a:spcAft>
                      </a:pPr>
                      <a:r>
                        <a:rPr lang="es-ES_tradnl" sz="1200" dirty="0">
                          <a:effectLst/>
                          <a:latin typeface="Calibri" panose="020F0502020204030204" pitchFamily="34" charset="0"/>
                          <a:ea typeface="Times New Roman" panose="02020603050405020304" pitchFamily="18" charset="0"/>
                        </a:rPr>
                        <a:t>Dr. Alberto Pérez Martínez</a:t>
                      </a:r>
                      <a:endParaRPr lang="es-ES" sz="1200" dirty="0">
                        <a:effectLst/>
                        <a:latin typeface="Times New Roman" panose="02020603050405020304" pitchFamily="18" charset="0"/>
                        <a:ea typeface="Times New Roman" panose="02020603050405020304" pitchFamily="18" charset="0"/>
                      </a:endParaRPr>
                    </a:p>
                  </a:txBody>
                  <a:tcPr marL="64743" marR="647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046">
                <a:tc>
                  <a:txBody>
                    <a:bodyPr/>
                    <a:lstStyle/>
                    <a:p>
                      <a:pPr>
                        <a:spcAft>
                          <a:spcPts val="0"/>
                        </a:spcAft>
                      </a:pPr>
                      <a:r>
                        <a:rPr lang="es-ES_tradnl" sz="1000" b="1">
                          <a:effectLst/>
                          <a:latin typeface="Calibri" panose="020F0502020204030204" pitchFamily="34" charset="0"/>
                          <a:ea typeface="Times New Roman" panose="02020603050405020304" pitchFamily="18" charset="0"/>
                        </a:rPr>
                        <a:t>6</a:t>
                      </a:r>
                      <a:endParaRPr lang="es-ES" sz="900">
                        <a:effectLst/>
                        <a:latin typeface="Times New Roman" panose="02020603050405020304" pitchFamily="18" charset="0"/>
                        <a:ea typeface="Times New Roman" panose="02020603050405020304" pitchFamily="18" charset="0"/>
                      </a:endParaRPr>
                    </a:p>
                  </a:txBody>
                  <a:tcPr marL="64743" marR="647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a:solidFill>
                            <a:srgbClr val="000000"/>
                          </a:solidFill>
                          <a:effectLst/>
                          <a:latin typeface="Calibri" panose="020F0502020204030204" pitchFamily="34" charset="0"/>
                          <a:ea typeface="Times New Roman" panose="02020603050405020304" pitchFamily="18" charset="0"/>
                        </a:rPr>
                        <a:t>Aniela Valera Ramos</a:t>
                      </a:r>
                      <a:endParaRPr lang="es-ES" sz="1200">
                        <a:effectLst/>
                        <a:latin typeface="Times New Roman" panose="02020603050405020304" pitchFamily="18" charset="0"/>
                        <a:ea typeface="Times New Roman" panose="02020603050405020304" pitchFamily="18" charset="0"/>
                      </a:endParaRPr>
                    </a:p>
                    <a:p>
                      <a:pPr algn="just">
                        <a:spcAft>
                          <a:spcPts val="0"/>
                        </a:spcAft>
                      </a:pPr>
                      <a:r>
                        <a:rPr lang="es-ES_tradnl" sz="1200">
                          <a:solidFill>
                            <a:srgbClr val="000000"/>
                          </a:solidFill>
                          <a:effectLst/>
                          <a:latin typeface="Calibri" panose="020F0502020204030204" pitchFamily="34" charset="0"/>
                          <a:ea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endParaRPr>
                    </a:p>
                  </a:txBody>
                  <a:tcPr marL="64743" marR="647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200">
                          <a:solidFill>
                            <a:srgbClr val="000000"/>
                          </a:solidFill>
                          <a:effectLst/>
                          <a:latin typeface="Calibri" panose="020F0502020204030204" pitchFamily="34" charset="0"/>
                          <a:ea typeface="Times New Roman" panose="02020603050405020304" pitchFamily="18" charset="0"/>
                        </a:rPr>
                        <a:t>La superación del profesional de filosofía en la provincia Santiago de Cuba</a:t>
                      </a:r>
                      <a:endParaRPr lang="es-ES" sz="1200">
                        <a:effectLst/>
                        <a:latin typeface="Times New Roman" panose="02020603050405020304" pitchFamily="18" charset="0"/>
                        <a:ea typeface="Times New Roman" panose="02020603050405020304" pitchFamily="18" charset="0"/>
                      </a:endParaRPr>
                    </a:p>
                    <a:p>
                      <a:pPr algn="just">
                        <a:spcAft>
                          <a:spcPts val="0"/>
                        </a:spcAft>
                      </a:pPr>
                      <a:r>
                        <a:rPr lang="es-ES_tradnl" sz="1200">
                          <a:solidFill>
                            <a:srgbClr val="000000"/>
                          </a:solidFill>
                          <a:effectLst/>
                          <a:latin typeface="Calibri" panose="020F0502020204030204" pitchFamily="34" charset="0"/>
                          <a:ea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endParaRPr>
                    </a:p>
                  </a:txBody>
                  <a:tcPr marL="64743" marR="647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s-ES_tradnl" sz="1200" dirty="0">
                          <a:effectLst/>
                          <a:latin typeface="Calibri" panose="020F0502020204030204" pitchFamily="34" charset="0"/>
                          <a:ea typeface="Times New Roman" panose="02020603050405020304" pitchFamily="18" charset="0"/>
                        </a:rPr>
                        <a:t>Dra. María de los Ángeles Reyna</a:t>
                      </a:r>
                      <a:endParaRPr lang="es-ES" sz="1200" dirty="0">
                        <a:effectLst/>
                        <a:latin typeface="Times New Roman" panose="02020603050405020304" pitchFamily="18" charset="0"/>
                        <a:ea typeface="Times New Roman" panose="02020603050405020304" pitchFamily="18" charset="0"/>
                      </a:endParaRPr>
                    </a:p>
                    <a:p>
                      <a:pPr>
                        <a:spcAft>
                          <a:spcPts val="0"/>
                        </a:spcAft>
                      </a:pPr>
                      <a:r>
                        <a:rPr lang="es-ES_tradnl" sz="1200" dirty="0">
                          <a:effectLst/>
                          <a:latin typeface="Calibri" panose="020F0502020204030204" pitchFamily="34" charset="0"/>
                          <a:ea typeface="Times New Roman" panose="02020603050405020304" pitchFamily="18" charset="0"/>
                        </a:rPr>
                        <a:t>Dr. Jorge Montoya Rivera</a:t>
                      </a:r>
                      <a:endParaRPr lang="es-ES" sz="1200" dirty="0">
                        <a:effectLst/>
                        <a:latin typeface="Times New Roman" panose="02020603050405020304" pitchFamily="18" charset="0"/>
                        <a:ea typeface="Times New Roman" panose="02020603050405020304" pitchFamily="18" charset="0"/>
                      </a:endParaRPr>
                    </a:p>
                  </a:txBody>
                  <a:tcPr marL="64743" marR="647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6268643"/>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987824" y="-61540"/>
            <a:ext cx="2563736" cy="461665"/>
          </a:xfrm>
          <a:prstGeom prst="rect">
            <a:avLst/>
          </a:prstGeom>
        </p:spPr>
        <p:txBody>
          <a:bodyPr wrap="square">
            <a:spAutoFit/>
          </a:bodyPr>
          <a:lstStyle/>
          <a:p>
            <a:endParaRPr lang="es-ES" dirty="0"/>
          </a:p>
        </p:txBody>
      </p:sp>
      <p:sp>
        <p:nvSpPr>
          <p:cNvPr id="5" name="Marcador de contenido 4"/>
          <p:cNvSpPr>
            <a:spLocks noGrp="1"/>
          </p:cNvSpPr>
          <p:nvPr>
            <p:ph idx="1"/>
          </p:nvPr>
        </p:nvSpPr>
        <p:spPr>
          <a:xfrm>
            <a:off x="467544" y="1763242"/>
            <a:ext cx="7772400" cy="4906117"/>
          </a:xfrm>
        </p:spPr>
        <p:txBody>
          <a:bodyPr/>
          <a:lstStyle/>
          <a:p>
            <a:pPr lvl="0" algn="just">
              <a:lnSpc>
                <a:spcPct val="150000"/>
              </a:lnSpc>
              <a:spcBef>
                <a:spcPts val="600"/>
              </a:spcBef>
              <a:spcAft>
                <a:spcPts val="600"/>
              </a:spcAft>
              <a:buFont typeface="+mj-lt"/>
              <a:buAutoNum type="arabicPeriod"/>
            </a:pPr>
            <a:r>
              <a:rPr lang="es-ES" sz="1400" b="1" dirty="0">
                <a:latin typeface="Arial Narrow" panose="020B0606020202030204" pitchFamily="34" charset="0"/>
                <a:ea typeface="Times New Roman" panose="02020603050405020304" pitchFamily="18" charset="0"/>
                <a:cs typeface="Arial" panose="020B0604020202020204" pitchFamily="34" charset="0"/>
              </a:rPr>
              <a:t>Se asegura en más del 80% el cumplimiento de las acciones del proceso de internacionalización en respuesta a la formación de doctores según convenios con el ALBA, en Venezuela, posible defensa de 6 doctores y Ecuador, </a:t>
            </a:r>
            <a:r>
              <a:rPr lang="es-ES" sz="1400" b="1" dirty="0" smtClean="0">
                <a:latin typeface="Arial Narrow" panose="020B0606020202030204" pitchFamily="34" charset="0"/>
                <a:ea typeface="Times New Roman" panose="02020603050405020304" pitchFamily="18" charset="0"/>
                <a:cs typeface="Arial" panose="020B0604020202020204" pitchFamily="34" charset="0"/>
              </a:rPr>
              <a:t>6 </a:t>
            </a:r>
            <a:r>
              <a:rPr lang="es-ES" sz="1400" b="1" dirty="0">
                <a:latin typeface="Arial Narrow" panose="020B0606020202030204" pitchFamily="34" charset="0"/>
                <a:ea typeface="Times New Roman" panose="02020603050405020304" pitchFamily="18" charset="0"/>
                <a:cs typeface="Arial" panose="020B0604020202020204" pitchFamily="34" charset="0"/>
              </a:rPr>
              <a:t>doctores en el año.</a:t>
            </a:r>
            <a:endParaRPr lang="es-ES" sz="14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2000" dirty="0">
                <a:latin typeface="Arial Narrow" panose="020B0606020202030204" pitchFamily="34" charset="0"/>
                <a:ea typeface="Times New Roman" panose="02020603050405020304" pitchFamily="18" charset="0"/>
                <a:cs typeface="Arial" panose="020B0604020202020204" pitchFamily="34" charset="0"/>
              </a:rPr>
              <a:t>Acciones:</a:t>
            </a:r>
            <a:endParaRPr lang="es-ES" sz="2000" dirty="0">
              <a:latin typeface="Times New Roman" panose="02020603050405020304" pitchFamily="18" charset="0"/>
              <a:ea typeface="Times New Roman" panose="02020603050405020304" pitchFamily="18" charset="0"/>
            </a:endParaRPr>
          </a:p>
          <a:p>
            <a:pPr marL="0" indent="0" algn="just">
              <a:lnSpc>
                <a:spcPct val="150000"/>
              </a:lnSpc>
              <a:spcBef>
                <a:spcPts val="600"/>
              </a:spcBef>
              <a:spcAft>
                <a:spcPts val="600"/>
              </a:spcAft>
              <a:buNone/>
            </a:pPr>
            <a:r>
              <a:rPr lang="es-ES" sz="1600" b="1" dirty="0">
                <a:latin typeface="Arial Narrow" panose="020B0606020202030204" pitchFamily="34" charset="0"/>
                <a:ea typeface="Times New Roman" panose="02020603050405020304" pitchFamily="18" charset="0"/>
                <a:cs typeface="Arial" panose="020B0604020202020204" pitchFamily="34" charset="0"/>
              </a:rPr>
              <a:t>Venezuela</a:t>
            </a:r>
            <a:endParaRPr lang="es-ES" sz="16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1600" dirty="0" smtClean="0">
                <a:latin typeface="Arial Narrow" panose="020B0606020202030204" pitchFamily="34" charset="0"/>
                <a:ea typeface="Times New Roman" panose="02020603050405020304" pitchFamily="18" charset="0"/>
                <a:cs typeface="Arial" panose="020B0604020202020204" pitchFamily="34" charset="0"/>
              </a:rPr>
              <a:t>De </a:t>
            </a:r>
            <a:r>
              <a:rPr lang="es-ES" sz="1600" dirty="0">
                <a:latin typeface="Arial Narrow" panose="020B0606020202030204" pitchFamily="34" charset="0"/>
                <a:ea typeface="Times New Roman" panose="02020603050405020304" pitchFamily="18" charset="0"/>
                <a:cs typeface="Arial" panose="020B0604020202020204" pitchFamily="34" charset="0"/>
              </a:rPr>
              <a:t>lo planificado se ha realizado hasta la fecha  1  salida:</a:t>
            </a:r>
            <a:endParaRPr lang="es-ES" sz="16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1600" dirty="0">
                <a:latin typeface="Arial Narrow" panose="020B0606020202030204" pitchFamily="34" charset="0"/>
                <a:ea typeface="Times New Roman" panose="02020603050405020304" pitchFamily="18" charset="0"/>
                <a:cs typeface="Arial" panose="020B0604020202020204" pitchFamily="34" charset="0"/>
              </a:rPr>
              <a:t>Dra. C. </a:t>
            </a:r>
            <a:r>
              <a:rPr lang="es-ES" sz="1600" dirty="0" err="1">
                <a:latin typeface="Arial Narrow" panose="020B0606020202030204" pitchFamily="34" charset="0"/>
                <a:ea typeface="Times New Roman" panose="02020603050405020304" pitchFamily="18" charset="0"/>
                <a:cs typeface="Arial" panose="020B0604020202020204" pitchFamily="34" charset="0"/>
              </a:rPr>
              <a:t>Maria</a:t>
            </a:r>
            <a:r>
              <a:rPr lang="es-ES" sz="1600" dirty="0">
                <a:latin typeface="Arial Narrow" panose="020B0606020202030204" pitchFamily="34" charset="0"/>
                <a:ea typeface="Times New Roman" panose="02020603050405020304" pitchFamily="18" charset="0"/>
                <a:cs typeface="Arial" panose="020B0604020202020204" pitchFamily="34" charset="0"/>
              </a:rPr>
              <a:t> de los Ángeles Reyna</a:t>
            </a:r>
            <a:endParaRPr lang="es-ES" sz="16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1600" dirty="0">
                <a:latin typeface="Arial Narrow" panose="020B0606020202030204" pitchFamily="34" charset="0"/>
                <a:ea typeface="Times New Roman" panose="02020603050405020304" pitchFamily="18" charset="0"/>
                <a:cs typeface="Arial" panose="020B0604020202020204" pitchFamily="34" charset="0"/>
              </a:rPr>
              <a:t>Dra. C. María del Toro Sánchez </a:t>
            </a:r>
            <a:endParaRPr lang="es-ES" sz="16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1600" dirty="0">
                <a:latin typeface="Arial Narrow" panose="020B0606020202030204" pitchFamily="34" charset="0"/>
                <a:ea typeface="Times New Roman" panose="02020603050405020304" pitchFamily="18" charset="0"/>
                <a:cs typeface="Arial" panose="020B0604020202020204" pitchFamily="34" charset="0"/>
              </a:rPr>
              <a:t>Dra. C. Celia Ledo Royo</a:t>
            </a:r>
            <a:endParaRPr lang="es-ES" sz="16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1600" dirty="0">
                <a:latin typeface="Arial Narrow" panose="020B0606020202030204" pitchFamily="34" charset="0"/>
                <a:ea typeface="Times New Roman" panose="02020603050405020304" pitchFamily="18" charset="0"/>
                <a:cs typeface="Arial" panose="020B0604020202020204" pitchFamily="34" charset="0"/>
              </a:rPr>
              <a:t>Dra. C. Angel Cintra Lugones</a:t>
            </a:r>
            <a:endParaRPr lang="es-ES" sz="1600" dirty="0">
              <a:latin typeface="Times New Roman" panose="02020603050405020304" pitchFamily="18" charset="0"/>
              <a:ea typeface="Times New Roman" panose="02020603050405020304" pitchFamily="18" charset="0"/>
            </a:endParaRPr>
          </a:p>
          <a:p>
            <a:endParaRPr lang="es-ES" dirty="0"/>
          </a:p>
        </p:txBody>
      </p:sp>
      <p:sp>
        <p:nvSpPr>
          <p:cNvPr id="7" name="Rectángulo 6"/>
          <p:cNvSpPr/>
          <p:nvPr/>
        </p:nvSpPr>
        <p:spPr>
          <a:xfrm>
            <a:off x="395536" y="378248"/>
            <a:ext cx="8352927" cy="1384995"/>
          </a:xfrm>
          <a:prstGeom prst="rect">
            <a:avLst/>
          </a:prstGeom>
        </p:spPr>
        <p:txBody>
          <a:bodyPr wrap="square">
            <a:spAutoFit/>
          </a:bodyPr>
          <a:lstStyle/>
          <a:p>
            <a:pPr algn="just"/>
            <a:r>
              <a:rPr lang="es-ES" sz="2800" b="1" dirty="0" smtClean="0">
                <a:latin typeface="Arial Narrow" panose="020B0606020202030204" pitchFamily="34" charset="0"/>
                <a:ea typeface="Times New Roman" panose="02020603050405020304" pitchFamily="18" charset="0"/>
                <a:cs typeface="Arial" panose="020B0604020202020204" pitchFamily="34" charset="0"/>
              </a:rPr>
              <a:t>Incrementar </a:t>
            </a:r>
            <a:r>
              <a:rPr lang="es-ES" sz="2800" b="1" dirty="0">
                <a:latin typeface="Arial Narrow" panose="020B0606020202030204" pitchFamily="34" charset="0"/>
                <a:ea typeface="Times New Roman" panose="02020603050405020304" pitchFamily="18" charset="0"/>
                <a:cs typeface="Arial" panose="020B0604020202020204" pitchFamily="34" charset="0"/>
              </a:rPr>
              <a:t>la calidad, eficiencia, eficacia y racionalidad de la gestión, con mayor  integración de todos los procesos hasta la base</a:t>
            </a:r>
            <a:endParaRPr lang="es-ES" sz="2800" dirty="0"/>
          </a:p>
        </p:txBody>
      </p:sp>
    </p:spTree>
    <p:extLst>
      <p:ext uri="{BB962C8B-B14F-4D97-AF65-F5344CB8AC3E}">
        <p14:creationId xmlns:p14="http://schemas.microsoft.com/office/powerpoint/2010/main" val="3903318037"/>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2008" y="254237"/>
            <a:ext cx="7772400" cy="1143000"/>
          </a:xfrm>
        </p:spPr>
        <p:txBody>
          <a:bodyPr/>
          <a:lstStyle/>
          <a:p>
            <a:r>
              <a:rPr lang="es-ES" b="1"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Ecuador</a:t>
            </a:r>
            <a:r>
              <a:rPr lang="es-ES" b="1" dirty="0" smtClean="0">
                <a:solidFill>
                  <a:srgbClr val="C00000"/>
                </a:solidFill>
                <a:latin typeface="Arial Narrow" panose="020B0606020202030204" pitchFamily="34" charset="0"/>
                <a:ea typeface="Times New Roman" panose="02020603050405020304" pitchFamily="18" charset="0"/>
                <a:cs typeface="Arial" panose="020B0604020202020204" pitchFamily="34" charset="0"/>
              </a:rPr>
              <a:t>: ACCIONES</a:t>
            </a:r>
            <a:r>
              <a:rPr lang="es-ES" dirty="0">
                <a:solidFill>
                  <a:srgbClr val="C00000"/>
                </a:solidFill>
                <a:latin typeface="Times New Roman" panose="02020603050405020304" pitchFamily="18" charset="0"/>
                <a:ea typeface="Times New Roman" panose="02020603050405020304" pitchFamily="18" charset="0"/>
              </a:rPr>
              <a:t/>
            </a:r>
            <a:br>
              <a:rPr lang="es-ES" dirty="0">
                <a:solidFill>
                  <a:srgbClr val="C00000"/>
                </a:solidFill>
                <a:latin typeface="Times New Roman" panose="02020603050405020304" pitchFamily="18" charset="0"/>
                <a:ea typeface="Times New Roman" panose="02020603050405020304" pitchFamily="18" charset="0"/>
              </a:rPr>
            </a:br>
            <a:endParaRPr lang="es-ES" dirty="0">
              <a:solidFill>
                <a:srgbClr val="C00000"/>
              </a:solidFill>
            </a:endParaRPr>
          </a:p>
        </p:txBody>
      </p:sp>
      <p:sp>
        <p:nvSpPr>
          <p:cNvPr id="3" name="Marcador de contenido 2"/>
          <p:cNvSpPr>
            <a:spLocks noGrp="1"/>
          </p:cNvSpPr>
          <p:nvPr>
            <p:ph idx="1"/>
          </p:nvPr>
        </p:nvSpPr>
        <p:spPr>
          <a:xfrm>
            <a:off x="467544" y="1052736"/>
            <a:ext cx="3672408" cy="2572072"/>
          </a:xfrm>
        </p:spPr>
        <p:txBody>
          <a:bodyPr/>
          <a:lstStyle/>
          <a:p>
            <a:pPr marL="0" indent="0" algn="just">
              <a:lnSpc>
                <a:spcPct val="150000"/>
              </a:lnSpc>
              <a:spcBef>
                <a:spcPts val="600"/>
              </a:spcBef>
              <a:spcAft>
                <a:spcPts val="600"/>
              </a:spcAft>
              <a:buNone/>
            </a:pPr>
            <a:r>
              <a:rPr lang="es-ES" sz="1400" b="1" dirty="0" smtClean="0">
                <a:latin typeface="Arial Narrow" panose="020B0606020202030204" pitchFamily="34" charset="0"/>
                <a:ea typeface="Times New Roman" panose="02020603050405020304" pitchFamily="18" charset="0"/>
                <a:cs typeface="Arial" panose="020B0604020202020204" pitchFamily="34" charset="0"/>
              </a:rPr>
              <a:t>SE HAN REALIZADO HASTA LA FECHA </a:t>
            </a:r>
            <a:r>
              <a:rPr lang="es-ES" sz="1400" b="1" dirty="0" smtClean="0">
                <a:latin typeface="Arial Narrow" panose="020B0606020202030204" pitchFamily="34" charset="0"/>
                <a:ea typeface="Times New Roman" panose="02020603050405020304" pitchFamily="18" charset="0"/>
                <a:cs typeface="Arial" panose="020B0604020202020204" pitchFamily="34" charset="0"/>
              </a:rPr>
              <a:t>16 </a:t>
            </a:r>
            <a:r>
              <a:rPr lang="es-ES" sz="1400" b="1" dirty="0" smtClean="0">
                <a:latin typeface="Arial Narrow" panose="020B0606020202030204" pitchFamily="34" charset="0"/>
                <a:ea typeface="Times New Roman" panose="02020603050405020304" pitchFamily="18" charset="0"/>
                <a:cs typeface="Arial" panose="020B0604020202020204" pitchFamily="34" charset="0"/>
              </a:rPr>
              <a:t>DEFENSAS</a:t>
            </a:r>
            <a:r>
              <a:rPr lang="es-ES" sz="1400" dirty="0" smtClean="0">
                <a:latin typeface="Arial Narrow" panose="020B0606020202030204" pitchFamily="34" charset="0"/>
                <a:ea typeface="Times New Roman" panose="02020603050405020304" pitchFamily="18" charset="0"/>
                <a:cs typeface="Arial" panose="020B0604020202020204" pitchFamily="34" charset="0"/>
              </a:rPr>
              <a:t>: febrero</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ES" sz="1400" dirty="0">
                <a:latin typeface="Arial Narrow" panose="020B0606020202030204" pitchFamily="34" charset="0"/>
                <a:ea typeface="Calibri" panose="020F0502020204030204" pitchFamily="34" charset="0"/>
                <a:cs typeface="Arial" panose="020B0604020202020204" pitchFamily="34" charset="0"/>
              </a:rPr>
              <a:t>Diomedes Núñez </a:t>
            </a:r>
            <a:r>
              <a:rPr lang="es-ES" sz="1400" dirty="0" err="1">
                <a:latin typeface="Arial Narrow" panose="020B0606020202030204" pitchFamily="34" charset="0"/>
                <a:ea typeface="Calibri" panose="020F0502020204030204" pitchFamily="34" charset="0"/>
                <a:cs typeface="Arial" panose="020B0604020202020204" pitchFamily="34" charset="0"/>
              </a:rPr>
              <a:t>Minaya</a:t>
            </a:r>
            <a:r>
              <a:rPr lang="es-ES" sz="1400" dirty="0">
                <a:latin typeface="Arial Narrow" panose="020B0606020202030204" pitchFamily="34" charset="0"/>
                <a:ea typeface="Calibri" panose="020F0502020204030204" pitchFamily="34" charset="0"/>
                <a:cs typeface="Arial" panose="020B0604020202020204" pitchFamily="34" charset="0"/>
              </a:rPr>
              <a:t>.</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ES" sz="1400" dirty="0">
                <a:latin typeface="Arial Narrow" panose="020B0606020202030204" pitchFamily="34" charset="0"/>
                <a:ea typeface="Calibri" panose="020F0502020204030204" pitchFamily="34" charset="0"/>
                <a:cs typeface="Arial" panose="020B0604020202020204" pitchFamily="34" charset="0"/>
              </a:rPr>
              <a:t>Francisco Martínez del Pozo</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ES" sz="1400" dirty="0">
                <a:latin typeface="Arial Narrow" panose="020B0606020202030204" pitchFamily="34" charset="0"/>
                <a:ea typeface="Calibri" panose="020F0502020204030204" pitchFamily="34" charset="0"/>
                <a:cs typeface="Arial" panose="020B0604020202020204" pitchFamily="34" charset="0"/>
              </a:rPr>
              <a:t>Oswaldo López Bravo</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ES" sz="1400" dirty="0">
                <a:latin typeface="Arial Narrow" panose="020B0606020202030204" pitchFamily="34" charset="0"/>
                <a:ea typeface="Calibri" panose="020F0502020204030204" pitchFamily="34" charset="0"/>
                <a:cs typeface="Arial" panose="020B0604020202020204" pitchFamily="34" charset="0"/>
              </a:rPr>
              <a:t>Olmedo Zapata </a:t>
            </a:r>
            <a:r>
              <a:rPr lang="es-ES" sz="1400" dirty="0" err="1">
                <a:latin typeface="Arial Narrow" panose="020B0606020202030204" pitchFamily="34" charset="0"/>
                <a:ea typeface="Calibri" panose="020F0502020204030204" pitchFamily="34" charset="0"/>
                <a:cs typeface="Arial" panose="020B0604020202020204" pitchFamily="34" charset="0"/>
              </a:rPr>
              <a:t>Llanes</a:t>
            </a:r>
            <a:r>
              <a:rPr lang="es-ES" sz="1400" dirty="0">
                <a:latin typeface="Arial Narrow" panose="020B0606020202030204" pitchFamily="34" charset="0"/>
                <a:ea typeface="Calibri" panose="020F0502020204030204" pitchFamily="34" charset="0"/>
                <a:cs typeface="Arial" panose="020B0604020202020204" pitchFamily="34" charset="0"/>
              </a:rPr>
              <a:t>.</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ES" sz="1400" dirty="0">
                <a:latin typeface="Arial Narrow" panose="020B0606020202030204" pitchFamily="34" charset="0"/>
                <a:ea typeface="Calibri" panose="020F0502020204030204" pitchFamily="34" charset="0"/>
                <a:cs typeface="Arial" panose="020B0604020202020204" pitchFamily="34" charset="0"/>
              </a:rPr>
              <a:t>Hugo Fabián Vásquez Coloma.</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CO" sz="1400" dirty="0">
                <a:latin typeface="Arial Narrow" panose="020B0606020202030204" pitchFamily="34" charset="0"/>
                <a:ea typeface="Calibri" panose="020F0502020204030204" pitchFamily="34" charset="0"/>
                <a:cs typeface="Arial" panose="020B0604020202020204" pitchFamily="34" charset="0"/>
              </a:rPr>
              <a:t>Marcelo Remigio Castillo </a:t>
            </a:r>
            <a:r>
              <a:rPr lang="es-CO" sz="1400" dirty="0" smtClean="0">
                <a:latin typeface="Arial Narrow" panose="020B0606020202030204" pitchFamily="34" charset="0"/>
                <a:ea typeface="Calibri" panose="020F0502020204030204" pitchFamily="34" charset="0"/>
                <a:cs typeface="Arial" panose="020B0604020202020204" pitchFamily="34" charset="0"/>
              </a:rPr>
              <a:t>Bustos</a:t>
            </a:r>
            <a:endParaRPr lang="es-ES" sz="1400" dirty="0">
              <a:latin typeface="Times New Roman" panose="02020603050405020304" pitchFamily="18" charset="0"/>
              <a:ea typeface="Times New Roman" panose="02020603050405020304" pitchFamily="18" charset="0"/>
            </a:endParaRPr>
          </a:p>
        </p:txBody>
      </p:sp>
      <p:sp>
        <p:nvSpPr>
          <p:cNvPr id="4" name="CuadroTexto 3"/>
          <p:cNvSpPr txBox="1"/>
          <p:nvPr/>
        </p:nvSpPr>
        <p:spPr>
          <a:xfrm>
            <a:off x="685800" y="4071565"/>
            <a:ext cx="7270576" cy="2613023"/>
          </a:xfrm>
          <a:prstGeom prst="rect">
            <a:avLst/>
          </a:prstGeom>
          <a:noFill/>
        </p:spPr>
        <p:txBody>
          <a:bodyPr wrap="square" rtlCol="0">
            <a:spAutoFit/>
          </a:bodyPr>
          <a:lstStyle/>
          <a:p>
            <a:pPr lvl="0" algn="just">
              <a:lnSpc>
                <a:spcPct val="150000"/>
              </a:lnSpc>
              <a:spcBef>
                <a:spcPct val="20000"/>
              </a:spcBef>
              <a:spcAft>
                <a:spcPts val="0"/>
              </a:spcAft>
            </a:pPr>
            <a:r>
              <a:rPr lang="es-ES" sz="1400" b="1" kern="0"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DEFENSAS </a:t>
            </a:r>
            <a:r>
              <a:rPr lang="es-ES" sz="1400" b="1" kern="0"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EN SEPTIEMBRE.</a:t>
            </a:r>
            <a:endParaRPr lang="es-ES" sz="1400" b="1" kern="0" dirty="0" smtClean="0">
              <a:solidFill>
                <a:srgbClr val="000000"/>
              </a:solidFill>
              <a:ea typeface="Times New Roman" panose="02020603050405020304" pitchFamily="18" charset="0"/>
            </a:endParaRPr>
          </a:p>
          <a:p>
            <a:pPr marL="342900" lvl="0" indent="-342900" algn="l">
              <a:lnSpc>
                <a:spcPct val="150000"/>
              </a:lnSpc>
              <a:spcBef>
                <a:spcPct val="20000"/>
              </a:spcBef>
              <a:spcAft>
                <a:spcPts val="0"/>
              </a:spcAft>
              <a:buFont typeface="+mj-lt"/>
              <a:buAutoNum type="arabicPeriod"/>
              <a:tabLst>
                <a:tab pos="228600" algn="l"/>
              </a:tabLst>
            </a:pPr>
            <a:r>
              <a:rPr lang="es-ES"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JORGE </a:t>
            </a:r>
            <a:r>
              <a:rPr lang="es-ES" sz="1400" kern="0" dirty="0">
                <a:solidFill>
                  <a:srgbClr val="000000"/>
                </a:solidFill>
                <a:latin typeface="Arial Narrow" panose="020B0606020202030204" pitchFamily="34" charset="0"/>
                <a:ea typeface="Calibri" panose="020F0502020204030204" pitchFamily="34" charset="0"/>
                <a:cs typeface="Arial" panose="020B0604020202020204" pitchFamily="34" charset="0"/>
              </a:rPr>
              <a:t>ANDRADE  SANTAMARÍA. </a:t>
            </a:r>
            <a:r>
              <a:rPr lang="es-ES"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                                    </a:t>
            </a:r>
            <a:endParaRPr lang="es-ES" sz="1400" kern="0" dirty="0" smtClean="0">
              <a:solidFill>
                <a:srgbClr val="000000"/>
              </a:solidFill>
              <a:ea typeface="Times New Roman" panose="02020603050405020304" pitchFamily="18" charset="0"/>
              <a:cs typeface="Times New Roman" panose="02020603050405020304" pitchFamily="18" charset="0"/>
            </a:endParaRPr>
          </a:p>
          <a:p>
            <a:pPr marL="342900" lvl="0" indent="-342900" algn="l">
              <a:lnSpc>
                <a:spcPct val="150000"/>
              </a:lnSpc>
              <a:spcBef>
                <a:spcPct val="20000"/>
              </a:spcBef>
              <a:spcAft>
                <a:spcPts val="0"/>
              </a:spcAft>
              <a:buFont typeface="+mj-lt"/>
              <a:buAutoNum type="arabicPeriod"/>
              <a:tabLst>
                <a:tab pos="228600" algn="l"/>
              </a:tabLst>
            </a:pPr>
            <a:r>
              <a:rPr lang="es-CO"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CARLOS ALBERTO BASANTES JAIME. </a:t>
            </a:r>
            <a:endParaRPr lang="es-ES" sz="1400" kern="0" dirty="0" smtClean="0">
              <a:solidFill>
                <a:srgbClr val="000000"/>
              </a:solidFill>
              <a:ea typeface="Times New Roman" panose="02020603050405020304" pitchFamily="18" charset="0"/>
              <a:cs typeface="Times New Roman" panose="02020603050405020304" pitchFamily="18" charset="0"/>
            </a:endParaRPr>
          </a:p>
          <a:p>
            <a:pPr marL="342900" lvl="0" indent="-342900" algn="just">
              <a:lnSpc>
                <a:spcPct val="150000"/>
              </a:lnSpc>
              <a:spcBef>
                <a:spcPct val="20000"/>
              </a:spcBef>
              <a:spcAft>
                <a:spcPts val="0"/>
              </a:spcAft>
              <a:buFont typeface="+mj-lt"/>
              <a:buAutoNum type="arabicPeriod"/>
              <a:tabLst>
                <a:tab pos="228600" algn="l"/>
              </a:tabLst>
            </a:pPr>
            <a:r>
              <a:rPr lang="es-CO"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MIRIAN </a:t>
            </a:r>
            <a:r>
              <a:rPr lang="es-CO" sz="1400" kern="0" dirty="0">
                <a:solidFill>
                  <a:srgbClr val="000000"/>
                </a:solidFill>
                <a:latin typeface="Arial Narrow" panose="020B0606020202030204" pitchFamily="34" charset="0"/>
                <a:ea typeface="Calibri" panose="020F0502020204030204" pitchFamily="34" charset="0"/>
                <a:cs typeface="Arial" panose="020B0604020202020204" pitchFamily="34" charset="0"/>
              </a:rPr>
              <a:t>MARLENE NICHOLLS VERDESOTO. </a:t>
            </a:r>
            <a:endParaRPr lang="es-ES" sz="1400" kern="0" dirty="0">
              <a:solidFill>
                <a:srgbClr val="000000"/>
              </a:solidFill>
              <a:ea typeface="Times New Roman" panose="02020603050405020304" pitchFamily="18" charset="0"/>
              <a:cs typeface="Times New Roman" panose="02020603050405020304" pitchFamily="18" charset="0"/>
            </a:endParaRPr>
          </a:p>
          <a:p>
            <a:pPr marL="342900" lvl="0" indent="-342900" algn="just">
              <a:lnSpc>
                <a:spcPct val="150000"/>
              </a:lnSpc>
              <a:spcBef>
                <a:spcPct val="20000"/>
              </a:spcBef>
              <a:spcAft>
                <a:spcPts val="0"/>
              </a:spcAft>
              <a:buFont typeface="+mj-lt"/>
              <a:buAutoNum type="arabicPeriod"/>
              <a:tabLst>
                <a:tab pos="228600" algn="l"/>
              </a:tabLst>
            </a:pPr>
            <a:r>
              <a:rPr lang="es-VE" sz="1400" kern="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LORENA GONZÁLEZ ORTIZ.  </a:t>
            </a:r>
            <a:endParaRPr lang="es-ES" sz="1400" kern="0" dirty="0">
              <a:solidFill>
                <a:srgbClr val="000000"/>
              </a:solidFill>
              <a:ea typeface="Times New Roman" panose="02020603050405020304" pitchFamily="18" charset="0"/>
              <a:cs typeface="Times New Roman" panose="02020603050405020304" pitchFamily="18" charset="0"/>
            </a:endParaRPr>
          </a:p>
          <a:p>
            <a:pPr marL="342900" lvl="0" indent="-342900" algn="l">
              <a:lnSpc>
                <a:spcPct val="150000"/>
              </a:lnSpc>
              <a:spcBef>
                <a:spcPct val="20000"/>
              </a:spcBef>
              <a:spcAft>
                <a:spcPts val="0"/>
              </a:spcAft>
              <a:buFont typeface="+mj-lt"/>
              <a:buAutoNum type="arabicPeriod"/>
              <a:tabLst>
                <a:tab pos="228600" algn="l"/>
              </a:tabLst>
            </a:pPr>
            <a:r>
              <a:rPr lang="es-ES" sz="1400" kern="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DORA LETICIA FRANCO ZAVALA</a:t>
            </a:r>
            <a:r>
              <a:rPr lang="es-CO" sz="1400" kern="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endParaRPr lang="es-ES" sz="1400" kern="0" dirty="0">
              <a:solidFill>
                <a:srgbClr val="000000"/>
              </a:solidFill>
              <a:ea typeface="Times New Roman" panose="02020603050405020304" pitchFamily="18" charset="0"/>
              <a:cs typeface="Times New Roman" panose="02020603050405020304" pitchFamily="18" charset="0"/>
            </a:endParaRPr>
          </a:p>
          <a:p>
            <a:pPr marL="342900" lvl="0" indent="-342900" algn="l">
              <a:lnSpc>
                <a:spcPct val="150000"/>
              </a:lnSpc>
              <a:spcBef>
                <a:spcPct val="20000"/>
              </a:spcBef>
              <a:spcAft>
                <a:spcPts val="0"/>
              </a:spcAft>
              <a:buFont typeface="+mj-lt"/>
              <a:buAutoNum type="arabicPeriod"/>
              <a:tabLst>
                <a:tab pos="228600" algn="l"/>
              </a:tabLst>
            </a:pPr>
            <a:r>
              <a:rPr lang="es-ES" sz="1400" kern="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MARIELA ISABEL GAIBOR GONZÁLEZ.</a:t>
            </a:r>
            <a:endParaRPr lang="es-ES" sz="1400" kern="0" dirty="0">
              <a:solidFill>
                <a:srgbClr val="000000"/>
              </a:solidFill>
              <a:ea typeface="Times New Roman" panose="02020603050405020304" pitchFamily="18" charset="0"/>
              <a:cs typeface="Times New Roman" panose="02020603050405020304" pitchFamily="18" charset="0"/>
            </a:endParaRPr>
          </a:p>
        </p:txBody>
      </p:sp>
      <p:sp>
        <p:nvSpPr>
          <p:cNvPr id="5" name="CuadroTexto 4"/>
          <p:cNvSpPr txBox="1"/>
          <p:nvPr/>
        </p:nvSpPr>
        <p:spPr>
          <a:xfrm>
            <a:off x="4067944" y="1484784"/>
            <a:ext cx="3816424" cy="2246769"/>
          </a:xfrm>
          <a:prstGeom prst="rect">
            <a:avLst/>
          </a:prstGeom>
          <a:noFill/>
        </p:spPr>
        <p:txBody>
          <a:bodyPr wrap="square" rtlCol="0">
            <a:spAutoFit/>
          </a:bodyPr>
          <a:lstStyle/>
          <a:p>
            <a:pPr lvl="0" algn="just">
              <a:lnSpc>
                <a:spcPct val="150000"/>
              </a:lnSpc>
              <a:spcBef>
                <a:spcPct val="20000"/>
              </a:spcBef>
              <a:spcAft>
                <a:spcPts val="0"/>
              </a:spcAft>
            </a:pPr>
            <a:r>
              <a:rPr lang="es-ES" sz="1400" b="1" kern="0" dirty="0" smtClean="0">
                <a:latin typeface="Arial Narrow" panose="020B0606020202030204" pitchFamily="34" charset="0"/>
                <a:ea typeface="Calibri" panose="020F0502020204030204" pitchFamily="34" charset="0"/>
                <a:cs typeface="Arial" panose="020B0604020202020204" pitchFamily="34" charset="0"/>
              </a:rPr>
              <a:t>EN EL MES DE JUNIO</a:t>
            </a:r>
            <a:endParaRPr lang="es-ES" sz="1400" b="1" kern="0" dirty="0" smtClean="0">
              <a:ea typeface="Times New Roman" panose="02020603050405020304" pitchFamily="18" charset="0"/>
            </a:endParaRPr>
          </a:p>
          <a:p>
            <a:pPr lvl="0" algn="l">
              <a:lnSpc>
                <a:spcPct val="150000"/>
              </a:lnSpc>
              <a:spcBef>
                <a:spcPct val="20000"/>
              </a:spcBef>
              <a:spcAft>
                <a:spcPts val="0"/>
              </a:spcAft>
            </a:pPr>
            <a:endParaRPr lang="es-ES" sz="1400" kern="0" dirty="0">
              <a:solidFill>
                <a:srgbClr val="000000"/>
              </a:solidFill>
              <a:ea typeface="Times New Roman" panose="02020603050405020304" pitchFamily="18" charset="0"/>
            </a:endParaRPr>
          </a:p>
          <a:p>
            <a:pPr marL="342900" lvl="0" indent="-342900" algn="l">
              <a:lnSpc>
                <a:spcPct val="150000"/>
              </a:lnSpc>
              <a:spcBef>
                <a:spcPct val="20000"/>
              </a:spcBef>
              <a:spcAft>
                <a:spcPts val="0"/>
              </a:spcAft>
              <a:buFont typeface="+mj-lt"/>
              <a:buAutoNum type="arabicPeriod"/>
            </a:pPr>
            <a:r>
              <a:rPr lang="es-ES" sz="1400" kern="0" dirty="0" err="1" smtClean="0">
                <a:solidFill>
                  <a:srgbClr val="000000"/>
                </a:solidFill>
                <a:latin typeface="Arial Narrow" panose="020B0606020202030204" pitchFamily="34" charset="0"/>
                <a:ea typeface="Calibri" panose="020F0502020204030204" pitchFamily="34" charset="0"/>
                <a:cs typeface="Arial" panose="020B0604020202020204" pitchFamily="34" charset="0"/>
              </a:rPr>
              <a:t>Hennrry</a:t>
            </a:r>
            <a:r>
              <a:rPr lang="es-ES"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 Geovanny Tapia Molina. </a:t>
            </a:r>
            <a:endParaRPr lang="es-ES" sz="1400" kern="0" dirty="0" smtClean="0">
              <a:solidFill>
                <a:srgbClr val="000000"/>
              </a:solidFill>
              <a:ea typeface="Times New Roman" panose="02020603050405020304" pitchFamily="18" charset="0"/>
            </a:endParaRPr>
          </a:p>
          <a:p>
            <a:pPr marL="342900" lvl="0" indent="-342900" algn="l">
              <a:lnSpc>
                <a:spcPct val="150000"/>
              </a:lnSpc>
              <a:spcBef>
                <a:spcPct val="20000"/>
              </a:spcBef>
              <a:spcAft>
                <a:spcPts val="0"/>
              </a:spcAft>
              <a:buFont typeface="+mj-lt"/>
              <a:buAutoNum type="arabicPeriod"/>
            </a:pPr>
            <a:r>
              <a:rPr lang="es-ES_tradnl"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Eddy Manuel Cárdenas Quintana. </a:t>
            </a:r>
            <a:endParaRPr lang="es-ES" sz="1400" kern="0" dirty="0" smtClean="0">
              <a:solidFill>
                <a:srgbClr val="000000"/>
              </a:solidFill>
              <a:ea typeface="Times New Roman" panose="02020603050405020304" pitchFamily="18" charset="0"/>
            </a:endParaRPr>
          </a:p>
          <a:p>
            <a:pPr marL="342900" lvl="0" indent="-342900" algn="l">
              <a:lnSpc>
                <a:spcPct val="150000"/>
              </a:lnSpc>
              <a:spcBef>
                <a:spcPct val="20000"/>
              </a:spcBef>
              <a:spcAft>
                <a:spcPts val="0"/>
              </a:spcAft>
              <a:buFont typeface="+mj-lt"/>
              <a:buAutoNum type="arabicPeriod"/>
            </a:pPr>
            <a:r>
              <a:rPr lang="es-ES_tradnl"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Raúl Bolívar Cárdenas Quintana.</a:t>
            </a:r>
            <a:endParaRPr lang="es-ES" sz="1400" kern="0" dirty="0" smtClean="0">
              <a:solidFill>
                <a:srgbClr val="000000"/>
              </a:solidFill>
              <a:ea typeface="Times New Roman" panose="02020603050405020304" pitchFamily="18" charset="0"/>
            </a:endParaRPr>
          </a:p>
          <a:p>
            <a:pPr marL="342900" lvl="0" indent="-342900" algn="l">
              <a:lnSpc>
                <a:spcPct val="150000"/>
              </a:lnSpc>
              <a:spcBef>
                <a:spcPct val="20000"/>
              </a:spcBef>
              <a:spcAft>
                <a:spcPts val="0"/>
              </a:spcAft>
              <a:buFont typeface="+mj-lt"/>
              <a:buAutoNum type="arabicPeriod"/>
            </a:pPr>
            <a:r>
              <a:rPr lang="es-ES"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 </a:t>
            </a:r>
            <a:r>
              <a:rPr lang="es-CO" sz="1400" kern="0"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Silvia Maribel Sarmiento </a:t>
            </a:r>
            <a:r>
              <a:rPr lang="es-CO" sz="1400" kern="0" dirty="0" err="1"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Berrezueta</a:t>
            </a:r>
            <a:r>
              <a:rPr lang="es-CO" sz="1400" kern="0"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endParaRPr lang="es-ES" sz="1400" kern="0" dirty="0">
              <a:solidFill>
                <a:srgbClr val="000000"/>
              </a:solidFill>
              <a:ea typeface="Times New Roman" panose="02020603050405020304" pitchFamily="18" charset="0"/>
            </a:endParaRPr>
          </a:p>
        </p:txBody>
      </p:sp>
    </p:spTree>
    <p:extLst>
      <p:ext uri="{BB962C8B-B14F-4D97-AF65-F5344CB8AC3E}">
        <p14:creationId xmlns:p14="http://schemas.microsoft.com/office/powerpoint/2010/main" val="3932742737"/>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609600"/>
            <a:ext cx="7772400" cy="803176"/>
          </a:xfrm>
        </p:spPr>
        <p:txBody>
          <a:bodyPr/>
          <a:lstStyle/>
          <a:p>
            <a:r>
              <a:rPr lang="es-ES" dirty="0" smtClean="0">
                <a:solidFill>
                  <a:srgbClr val="C00000"/>
                </a:solidFill>
              </a:rPr>
              <a:t>PREDEFENSAS realizadas</a:t>
            </a:r>
            <a:endParaRPr lang="es-ES" dirty="0">
              <a:solidFill>
                <a:srgbClr val="C00000"/>
              </a:solidFill>
            </a:endParaRPr>
          </a:p>
        </p:txBody>
      </p:sp>
      <p:sp>
        <p:nvSpPr>
          <p:cNvPr id="3" name="Rectángulo 2"/>
          <p:cNvSpPr/>
          <p:nvPr/>
        </p:nvSpPr>
        <p:spPr>
          <a:xfrm>
            <a:off x="827584" y="1556792"/>
            <a:ext cx="7488832" cy="4062651"/>
          </a:xfrm>
          <a:prstGeom prst="rect">
            <a:avLst/>
          </a:prstGeom>
        </p:spPr>
        <p:txBody>
          <a:bodyPr wrap="square">
            <a:spAutoFit/>
          </a:bodyPr>
          <a:lstStyle/>
          <a:p>
            <a:pPr marL="45085" indent="-45085">
              <a:lnSpc>
                <a:spcPct val="150000"/>
              </a:lnSpc>
              <a:spcAft>
                <a:spcPts val="0"/>
              </a:spcAft>
            </a:pPr>
            <a:r>
              <a:rPr lang="es-CO" b="1" dirty="0">
                <a:latin typeface="Arial Narrow" panose="020B0606020202030204" pitchFamily="34" charset="0"/>
                <a:ea typeface="Calibri" panose="020F0502020204030204" pitchFamily="34" charset="0"/>
                <a:cs typeface="Arial" panose="020B0604020202020204" pitchFamily="34" charset="0"/>
              </a:rPr>
              <a:t>Se </a:t>
            </a:r>
            <a:r>
              <a:rPr lang="es-CO" b="1" dirty="0" smtClean="0">
                <a:latin typeface="Arial Narrow" panose="020B0606020202030204" pitchFamily="34" charset="0"/>
                <a:ea typeface="Calibri" panose="020F0502020204030204" pitchFamily="34" charset="0"/>
                <a:cs typeface="Arial" panose="020B0604020202020204" pitchFamily="34" charset="0"/>
              </a:rPr>
              <a:t>realizaron </a:t>
            </a:r>
            <a:r>
              <a:rPr lang="es-CO" b="1" dirty="0" smtClean="0">
                <a:latin typeface="Arial Narrow" panose="020B0606020202030204" pitchFamily="34" charset="0"/>
                <a:ea typeface="Calibri" panose="020F0502020204030204" pitchFamily="34" charset="0"/>
                <a:cs typeface="Arial" panose="020B0604020202020204" pitchFamily="34" charset="0"/>
              </a:rPr>
              <a:t>en </a:t>
            </a:r>
            <a:r>
              <a:rPr lang="es-CO" b="1" dirty="0">
                <a:latin typeface="Arial Narrow" panose="020B0606020202030204" pitchFamily="34" charset="0"/>
                <a:ea typeface="Calibri" panose="020F0502020204030204" pitchFamily="34" charset="0"/>
                <a:cs typeface="Arial" panose="020B0604020202020204" pitchFamily="34" charset="0"/>
              </a:rPr>
              <a:t>el período </a:t>
            </a:r>
            <a:r>
              <a:rPr lang="es-CO" b="1" dirty="0" smtClean="0">
                <a:latin typeface="Arial Narrow" panose="020B0606020202030204" pitchFamily="34" charset="0"/>
                <a:ea typeface="Calibri" panose="020F0502020204030204" pitchFamily="34" charset="0"/>
                <a:cs typeface="Arial" panose="020B0604020202020204" pitchFamily="34" charset="0"/>
              </a:rPr>
              <a:t>Junio – </a:t>
            </a:r>
            <a:r>
              <a:rPr lang="es-CO" b="1" dirty="0" err="1" smtClean="0">
                <a:latin typeface="Arial Narrow" panose="020B0606020202030204" pitchFamily="34" charset="0"/>
                <a:ea typeface="Calibri" panose="020F0502020204030204" pitchFamily="34" charset="0"/>
                <a:cs typeface="Arial" panose="020B0604020202020204" pitchFamily="34" charset="0"/>
              </a:rPr>
              <a:t>Sep</a:t>
            </a:r>
            <a:r>
              <a:rPr lang="es-CO" b="1" dirty="0" smtClean="0">
                <a:latin typeface="Arial Narrow" panose="020B0606020202030204" pitchFamily="34" charset="0"/>
                <a:ea typeface="Calibri" panose="020F0502020204030204" pitchFamily="34" charset="0"/>
                <a:cs typeface="Arial" panose="020B0604020202020204" pitchFamily="34" charset="0"/>
              </a:rPr>
              <a:t> .</a:t>
            </a:r>
            <a:endParaRPr lang="es-ES" b="1" dirty="0">
              <a:ea typeface="Times New Roman" panose="02020603050405020304" pitchFamily="18" charset="0"/>
            </a:endParaRPr>
          </a:p>
          <a:p>
            <a:pPr marL="45085" indent="-45085">
              <a:lnSpc>
                <a:spcPct val="150000"/>
              </a:lnSpc>
              <a:spcAft>
                <a:spcPts val="0"/>
              </a:spcAft>
            </a:pPr>
            <a:endParaRPr lang="es-ES" dirty="0">
              <a:ea typeface="Times New Roman" panose="02020603050405020304" pitchFamily="18" charset="0"/>
            </a:endParaRPr>
          </a:p>
          <a:p>
            <a:pPr marL="742950" lvl="1" indent="-285750" algn="l">
              <a:lnSpc>
                <a:spcPct val="150000"/>
              </a:lnSpc>
              <a:spcAft>
                <a:spcPts val="0"/>
              </a:spcAft>
              <a:buFont typeface="+mj-lt"/>
              <a:buAutoNum type="arabicPeriod"/>
              <a:tabLst>
                <a:tab pos="685800" algn="l"/>
              </a:tabLst>
            </a:pPr>
            <a:r>
              <a:rPr lang="es-ES" sz="2000" dirty="0" smtClean="0">
                <a:latin typeface="+mn-lt"/>
                <a:ea typeface="Times New Roman" panose="02020603050405020304" pitchFamily="18" charset="0"/>
                <a:cs typeface="Arial" panose="020B0604020202020204" pitchFamily="34" charset="0"/>
              </a:rPr>
              <a:t>TELMO EDWIN VACA CERDA.</a:t>
            </a:r>
            <a:endParaRPr lang="es-ES" sz="2000" dirty="0" smtClean="0">
              <a:latin typeface="+mn-lt"/>
              <a:ea typeface="Times New Roman" panose="02020603050405020304" pitchFamily="18" charset="0"/>
              <a:cs typeface="Times New Roman" panose="02020603050405020304" pitchFamily="18" charset="0"/>
            </a:endParaRPr>
          </a:p>
          <a:p>
            <a:pPr marL="742950" lvl="1" indent="-285750" algn="l">
              <a:lnSpc>
                <a:spcPct val="150000"/>
              </a:lnSpc>
              <a:spcAft>
                <a:spcPts val="0"/>
              </a:spcAft>
              <a:buFont typeface="+mj-lt"/>
              <a:buAutoNum type="arabicPeriod"/>
              <a:tabLst>
                <a:tab pos="685800" algn="l"/>
              </a:tabLst>
            </a:pPr>
            <a:r>
              <a:rPr lang="es-ES" sz="2000" dirty="0" smtClean="0">
                <a:latin typeface="+mn-lt"/>
                <a:ea typeface="Times New Roman" panose="02020603050405020304" pitchFamily="18" charset="0"/>
                <a:cs typeface="Arial" panose="020B0604020202020204" pitchFamily="34" charset="0"/>
              </a:rPr>
              <a:t>NELSON ARTURO CORRALES SUÁREZ. </a:t>
            </a:r>
            <a:endParaRPr lang="es-ES" sz="2000" dirty="0" smtClean="0">
              <a:latin typeface="+mn-lt"/>
              <a:ea typeface="Times New Roman" panose="02020603050405020304" pitchFamily="18" charset="0"/>
              <a:cs typeface="Times New Roman" panose="02020603050405020304" pitchFamily="18" charset="0"/>
            </a:endParaRPr>
          </a:p>
          <a:p>
            <a:pPr marL="742950" lvl="1" indent="-285750" algn="l">
              <a:lnSpc>
                <a:spcPct val="150000"/>
              </a:lnSpc>
              <a:spcAft>
                <a:spcPts val="0"/>
              </a:spcAft>
              <a:buFont typeface="+mj-lt"/>
              <a:buAutoNum type="arabicPeriod"/>
              <a:tabLst>
                <a:tab pos="685800" algn="l"/>
              </a:tabLst>
            </a:pPr>
            <a:r>
              <a:rPr lang="pt-PT" sz="2000" dirty="0" smtClean="0">
                <a:latin typeface="+mn-lt"/>
                <a:ea typeface="Times New Roman" panose="02020603050405020304" pitchFamily="18" charset="0"/>
                <a:cs typeface="Arial" panose="020B0604020202020204" pitchFamily="34" charset="0"/>
              </a:rPr>
              <a:t>FELIZARDO NATANGUE TAMULISEKIFA. (ANGOLA)</a:t>
            </a:r>
          </a:p>
          <a:p>
            <a:pPr marL="742950" lvl="1" indent="-285750" algn="l">
              <a:lnSpc>
                <a:spcPct val="150000"/>
              </a:lnSpc>
              <a:spcAft>
                <a:spcPts val="0"/>
              </a:spcAft>
              <a:buFont typeface="+mj-lt"/>
              <a:buAutoNum type="arabicPeriod"/>
              <a:tabLst>
                <a:tab pos="685800" algn="l"/>
              </a:tabLst>
            </a:pPr>
            <a:r>
              <a:rPr lang="pt-PT" sz="2000" dirty="0" smtClean="0">
                <a:latin typeface="+mn-lt"/>
                <a:ea typeface="Times New Roman" panose="02020603050405020304" pitchFamily="18" charset="0"/>
                <a:cs typeface="Arial" panose="020B0604020202020204" pitchFamily="34" charset="0"/>
              </a:rPr>
              <a:t>ANTONIO SALGADO CASTILLO (CUBA) </a:t>
            </a:r>
          </a:p>
          <a:p>
            <a:pPr marL="742950" lvl="1" indent="-285750" algn="l">
              <a:lnSpc>
                <a:spcPct val="150000"/>
              </a:lnSpc>
              <a:spcAft>
                <a:spcPts val="0"/>
              </a:spcAft>
              <a:buFont typeface="+mj-lt"/>
              <a:buAutoNum type="arabicPeriod"/>
              <a:tabLst>
                <a:tab pos="685800" algn="l"/>
              </a:tabLst>
            </a:pPr>
            <a:r>
              <a:rPr lang="pt-PT" sz="2000" dirty="0" smtClean="0">
                <a:latin typeface="+mn-lt"/>
                <a:ea typeface="Times New Roman" panose="02020603050405020304" pitchFamily="18" charset="0"/>
                <a:cs typeface="Arial" panose="020B0604020202020204" pitchFamily="34" charset="0"/>
              </a:rPr>
              <a:t>TANIA LIBERTAD VIZCAÍNO CÁRDENAS</a:t>
            </a:r>
            <a:endParaRPr lang="pt-PT" sz="2000" dirty="0" smtClean="0">
              <a:latin typeface="+mn-lt"/>
              <a:ea typeface="Times New Roman" panose="02020603050405020304" pitchFamily="18" charset="0"/>
              <a:cs typeface="Arial" panose="020B0604020202020204" pitchFamily="34" charset="0"/>
            </a:endParaRPr>
          </a:p>
          <a:p>
            <a:pPr lvl="1">
              <a:lnSpc>
                <a:spcPct val="150000"/>
              </a:lnSpc>
              <a:spcAft>
                <a:spcPts val="0"/>
              </a:spcAft>
              <a:tabLst>
                <a:tab pos="685800" algn="l"/>
              </a:tabLst>
            </a:pPr>
            <a:endParaRPr lang="es-ES" dirty="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7814500"/>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8060432" cy="1563960"/>
          </a:xfrm>
        </p:spPr>
        <p:txBody>
          <a:bodyPr/>
          <a:lstStyle/>
          <a:p>
            <a:r>
              <a:rPr lang="es-ES" sz="4000" dirty="0" smtClean="0">
                <a:solidFill>
                  <a:srgbClr val="FF0000"/>
                </a:solidFill>
                <a:latin typeface="Impact" pitchFamily="34" charset="0"/>
              </a:rPr>
              <a:t>EL </a:t>
            </a:r>
            <a:r>
              <a:rPr lang="es-ES" sz="4000" dirty="0" smtClean="0">
                <a:solidFill>
                  <a:srgbClr val="FF0000"/>
                </a:solidFill>
                <a:latin typeface="Impact" pitchFamily="34" charset="0"/>
              </a:rPr>
              <a:t>TRIBUNAL DE CIENCIAS PEDAGÓGICAS</a:t>
            </a:r>
            <a:r>
              <a:rPr lang="es-ES" b="1" dirty="0" smtClean="0">
                <a:solidFill>
                  <a:srgbClr val="FF0000"/>
                </a:solidFill>
              </a:rPr>
              <a:t/>
            </a:r>
            <a:br>
              <a:rPr lang="es-ES" b="1" dirty="0" smtClean="0">
                <a:solidFill>
                  <a:srgbClr val="FF0000"/>
                </a:solidFill>
              </a:rPr>
            </a:br>
            <a:endParaRPr lang="es-ES" b="1" dirty="0">
              <a:solidFill>
                <a:srgbClr val="FF0000"/>
              </a:solidFill>
            </a:endParaRPr>
          </a:p>
        </p:txBody>
      </p:sp>
      <p:sp>
        <p:nvSpPr>
          <p:cNvPr id="3" name="2 Marcador de contenido"/>
          <p:cNvSpPr>
            <a:spLocks noGrp="1"/>
          </p:cNvSpPr>
          <p:nvPr>
            <p:ph idx="1"/>
          </p:nvPr>
        </p:nvSpPr>
        <p:spPr>
          <a:xfrm>
            <a:off x="395536" y="1124744"/>
            <a:ext cx="7988424" cy="5112568"/>
          </a:xfrm>
        </p:spPr>
        <p:txBody>
          <a:bodyPr/>
          <a:lstStyle/>
          <a:p>
            <a:pPr marL="0" indent="0" algn="just">
              <a:buNone/>
            </a:pPr>
            <a:r>
              <a:rPr lang="es-ES" sz="2400" dirty="0"/>
              <a:t>Se </a:t>
            </a:r>
            <a:r>
              <a:rPr lang="es-ES" sz="2400" dirty="0" smtClean="0"/>
              <a:t>realizan </a:t>
            </a:r>
            <a:r>
              <a:rPr lang="es-ES" sz="2400" b="1" dirty="0" smtClean="0"/>
              <a:t>dos  </a:t>
            </a:r>
            <a:r>
              <a:rPr lang="es-ES" sz="2400" b="1" dirty="0"/>
              <a:t>r</a:t>
            </a:r>
            <a:r>
              <a:rPr lang="es-ES" sz="2400" dirty="0"/>
              <a:t>euniones </a:t>
            </a:r>
            <a:r>
              <a:rPr lang="es-ES" sz="2400" dirty="0" smtClean="0"/>
              <a:t>en </a:t>
            </a:r>
            <a:r>
              <a:rPr lang="es-ES" sz="2400" dirty="0"/>
              <a:t>los meses de abril y octubre, los tribunales de las defensas planificadas fueron conformados y toda la programación respondió a los acuerdos tomados en las mismas.   </a:t>
            </a:r>
          </a:p>
          <a:p>
            <a:pPr marL="0" indent="0" algn="just">
              <a:buNone/>
            </a:pPr>
            <a:r>
              <a:rPr lang="es-ES" sz="2400" dirty="0"/>
              <a:t>En el periodo de </a:t>
            </a:r>
            <a:r>
              <a:rPr lang="es-ES" sz="2400" b="1" dirty="0" smtClean="0"/>
              <a:t>dic </a:t>
            </a:r>
            <a:r>
              <a:rPr lang="es-ES" sz="2400" b="1" dirty="0" smtClean="0"/>
              <a:t>– febr. 50</a:t>
            </a:r>
            <a:r>
              <a:rPr lang="es-ES" sz="2400" dirty="0" smtClean="0"/>
              <a:t> </a:t>
            </a:r>
            <a:r>
              <a:rPr lang="es-ES" sz="2400" dirty="0"/>
              <a:t>de las provincias de Santiago de Cuba, Granma, Las Tunas, Camagüey, Ciego de Ávila y Sancti Spíritus. Toda la documentación fue procesada por el Centro y enviada a la Comisión Nacional de Grados Científicos, con la calidad requerida.</a:t>
            </a:r>
          </a:p>
          <a:p>
            <a:pPr marL="0" indent="0" algn="just">
              <a:buNone/>
            </a:pPr>
            <a:r>
              <a:rPr lang="es-ES" sz="2400" dirty="0" smtClean="0"/>
              <a:t>En julio </a:t>
            </a:r>
            <a:r>
              <a:rPr lang="es-ES" sz="2400" dirty="0"/>
              <a:t>– </a:t>
            </a:r>
            <a:r>
              <a:rPr lang="es-ES" sz="2400" dirty="0" err="1"/>
              <a:t>sep</a:t>
            </a:r>
            <a:r>
              <a:rPr lang="es-ES" sz="2400" dirty="0"/>
              <a:t> del </a:t>
            </a:r>
            <a:r>
              <a:rPr lang="es-ES" sz="2400" dirty="0" smtClean="0"/>
              <a:t>2015, se defendieron -------------.</a:t>
            </a:r>
          </a:p>
          <a:p>
            <a:pPr marL="0" indent="0" algn="just">
              <a:buNone/>
            </a:pPr>
            <a:r>
              <a:rPr lang="es-ES" sz="2400" dirty="0" smtClean="0"/>
              <a:t>Actualmente </a:t>
            </a:r>
            <a:r>
              <a:rPr lang="es-ES" sz="2400" dirty="0"/>
              <a:t>el Tribunal Nacional de Ciencias Pedagógicas tiene planificado el proceso de defensas para ser efectuadas en los meses </a:t>
            </a:r>
            <a:r>
              <a:rPr lang="es-ES" sz="2400" dirty="0" smtClean="0"/>
              <a:t>de dic a feb 2016.</a:t>
            </a:r>
            <a:endParaRPr lang="es-ES" sz="2400" dirty="0"/>
          </a:p>
        </p:txBody>
      </p:sp>
    </p:spTree>
    <p:extLst>
      <p:ext uri="{BB962C8B-B14F-4D97-AF65-F5344CB8AC3E}">
        <p14:creationId xmlns:p14="http://schemas.microsoft.com/office/powerpoint/2010/main" val="4227698827"/>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620688"/>
            <a:ext cx="7772400" cy="1131912"/>
          </a:xfrm>
        </p:spPr>
        <p:txBody>
          <a:bodyPr/>
          <a:lstStyle/>
          <a:p>
            <a:r>
              <a:rPr lang="es-ES" b="1" i="1" u="sng" dirty="0" smtClean="0"/>
              <a:t>Procedencia  Defendidos  2010 - 2015 en </a:t>
            </a:r>
            <a:r>
              <a:rPr lang="es-ES" b="1" i="1" u="sng" dirty="0" smtClean="0"/>
              <a:t>el Tribunal de CP-UO</a:t>
            </a:r>
            <a:r>
              <a:rPr lang="es-ES" dirty="0"/>
              <a:t/>
            </a:r>
            <a:br>
              <a:rPr lang="es-ES" dirty="0"/>
            </a:br>
            <a:endParaRPr lang="es-ES" dirty="0"/>
          </a:p>
        </p:txBody>
      </p:sp>
      <p:graphicFrame>
        <p:nvGraphicFramePr>
          <p:cNvPr id="3" name="Tabla 2"/>
          <p:cNvGraphicFramePr>
            <a:graphicFrameLocks noGrp="1"/>
          </p:cNvGraphicFramePr>
          <p:nvPr>
            <p:extLst>
              <p:ext uri="{D42A27DB-BD31-4B8C-83A1-F6EECF244321}">
                <p14:modId xmlns:p14="http://schemas.microsoft.com/office/powerpoint/2010/main" val="1216664650"/>
              </p:ext>
            </p:extLst>
          </p:nvPr>
        </p:nvGraphicFramePr>
        <p:xfrm>
          <a:off x="1331640" y="1935480"/>
          <a:ext cx="6264696" cy="4114800"/>
        </p:xfrm>
        <a:graphic>
          <a:graphicData uri="http://schemas.openxmlformats.org/drawingml/2006/table">
            <a:tbl>
              <a:tblPr firstRow="1" firstCol="1" bandRow="1">
                <a:tableStyleId>{9D7B26C5-4107-4FEC-AEDC-1716B250A1EF}</a:tableStyleId>
              </a:tblPr>
              <a:tblGrid>
                <a:gridCol w="3161963"/>
                <a:gridCol w="3102733"/>
              </a:tblGrid>
              <a:tr h="205740">
                <a:tc>
                  <a:txBody>
                    <a:bodyPr/>
                    <a:lstStyle/>
                    <a:p>
                      <a:pPr algn="ctr">
                        <a:lnSpc>
                          <a:spcPct val="115000"/>
                        </a:lnSpc>
                        <a:spcAft>
                          <a:spcPts val="0"/>
                        </a:spcAft>
                      </a:pPr>
                      <a:r>
                        <a:rPr lang="es-ES" sz="1200">
                          <a:effectLst/>
                        </a:rPr>
                        <a:t>Procedencia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Defendidos</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INDER</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MINED STGO</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50</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UNICA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21</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MANZANILLO</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GTMO</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2</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HOLGUIN</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60</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MINSAP</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9</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Esc Pro PCC</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CAMAGUEY</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34</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GRANMA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16</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SANCTI SPÍRITUS </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4</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LAS TUNAS</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10</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BUFETES</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2</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CITMA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UO</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6</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VENEZUELA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12(UNEFA)+2</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MEXICO</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5</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ECUADOR</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20</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COLOMBIA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dirty="0">
                          <a:effectLst/>
                        </a:rPr>
                        <a:t>1</a:t>
                      </a:r>
                      <a:endParaRPr lang="es-E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bl>
          </a:graphicData>
        </a:graphic>
      </p:graphicFrame>
    </p:spTree>
    <p:extLst>
      <p:ext uri="{BB962C8B-B14F-4D97-AF65-F5344CB8AC3E}">
        <p14:creationId xmlns:p14="http://schemas.microsoft.com/office/powerpoint/2010/main" val="4182998431"/>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11560" y="476672"/>
            <a:ext cx="7992888" cy="5760640"/>
          </a:xfrm>
          <a:prstGeom prst="rect">
            <a:avLst/>
          </a:prstGeom>
        </p:spPr>
      </p:pic>
    </p:spTree>
    <p:extLst>
      <p:ext uri="{BB962C8B-B14F-4D97-AF65-F5344CB8AC3E}">
        <p14:creationId xmlns:p14="http://schemas.microsoft.com/office/powerpoint/2010/main" val="4004636604"/>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áfico 2"/>
          <p:cNvGraphicFramePr/>
          <p:nvPr>
            <p:extLst>
              <p:ext uri="{D42A27DB-BD31-4B8C-83A1-F6EECF244321}">
                <p14:modId xmlns:p14="http://schemas.microsoft.com/office/powerpoint/2010/main" val="3518832412"/>
              </p:ext>
            </p:extLst>
          </p:nvPr>
        </p:nvGraphicFramePr>
        <p:xfrm>
          <a:off x="719336" y="332656"/>
          <a:ext cx="7381056" cy="59046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3719837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1077218"/>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LA RELACIÓN DE ENTIDADES CON LAS QUE SE TIENEN CONVENIOS INTERINSTITUCIONALES </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498791" y="1844824"/>
            <a:ext cx="8352928" cy="4259628"/>
          </a:xfrm>
          <a:prstGeom prst="rect">
            <a:avLst/>
          </a:prstGeom>
        </p:spPr>
        <p:txBody>
          <a:bodyPr wrap="square">
            <a:spAutoFit/>
          </a:bodyPr>
          <a:lstStyle/>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Sancti </a:t>
            </a:r>
            <a:r>
              <a:rPr lang="es-ES_tradnl" b="1" dirty="0" smtClean="0">
                <a:latin typeface="Arial Narrow"/>
                <a:ea typeface="Times New Roman"/>
                <a:cs typeface="Arial"/>
              </a:rPr>
              <a:t>Spíritus</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Ciego de Ávila, demandas </a:t>
            </a:r>
            <a:r>
              <a:rPr lang="es-ES_tradnl" b="1" dirty="0" smtClean="0">
                <a:latin typeface="Arial Narrow"/>
                <a:ea typeface="Times New Roman"/>
                <a:cs typeface="Arial"/>
              </a:rPr>
              <a:t>D(tutores), </a:t>
            </a:r>
            <a:r>
              <a:rPr lang="es-ES_tradnl" b="1" dirty="0">
                <a:latin typeface="Arial Narrow"/>
                <a:ea typeface="Times New Roman"/>
                <a:cs typeface="Arial"/>
              </a:rPr>
              <a:t>y </a:t>
            </a:r>
            <a:r>
              <a:rPr lang="es-ES_tradnl" b="1" dirty="0" smtClean="0">
                <a:latin typeface="Arial Narrow"/>
                <a:ea typeface="Times New Roman"/>
                <a:cs typeface="Arial"/>
              </a:rPr>
              <a:t>Posdoctorado </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Centro Universitario de Las Tunas, demandas D</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Granma, demandas D, y posdoctorado</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Ciencias Pedagógicas de Las Tunas, demandas D</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Ciencias Pedagógicas de Holguín, demandas </a:t>
            </a:r>
            <a:r>
              <a:rPr lang="es-ES_tradnl" b="1" dirty="0" err="1" smtClean="0">
                <a:latin typeface="Arial Narrow"/>
                <a:ea typeface="Times New Roman"/>
                <a:cs typeface="Arial"/>
              </a:rPr>
              <a:t>PostDoct</a:t>
            </a:r>
            <a:r>
              <a:rPr lang="es-ES_tradnl" b="1" dirty="0" smtClean="0">
                <a:latin typeface="Arial Narrow"/>
                <a:ea typeface="Times New Roman"/>
                <a:cs typeface="Arial"/>
              </a:rPr>
              <a:t>.</a:t>
            </a:r>
            <a:endParaRPr lang="es-ES" b="1" dirty="0">
              <a:latin typeface="Calibri"/>
              <a:ea typeface="Calibri"/>
              <a:cs typeface="Times New Roman"/>
            </a:endParaRPr>
          </a:p>
        </p:txBody>
      </p:sp>
    </p:spTree>
    <p:extLst>
      <p:ext uri="{BB962C8B-B14F-4D97-AF65-F5344CB8AC3E}">
        <p14:creationId xmlns:p14="http://schemas.microsoft.com/office/powerpoint/2010/main" val="19729871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76672"/>
            <a:ext cx="8496944" cy="1584176"/>
          </a:xfrm>
        </p:spPr>
        <p:txBody>
          <a:bodyPr/>
          <a:lstStyle/>
          <a:p>
            <a:r>
              <a:rPr lang="es-ES" sz="4000" dirty="0" smtClean="0">
                <a:solidFill>
                  <a:srgbClr val="FF0000"/>
                </a:solidFill>
                <a:latin typeface="Impact" pitchFamily="34" charset="0"/>
              </a:rPr>
              <a:t>APORTES FINANCIAMIENTO</a:t>
            </a:r>
            <a:endParaRPr lang="es-ES" sz="3200" b="1" dirty="0">
              <a:solidFill>
                <a:srgbClr val="FF0000"/>
              </a:solidFill>
            </a:endParaRPr>
          </a:p>
        </p:txBody>
      </p:sp>
      <p:sp>
        <p:nvSpPr>
          <p:cNvPr id="3" name="2 Rectángulo"/>
          <p:cNvSpPr/>
          <p:nvPr/>
        </p:nvSpPr>
        <p:spPr>
          <a:xfrm>
            <a:off x="323528" y="2204864"/>
            <a:ext cx="7885480" cy="3046988"/>
          </a:xfrm>
          <a:prstGeom prst="rect">
            <a:avLst/>
          </a:prstGeom>
        </p:spPr>
        <p:txBody>
          <a:bodyPr wrap="square">
            <a:spAutoFit/>
          </a:bodyPr>
          <a:lstStyle/>
          <a:p>
            <a:pPr algn="just"/>
            <a:r>
              <a:rPr lang="es-ES" sz="3200" dirty="0"/>
              <a:t>El financiamiento </a:t>
            </a:r>
            <a:r>
              <a:rPr lang="es-ES" sz="3200" dirty="0" smtClean="0"/>
              <a:t>ha </a:t>
            </a:r>
            <a:r>
              <a:rPr lang="es-ES" sz="3200" dirty="0"/>
              <a:t>alcanzado un monto de </a:t>
            </a:r>
            <a:r>
              <a:rPr lang="es-ES" sz="3200" b="1" dirty="0" smtClean="0"/>
              <a:t>15,000 CUP </a:t>
            </a:r>
            <a:r>
              <a:rPr lang="es-ES" sz="3200" dirty="0"/>
              <a:t>de fuentes nacionales</a:t>
            </a:r>
            <a:r>
              <a:rPr lang="es-ES" sz="3200" dirty="0" smtClean="0"/>
              <a:t>.</a:t>
            </a:r>
          </a:p>
          <a:p>
            <a:pPr algn="just"/>
            <a:r>
              <a:rPr lang="es-ES" sz="3200" dirty="0" smtClean="0"/>
              <a:t>Los </a:t>
            </a:r>
            <a:r>
              <a:rPr lang="es-ES" sz="3200" dirty="0"/>
              <a:t>ingresos por comercialización de productos y servicios de la </a:t>
            </a:r>
            <a:r>
              <a:rPr lang="es-ES" sz="3200" dirty="0" err="1"/>
              <a:t>IDi</a:t>
            </a:r>
            <a:r>
              <a:rPr lang="es-ES" sz="3200" dirty="0"/>
              <a:t>, han ascendido </a:t>
            </a:r>
            <a:r>
              <a:rPr lang="es-ES" sz="3200" b="1" dirty="0" smtClean="0"/>
              <a:t>entre 2012 -13   50,000 </a:t>
            </a:r>
            <a:r>
              <a:rPr lang="es-ES" sz="3200" b="1" dirty="0" err="1" smtClean="0"/>
              <a:t>cuc</a:t>
            </a:r>
            <a:r>
              <a:rPr lang="es-ES" sz="3200" b="1" dirty="0" smtClean="0"/>
              <a:t>,  2014   </a:t>
            </a:r>
            <a:r>
              <a:rPr lang="es-ES" sz="3200" b="1" dirty="0" smtClean="0">
                <a:solidFill>
                  <a:srgbClr val="C00000"/>
                </a:solidFill>
              </a:rPr>
              <a:t>27 770 </a:t>
            </a:r>
            <a:r>
              <a:rPr lang="es-ES" sz="3200" b="1" dirty="0" err="1" smtClean="0"/>
              <a:t>cuc</a:t>
            </a:r>
            <a:r>
              <a:rPr lang="es-ES" sz="3200" b="1" dirty="0" smtClean="0"/>
              <a:t>, hasta julio </a:t>
            </a:r>
            <a:r>
              <a:rPr lang="es-ES" sz="3200" b="1" dirty="0"/>
              <a:t>del </a:t>
            </a:r>
            <a:r>
              <a:rPr lang="es-ES" sz="3200" b="1" dirty="0" smtClean="0"/>
              <a:t>2015, 142 238.00 </a:t>
            </a:r>
            <a:r>
              <a:rPr lang="es-ES" sz="3200" b="1" dirty="0" err="1" smtClean="0"/>
              <a:t>cuc</a:t>
            </a:r>
            <a:r>
              <a:rPr lang="es-ES" sz="3200" b="1" dirty="0" smtClean="0"/>
              <a:t>.</a:t>
            </a:r>
            <a:endParaRPr lang="es-ES" sz="3200" b="1" dirty="0"/>
          </a:p>
        </p:txBody>
      </p:sp>
    </p:spTree>
    <p:extLst>
      <p:ext uri="{BB962C8B-B14F-4D97-AF65-F5344CB8AC3E}">
        <p14:creationId xmlns:p14="http://schemas.microsoft.com/office/powerpoint/2010/main" val="615390593"/>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9592" y="1628800"/>
            <a:ext cx="7056784" cy="1569660"/>
          </a:xfrm>
          <a:prstGeom prst="rect">
            <a:avLst/>
          </a:prstGeom>
        </p:spPr>
        <p:txBody>
          <a:bodyPr wrap="square">
            <a:spAutoFit/>
          </a:bodyPr>
          <a:lstStyle/>
          <a:p>
            <a:pPr>
              <a:spcAft>
                <a:spcPts val="0"/>
              </a:spcAft>
            </a:pPr>
            <a:r>
              <a:rPr lang="es-ES_tradnl" sz="3200" b="1" dirty="0">
                <a:solidFill>
                  <a:srgbClr val="C00000"/>
                </a:solidFill>
                <a:latin typeface="Calibri" panose="020F0502020204030204" pitchFamily="34" charset="0"/>
                <a:ea typeface="Times New Roman" panose="02020603050405020304" pitchFamily="18" charset="0"/>
                <a:cs typeface="Arial" panose="020B0604020202020204" pitchFamily="34" charset="0"/>
              </a:rPr>
              <a:t>OPTAMOS POR EL PREMIO </a:t>
            </a:r>
            <a:r>
              <a:rPr lang="es-ES_tradnl" sz="3200" b="1" dirty="0" smtClean="0">
                <a:solidFill>
                  <a:srgbClr val="C00000"/>
                </a:solidFill>
                <a:latin typeface="Calibri" panose="020F0502020204030204" pitchFamily="34" charset="0"/>
                <a:ea typeface="Times New Roman" panose="02020603050405020304" pitchFamily="18" charset="0"/>
                <a:cs typeface="Arial" panose="020B0604020202020204" pitchFamily="34" charset="0"/>
              </a:rPr>
              <a:t>AL </a:t>
            </a:r>
            <a:r>
              <a:rPr lang="es-ES_tradnl" sz="3200" b="1" dirty="0">
                <a:solidFill>
                  <a:srgbClr val="C00000"/>
                </a:solidFill>
                <a:latin typeface="Calibri" panose="020F0502020204030204" pitchFamily="34" charset="0"/>
                <a:ea typeface="Times New Roman" panose="02020603050405020304" pitchFamily="18" charset="0"/>
                <a:cs typeface="Arial" panose="020B0604020202020204" pitchFamily="34" charset="0"/>
              </a:rPr>
              <a:t>TRABAJO MÁS ÚTIL A LA EDUCACIÓN SUPERIOR.</a:t>
            </a:r>
            <a:endParaRPr lang="es-ES" sz="3200" dirty="0">
              <a:solidFill>
                <a:srgbClr val="C00000"/>
              </a:solidFill>
              <a:ea typeface="Times New Roman" panose="02020603050405020304" pitchFamily="18" charset="0"/>
            </a:endParaRPr>
          </a:p>
          <a:p>
            <a:r>
              <a:rPr lang="es-ES_tradnl" sz="3200" b="1" dirty="0">
                <a:solidFill>
                  <a:srgbClr val="C00000"/>
                </a:solidFill>
                <a:latin typeface="Calibri" panose="020F0502020204030204" pitchFamily="34" charset="0"/>
                <a:ea typeface="Times New Roman" panose="02020603050405020304" pitchFamily="18" charset="0"/>
                <a:cs typeface="Arial" panose="020B0604020202020204" pitchFamily="34" charset="0"/>
              </a:rPr>
              <a:t>Adjuntamos la propuesta.</a:t>
            </a:r>
            <a:endParaRPr lang="es-ES" sz="3200" dirty="0">
              <a:solidFill>
                <a:srgbClr val="C00000"/>
              </a:solidFill>
            </a:endParaRPr>
          </a:p>
        </p:txBody>
      </p:sp>
    </p:spTree>
    <p:extLst>
      <p:ext uri="{BB962C8B-B14F-4D97-AF65-F5344CB8AC3E}">
        <p14:creationId xmlns:p14="http://schemas.microsoft.com/office/powerpoint/2010/main" val="178220712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LA RELACIÓN DE ENTIDADES CON LAS QUE SE TIENEN CONVENIOS INTERINSTITUCIONALES </a:t>
            </a:r>
            <a:endParaRPr lang="es-ES" sz="2800" dirty="0" smtClean="0">
              <a:solidFill>
                <a:srgbClr val="FF0000"/>
              </a:solidFill>
              <a:latin typeface="Arial" charset="0"/>
              <a:ea typeface="Times New Roman" pitchFamily="18" charset="0"/>
              <a:cs typeface="Arial" charset="0"/>
            </a:endParaRPr>
          </a:p>
        </p:txBody>
      </p:sp>
      <p:sp>
        <p:nvSpPr>
          <p:cNvPr id="4" name="3 Rectángulo"/>
          <p:cNvSpPr/>
          <p:nvPr/>
        </p:nvSpPr>
        <p:spPr>
          <a:xfrm>
            <a:off x="888508" y="1439115"/>
            <a:ext cx="7848872" cy="4242187"/>
          </a:xfrm>
          <a:prstGeom prst="rect">
            <a:avLst/>
          </a:prstGeom>
        </p:spPr>
        <p:txBody>
          <a:bodyPr wrap="square">
            <a:spAutoFit/>
          </a:bodyPr>
          <a:lstStyle/>
          <a:p>
            <a:pPr marL="342900" lvl="0" indent="-342900" algn="just">
              <a:lnSpc>
                <a:spcPct val="115000"/>
              </a:lnSpc>
              <a:spcBef>
                <a:spcPts val="1200"/>
              </a:spcBef>
              <a:spcAft>
                <a:spcPts val="0"/>
              </a:spcAft>
              <a:buFont typeface="+mj-lt"/>
              <a:buAutoNum type="arabicPeriod" startAt="8"/>
            </a:pPr>
            <a:r>
              <a:rPr lang="es-ES_tradnl" b="1" dirty="0">
                <a:solidFill>
                  <a:srgbClr val="000000"/>
                </a:solidFill>
                <a:latin typeface="Arial Narrow"/>
                <a:ea typeface="Times New Roman"/>
                <a:cs typeface="Arial"/>
              </a:rPr>
              <a:t>Universidad de Ciencias Médicas de Santiago de Cuba</a:t>
            </a:r>
            <a:r>
              <a:rPr lang="es-ES_tradnl" b="1" dirty="0" smtClean="0">
                <a:solidFill>
                  <a:srgbClr val="000000"/>
                </a:solidFill>
                <a:latin typeface="Arial Narrow"/>
                <a:ea typeface="Times New Roman"/>
                <a:cs typeface="Arial"/>
              </a:rPr>
              <a:t>, </a:t>
            </a:r>
            <a:r>
              <a:rPr lang="es-ES_tradnl" b="1" dirty="0">
                <a:solidFill>
                  <a:srgbClr val="000000"/>
                </a:solidFill>
                <a:latin typeface="Arial Narrow"/>
                <a:ea typeface="Times New Roman"/>
                <a:cs typeface="Arial"/>
              </a:rPr>
              <a:t>Doctorado, y </a:t>
            </a:r>
            <a:r>
              <a:rPr lang="es-ES_tradnl" b="1" dirty="0" smtClean="0">
                <a:solidFill>
                  <a:srgbClr val="000000"/>
                </a:solidFill>
                <a:latin typeface="Arial Narrow"/>
                <a:ea typeface="Times New Roman"/>
                <a:cs typeface="Arial"/>
              </a:rPr>
              <a:t>posdoctorado</a:t>
            </a:r>
          </a:p>
          <a:p>
            <a:pPr marL="342900" lvl="0" indent="-342900" algn="just">
              <a:lnSpc>
                <a:spcPct val="115000"/>
              </a:lnSpc>
              <a:spcAft>
                <a:spcPts val="1000"/>
              </a:spcAft>
              <a:buFont typeface="+mj-lt"/>
              <a:buAutoNum type="arabicPeriod" startAt="8"/>
            </a:pPr>
            <a:r>
              <a:rPr lang="es-ES" b="1" dirty="0" smtClean="0">
                <a:solidFill>
                  <a:srgbClr val="000000"/>
                </a:solidFill>
                <a:latin typeface="Arial Narrow"/>
                <a:ea typeface="Calibri"/>
                <a:cs typeface="Arial"/>
              </a:rPr>
              <a:t>Centro </a:t>
            </a:r>
            <a:r>
              <a:rPr lang="es-ES" b="1" dirty="0">
                <a:solidFill>
                  <a:srgbClr val="000000"/>
                </a:solidFill>
                <a:latin typeface="Arial Narrow"/>
                <a:ea typeface="Calibri"/>
                <a:cs typeface="Arial"/>
              </a:rPr>
              <a:t>de Estudios Pedagógicos del Instituto Superior Minero Metalúrgico de </a:t>
            </a:r>
            <a:r>
              <a:rPr lang="es-ES" b="1" dirty="0" err="1">
                <a:solidFill>
                  <a:srgbClr val="000000"/>
                </a:solidFill>
                <a:latin typeface="Arial Narrow"/>
                <a:ea typeface="Calibri"/>
                <a:cs typeface="Arial"/>
              </a:rPr>
              <a:t>Moa</a:t>
            </a:r>
            <a:r>
              <a:rPr lang="es-ES" b="1" dirty="0">
                <a:solidFill>
                  <a:srgbClr val="000000"/>
                </a:solidFill>
                <a:latin typeface="Arial Narrow"/>
                <a:ea typeface="Calibri"/>
                <a:cs typeface="Arial"/>
              </a:rPr>
              <a:t>.</a:t>
            </a:r>
            <a:r>
              <a:rPr lang="es-ES" b="1" dirty="0">
                <a:solidFill>
                  <a:srgbClr val="000000"/>
                </a:solidFill>
                <a:latin typeface="Arial Narrow"/>
                <a:ea typeface="Times New Roman"/>
                <a:cs typeface="Arial"/>
              </a:rPr>
              <a:t> </a:t>
            </a:r>
            <a:r>
              <a:rPr lang="es-ES_tradnl" b="1" dirty="0">
                <a:solidFill>
                  <a:srgbClr val="000000"/>
                </a:solidFill>
                <a:latin typeface="Arial Narrow"/>
                <a:ea typeface="Times New Roman"/>
                <a:cs typeface="Arial"/>
              </a:rPr>
              <a:t>demandas D, y posdoctorado</a:t>
            </a:r>
            <a:r>
              <a:rPr lang="es-ES_tradnl" b="1" dirty="0" smtClean="0">
                <a:solidFill>
                  <a:srgbClr val="000000"/>
                </a:solidFill>
                <a:latin typeface="Arial Narrow"/>
                <a:ea typeface="Times New Roman"/>
                <a:cs typeface="Arial"/>
              </a:rPr>
              <a:t>.</a:t>
            </a:r>
          </a:p>
          <a:p>
            <a:pPr lvl="0" algn="just">
              <a:lnSpc>
                <a:spcPct val="115000"/>
              </a:lnSpc>
              <a:spcAft>
                <a:spcPts val="1000"/>
              </a:spcAft>
            </a:pPr>
            <a:endParaRPr lang="es-ES_tradnl" b="1" dirty="0" smtClean="0">
              <a:solidFill>
                <a:srgbClr val="000000"/>
              </a:solidFill>
              <a:latin typeface="Arial Narrow"/>
              <a:ea typeface="Times New Roman"/>
              <a:cs typeface="Arial"/>
            </a:endParaRPr>
          </a:p>
          <a:p>
            <a:pPr marL="85725" algn="just">
              <a:lnSpc>
                <a:spcPct val="115000"/>
              </a:lnSpc>
              <a:spcAft>
                <a:spcPts val="1000"/>
              </a:spcAft>
            </a:pPr>
            <a:r>
              <a:rPr lang="es-ES" sz="2000" b="1" dirty="0">
                <a:latin typeface="Arial"/>
                <a:ea typeface="Calibri"/>
                <a:cs typeface="Times New Roman"/>
              </a:rPr>
              <a:t>A partir de la labor </a:t>
            </a:r>
            <a:r>
              <a:rPr lang="es-ES" sz="2000" b="1" dirty="0" smtClean="0">
                <a:latin typeface="Arial"/>
                <a:ea typeface="Calibri"/>
                <a:cs typeface="Times New Roman"/>
              </a:rPr>
              <a:t>de la Línea de Virtualización y su maestría , </a:t>
            </a:r>
            <a:r>
              <a:rPr lang="es-ES" sz="2000" b="1" dirty="0">
                <a:latin typeface="Arial"/>
                <a:ea typeface="Calibri"/>
                <a:cs typeface="Times New Roman"/>
              </a:rPr>
              <a:t>se mantienen intercambios con  Entidades del territorio tales como ETECSA, Oficina del Arquitecto de la Comunidad, COPEXTEL, Empresa Aguas Santiago, MEGACEN, Joven Club Provincial de Computación</a:t>
            </a:r>
            <a:r>
              <a:rPr lang="es-ES" sz="2000" b="1" dirty="0" smtClean="0">
                <a:latin typeface="Arial"/>
                <a:ea typeface="Calibri"/>
                <a:cs typeface="Times New Roman"/>
              </a:rPr>
              <a:t>.</a:t>
            </a:r>
            <a:endParaRPr lang="es-ES" sz="2000" b="1" dirty="0">
              <a:solidFill>
                <a:srgbClr val="000000"/>
              </a:solidFill>
              <a:latin typeface="Calibri"/>
              <a:ea typeface="Calibri"/>
              <a:cs typeface="Times New Roman"/>
            </a:endParaRPr>
          </a:p>
        </p:txBody>
      </p:sp>
    </p:spTree>
    <p:extLst>
      <p:ext uri="{BB962C8B-B14F-4D97-AF65-F5344CB8AC3E}">
        <p14:creationId xmlns:p14="http://schemas.microsoft.com/office/powerpoint/2010/main" val="26102936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114866"/>
            <a:ext cx="8496944" cy="2585323"/>
          </a:xfrm>
          <a:prstGeom prst="rect">
            <a:avLst/>
          </a:prstGeom>
        </p:spPr>
        <p:txBody>
          <a:bodyPr wrap="square">
            <a:spAutoFit/>
          </a:bodyPr>
          <a:lstStyle/>
          <a:p>
            <a:pPr algn="just">
              <a:lnSpc>
                <a:spcPct val="150000"/>
              </a:lnSpc>
            </a:pPr>
            <a:r>
              <a:rPr lang="es-ES" dirty="0" smtClean="0">
                <a:solidFill>
                  <a:srgbClr val="FF0000"/>
                </a:solidFill>
                <a:latin typeface="Impact" pitchFamily="34" charset="0"/>
              </a:rPr>
              <a:t>REPÚBLICA DEL ECUADOR</a:t>
            </a:r>
            <a:endParaRPr lang="es-ES" dirty="0">
              <a:solidFill>
                <a:srgbClr val="FF0000"/>
              </a:solidFill>
              <a:latin typeface="Impact" pitchFamily="34" charset="0"/>
            </a:endParaRP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Estatal de </a:t>
            </a:r>
            <a:r>
              <a:rPr lang="es-ES" sz="2000" b="1" dirty="0" smtClean="0">
                <a:latin typeface="Arial" pitchFamily="34" charset="0"/>
                <a:cs typeface="Arial" pitchFamily="34" charset="0"/>
              </a:rPr>
              <a:t>Bolívar.</a:t>
            </a:r>
            <a:endParaRPr lang="es-ES" sz="2000" b="1" dirty="0">
              <a:latin typeface="Arial" pitchFamily="34" charset="0"/>
              <a:cs typeface="Arial" pitchFamily="34" charset="0"/>
            </a:endParaRP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Técnica Luis Vargas Torres, de </a:t>
            </a:r>
            <a:r>
              <a:rPr lang="es-ES" sz="2000" b="1" dirty="0" smtClean="0">
                <a:latin typeface="Arial" pitchFamily="34" charset="0"/>
                <a:cs typeface="Arial" pitchFamily="34" charset="0"/>
              </a:rPr>
              <a:t>Las Esmeraldas</a:t>
            </a:r>
            <a:r>
              <a:rPr lang="es-ES" sz="2000" b="1" dirty="0">
                <a:latin typeface="Arial" pitchFamily="34" charset="0"/>
                <a:cs typeface="Arial" pitchFamily="34" charset="0"/>
              </a:rPr>
              <a:t>.</a:t>
            </a: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Politécnica del Chimborazo.</a:t>
            </a: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Técnica de  Cotopaxi</a:t>
            </a:r>
            <a:r>
              <a:rPr lang="es-ES" b="1" dirty="0" smtClean="0">
                <a:latin typeface="Arial" pitchFamily="34" charset="0"/>
                <a:cs typeface="Arial" pitchFamily="34" charset="0"/>
              </a:rPr>
              <a:t>.</a:t>
            </a:r>
            <a:endParaRPr lang="es-ES" b="1" dirty="0">
              <a:latin typeface="Arial" pitchFamily="34" charset="0"/>
              <a:cs typeface="Arial" pitchFamily="34" charset="0"/>
            </a:endParaRPr>
          </a:p>
        </p:txBody>
      </p:sp>
      <p:sp>
        <p:nvSpPr>
          <p:cNvPr id="3" name="Text Box 2"/>
          <p:cNvSpPr txBox="1">
            <a:spLocks noChangeArrowheads="1"/>
          </p:cNvSpPr>
          <p:nvPr/>
        </p:nvSpPr>
        <p:spPr bwMode="auto">
          <a:xfrm>
            <a:off x="395536" y="467961"/>
            <a:ext cx="8352928" cy="52322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CONVENIOS INTERINSTITUCIONALES CON EL EXTRANJERO</a:t>
            </a:r>
            <a:endParaRPr lang="es-ES" sz="2800" dirty="0">
              <a:solidFill>
                <a:srgbClr val="FF0000"/>
              </a:solidFill>
              <a:latin typeface="Impact" pitchFamily="34" charset="0"/>
            </a:endParaRPr>
          </a:p>
        </p:txBody>
      </p:sp>
      <p:sp>
        <p:nvSpPr>
          <p:cNvPr id="4" name="3 Rectángulo"/>
          <p:cNvSpPr/>
          <p:nvPr/>
        </p:nvSpPr>
        <p:spPr>
          <a:xfrm>
            <a:off x="395536" y="4163596"/>
            <a:ext cx="8496944" cy="1569660"/>
          </a:xfrm>
          <a:prstGeom prst="rect">
            <a:avLst/>
          </a:prstGeom>
        </p:spPr>
        <p:txBody>
          <a:bodyPr wrap="square">
            <a:spAutoFit/>
          </a:bodyPr>
          <a:lstStyle/>
          <a:p>
            <a:pPr algn="just">
              <a:lnSpc>
                <a:spcPct val="150000"/>
              </a:lnSpc>
            </a:pPr>
            <a:r>
              <a:rPr lang="es-ES" dirty="0" smtClean="0">
                <a:solidFill>
                  <a:srgbClr val="FF0000"/>
                </a:solidFill>
                <a:latin typeface="Impact" pitchFamily="34" charset="0"/>
              </a:rPr>
              <a:t>REPÚBLICA BOLIVARIANA DE VENEZUELA</a:t>
            </a:r>
          </a:p>
          <a:p>
            <a:pPr algn="just">
              <a:lnSpc>
                <a:spcPct val="150000"/>
              </a:lnSpc>
            </a:pPr>
            <a:r>
              <a:rPr lang="es-ES" sz="2000" dirty="0">
                <a:latin typeface="Arial" pitchFamily="34" charset="0"/>
                <a:cs typeface="Arial" pitchFamily="34" charset="0"/>
              </a:rPr>
              <a:t>S</a:t>
            </a:r>
            <a:r>
              <a:rPr lang="es-ES" sz="2000" dirty="0" smtClean="0">
                <a:latin typeface="Arial" pitchFamily="34" charset="0"/>
                <a:cs typeface="Arial" pitchFamily="34" charset="0"/>
              </a:rPr>
              <a:t>egunda </a:t>
            </a:r>
            <a:r>
              <a:rPr lang="es-ES" sz="2000" dirty="0">
                <a:latin typeface="Arial" pitchFamily="34" charset="0"/>
                <a:cs typeface="Arial" pitchFamily="34" charset="0"/>
              </a:rPr>
              <a:t>edición del Doctorado en Ciencias Pedagógicas como parte  del Programa ALBA-MES</a:t>
            </a:r>
            <a:r>
              <a:rPr lang="es-ES" sz="2000" dirty="0" smtClean="0">
                <a:latin typeface="Arial" pitchFamily="34" charset="0"/>
                <a:cs typeface="Arial" pitchFamily="34" charset="0"/>
              </a:rPr>
              <a:t>, con </a:t>
            </a:r>
            <a:r>
              <a:rPr lang="es-ES" sz="2000" dirty="0">
                <a:latin typeface="Arial" pitchFamily="34" charset="0"/>
                <a:cs typeface="Arial" pitchFamily="34" charset="0"/>
              </a:rPr>
              <a:t>sedes en Caracas y Cumaná.</a:t>
            </a:r>
          </a:p>
        </p:txBody>
      </p:sp>
    </p:spTree>
    <p:extLst>
      <p:ext uri="{BB962C8B-B14F-4D97-AF65-F5344CB8AC3E}">
        <p14:creationId xmlns:p14="http://schemas.microsoft.com/office/powerpoint/2010/main" val="31715002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effectLst>
                  <a:outerShdw blurRad="50800" dist="38100" algn="tr" rotWithShape="0">
                    <a:prstClr val="black">
                      <a:alpha val="40000"/>
                    </a:prstClr>
                  </a:outerShdw>
                </a:effectLst>
              </a:rPr>
              <a:t>OBJETIVOS Y CRITERIOS DE MEDIDA</a:t>
            </a:r>
            <a:r>
              <a:rPr lang="es-ES" dirty="0"/>
              <a:t/>
            </a:r>
            <a:br>
              <a:rPr lang="es-ES" dirty="0"/>
            </a:br>
            <a:r>
              <a:rPr lang="es-ES" dirty="0"/>
              <a:t> </a:t>
            </a:r>
            <a:br>
              <a:rPr lang="es-ES" dirty="0"/>
            </a:br>
            <a:r>
              <a:rPr lang="es-ES" dirty="0"/>
              <a:t> </a:t>
            </a:r>
            <a:br>
              <a:rPr lang="es-ES" dirty="0"/>
            </a:br>
            <a:r>
              <a:rPr lang="es-ES" b="1" dirty="0">
                <a:effectLst>
                  <a:outerShdw blurRad="50800" dist="38100" algn="tr" rotWithShape="0">
                    <a:prstClr val="black">
                      <a:alpha val="40000"/>
                    </a:prstClr>
                  </a:outerShdw>
                </a:effectLst>
              </a:rPr>
              <a:t>ESTRATEGIA PRINCIPAL:</a:t>
            </a:r>
            <a:r>
              <a:rPr lang="es-ES" b="1" i="1" dirty="0"/>
              <a:t> </a:t>
            </a:r>
            <a:r>
              <a:rPr lang="es-ES" sz="2800" b="1" i="1" dirty="0"/>
              <a:t>MANTENER ENFOQUE INTEGRAL Y SOSTENIBLE EN  LA LABOR EDUCATIVA Y POLÍTICO-IDEOLÓGICA EN LA UNIVERSIDAD DE ORIENTE</a:t>
            </a:r>
            <a:endParaRPr lang="es-ES" sz="2800" dirty="0"/>
          </a:p>
        </p:txBody>
      </p:sp>
    </p:spTree>
    <p:extLst>
      <p:ext uri="{BB962C8B-B14F-4D97-AF65-F5344CB8AC3E}">
        <p14:creationId xmlns:p14="http://schemas.microsoft.com/office/powerpoint/2010/main" val="2960329031"/>
      </p:ext>
    </p:extLst>
  </p:cSld>
  <p:clrMapOvr>
    <a:masterClrMapping/>
  </p:clrMapOvr>
  <p:transition/>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15323</TotalTime>
  <Words>7615</Words>
  <Application>Microsoft Office PowerPoint</Application>
  <PresentationFormat>Presentación en pantalla (4:3)</PresentationFormat>
  <Paragraphs>870</Paragraphs>
  <Slides>61</Slides>
  <Notes>1</Notes>
  <HiddenSlides>1</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61</vt:i4>
      </vt:variant>
    </vt:vector>
  </HeadingPairs>
  <TitlesOfParts>
    <vt:vector size="71" baseType="lpstr">
      <vt:lpstr>Arial Unicode MS</vt:lpstr>
      <vt:lpstr>Arial</vt:lpstr>
      <vt:lpstr>Arial Black</vt:lpstr>
      <vt:lpstr>Arial Narrow</vt:lpstr>
      <vt:lpstr>Calibri</vt:lpstr>
      <vt:lpstr>Calibri Light</vt:lpstr>
      <vt:lpstr>Impact</vt:lpstr>
      <vt:lpstr>Symbol</vt:lpstr>
      <vt:lpstr>Times New Roman</vt:lpstr>
      <vt:lpstr>Diseño predeterminado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OBJETIVOS Y CRITERIOS DE MEDIDA     ESTRATEGIA PRINCIPAL: MANTENER ENFOQUE INTEGRAL Y SOSTENIBLE EN  LA LABOR EDUCATIVA Y POLÍTICO-IDEOLÓGICA EN LA UNIVERSIDAD DE ORIENTE</vt:lpstr>
      <vt:lpstr>Tesis desarrollo local en los municipios  Maestría de Gestión de los Procesos Formativos</vt:lpstr>
      <vt:lpstr>Presentación de PowerPoint</vt:lpstr>
      <vt:lpstr>ARC 3: IMPACTO ECONÓMICO Y SOCIAL. Obj 3</vt:lpstr>
      <vt:lpstr>ARC 3: IMPACTO ECONÓMICO Y SOCIAL. Obj 3</vt:lpstr>
      <vt:lpstr>ARC 3: IMPACTO ECONÓMICO Y SOCIAL. Obj 3</vt:lpstr>
      <vt:lpstr>Presentación de PowerPoint</vt:lpstr>
      <vt:lpstr>Presentación de PowerPoint</vt:lpstr>
      <vt:lpstr>Presentación de PowerPoint</vt:lpstr>
      <vt:lpstr>Se continúa desarrollando la Maestría en Gestión de los Procesos Formativos.</vt:lpstr>
      <vt:lpstr>Ejecución del plan de posgrado de profesores de la UO </vt:lpstr>
      <vt:lpstr>Presentación de PowerPoint</vt:lpstr>
      <vt:lpstr>Presentación de PowerPoint</vt:lpstr>
      <vt:lpstr>Presentación de PowerPoint</vt:lpstr>
      <vt:lpstr>Evaluación del Objetivo 3.  Bien </vt:lpstr>
      <vt:lpstr>Presentación de PowerPoint</vt:lpstr>
      <vt:lpstr>CIENCIA Y TÉCNICA</vt:lpstr>
      <vt:lpstr>Presentación de PowerPoint</vt:lpstr>
      <vt:lpstr>Presentación de PowerPoint</vt:lpstr>
      <vt:lpstr>Línea 1: VIRTUALIZACIÓN DE PROCESOS FORMATIVOS UNIVERSITARIOS </vt:lpstr>
      <vt:lpstr>Presentación de PowerPoint</vt:lpstr>
      <vt:lpstr> Línea 2: FORMACIÓN UNIVERSITARIA Y SU IMPACTO SOCIAL </vt:lpstr>
      <vt:lpstr>Presentación de PowerPoint</vt:lpstr>
      <vt:lpstr>Presentación de PowerPoint</vt:lpstr>
      <vt:lpstr>Línea 2: FORMACIÓN UNIVERSITARIA Y SU IMPACTO SOCIAL </vt:lpstr>
      <vt:lpstr>Línea 3: FORMACIÓN DEL PENSAMIENTO CIENTÍFICO-INVESTIGATIVO. TESIS DOCTORALES DEFENDIDAS </vt:lpstr>
      <vt:lpstr>Línea 3: FORMACIÓN DEL PENSAMIENTO CIENTÍFICO-INVESTIGATIVO. TESIS DOCTORALES DEFENDIDAS</vt:lpstr>
      <vt:lpstr>Línea 3: FORMACIÓN DEL PENSAMIENTO CIENTÍFICO-INVESTIGATIVO PRINCIPALES RESULTADOS ASOCIADOS CON LAS SIGUIENTES DEFENSAS</vt:lpstr>
      <vt:lpstr>PRINCIPALES RESULTADOS ASOCIADOS CON LAS SIGUIENTES DEFENSAS</vt:lpstr>
      <vt:lpstr>Presentación de PowerPoint</vt:lpstr>
      <vt:lpstr>BALANCE </vt:lpstr>
      <vt:lpstr>            OBJ 7. C Y T</vt:lpstr>
      <vt:lpstr>BALANCE DE PUBLICACIONES</vt:lpstr>
      <vt:lpstr>PUBLICACIONES</vt:lpstr>
      <vt:lpstr>Presentación de PowerPoint</vt:lpstr>
      <vt:lpstr>Presentación de PowerPoint</vt:lpstr>
      <vt:lpstr>Presentación de PowerPoint</vt:lpstr>
      <vt:lpstr>RED DE INVESTIGACIÓN. PES</vt:lpstr>
      <vt:lpstr>RED DE  PERFECCIONAMIENTO DE LA EDUCACIÓN SUPERIOR </vt:lpstr>
      <vt:lpstr>Presentación de PowerPoint</vt:lpstr>
      <vt:lpstr>Presentación de PowerPoint</vt:lpstr>
      <vt:lpstr>Presentación de PowerPoint</vt:lpstr>
      <vt:lpstr>Presentación de PowerPoint</vt:lpstr>
      <vt:lpstr>ARC 3: IMPACTO ECONÓMICO Y SOCIAL   Objetivo 7: Lograr impacto de la educación superior en el DESARROLLO LOCAL,</vt:lpstr>
      <vt:lpstr>Presentación de PowerPoint</vt:lpstr>
      <vt:lpstr>Ecuador: ACCIONES </vt:lpstr>
      <vt:lpstr>PREDEFENSAS realizadas</vt:lpstr>
      <vt:lpstr>EL TRIBUNAL DE CIENCIAS PEDAGÓGICAS </vt:lpstr>
      <vt:lpstr>Procedencia  Defendidos  2010 - 2015 en el Tribunal de CP-UO </vt:lpstr>
      <vt:lpstr>Presentación de PowerPoint</vt:lpstr>
      <vt:lpstr>Presentación de PowerPoint</vt:lpstr>
      <vt:lpstr>APORTES FINANCIAMIENTO</vt:lpstr>
      <vt:lpstr>Presentación de PowerPoint</vt:lpstr>
    </vt:vector>
  </TitlesOfParts>
  <Company>Universidad de Oriente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Vicerrectoria de Investigaciones</dc:creator>
  <cp:lastModifiedBy>CeeS</cp:lastModifiedBy>
  <cp:revision>620</cp:revision>
  <cp:lastPrinted>2013-10-20T17:21:37Z</cp:lastPrinted>
  <dcterms:created xsi:type="dcterms:W3CDTF">1999-02-16T18:00:15Z</dcterms:created>
  <dcterms:modified xsi:type="dcterms:W3CDTF">2015-10-16T16:59:21Z</dcterms:modified>
</cp:coreProperties>
</file>