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50"/>
  </p:notesMasterIdLst>
  <p:handoutMasterIdLst>
    <p:handoutMasterId r:id="rId51"/>
  </p:handoutMasterIdLst>
  <p:sldIdLst>
    <p:sldId id="945" r:id="rId2"/>
    <p:sldId id="899" r:id="rId3"/>
    <p:sldId id="900" r:id="rId4"/>
    <p:sldId id="949" r:id="rId5"/>
    <p:sldId id="950" r:id="rId6"/>
    <p:sldId id="953" r:id="rId7"/>
    <p:sldId id="954" r:id="rId8"/>
    <p:sldId id="957" r:id="rId9"/>
    <p:sldId id="975" r:id="rId10"/>
    <p:sldId id="989" r:id="rId11"/>
    <p:sldId id="990" r:id="rId12"/>
    <p:sldId id="968" r:id="rId13"/>
    <p:sldId id="960" r:id="rId14"/>
    <p:sldId id="962" r:id="rId15"/>
    <p:sldId id="991" r:id="rId16"/>
    <p:sldId id="992" r:id="rId17"/>
    <p:sldId id="994" r:id="rId18"/>
    <p:sldId id="993" r:id="rId19"/>
    <p:sldId id="963" r:id="rId20"/>
    <p:sldId id="977" r:id="rId21"/>
    <p:sldId id="978" r:id="rId22"/>
    <p:sldId id="964" r:id="rId23"/>
    <p:sldId id="976" r:id="rId24"/>
    <p:sldId id="965" r:id="rId25"/>
    <p:sldId id="970" r:id="rId26"/>
    <p:sldId id="971" r:id="rId27"/>
    <p:sldId id="973" r:id="rId28"/>
    <p:sldId id="974" r:id="rId29"/>
    <p:sldId id="958" r:id="rId30"/>
    <p:sldId id="995" r:id="rId31"/>
    <p:sldId id="979" r:id="rId32"/>
    <p:sldId id="901" r:id="rId33"/>
    <p:sldId id="996" r:id="rId34"/>
    <p:sldId id="980" r:id="rId35"/>
    <p:sldId id="981" r:id="rId36"/>
    <p:sldId id="997" r:id="rId37"/>
    <p:sldId id="983" r:id="rId38"/>
    <p:sldId id="998" r:id="rId39"/>
    <p:sldId id="999" r:id="rId40"/>
    <p:sldId id="982" r:id="rId41"/>
    <p:sldId id="1000" r:id="rId42"/>
    <p:sldId id="986" r:id="rId43"/>
    <p:sldId id="984" r:id="rId44"/>
    <p:sldId id="985" r:id="rId45"/>
    <p:sldId id="1001" r:id="rId46"/>
    <p:sldId id="988" r:id="rId47"/>
    <p:sldId id="1002" r:id="rId48"/>
    <p:sldId id="1003" r:id="rId49"/>
  </p:sldIdLst>
  <p:sldSz cx="9144000" cy="6858000" type="screen4x3"/>
  <p:notesSz cx="6858000" cy="9945688"/>
  <p:defaultTextStyle>
    <a:defPPr>
      <a:defRPr lang="es-ES_tradnl"/>
    </a:defPPr>
    <a:lvl1pPr algn="ctr"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ctr"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ctr"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ctr"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ctr"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205">
          <p15:clr>
            <a:srgbClr val="A4A3A4"/>
          </p15:clr>
        </p15:guide>
        <p15:guide id="2" pos="2880">
          <p15:clr>
            <a:srgbClr val="A4A3A4"/>
          </p15:clr>
        </p15:guide>
      </p15:sldGuideLst>
    </p:ext>
    <p:ext uri="{2D200454-40CA-4A62-9FC3-DE9A4176ACB9}">
      <p15:notesGuideLst xmlns:p15="http://schemas.microsoft.com/office/powerpoint/2012/main">
        <p15:guide id="1" orient="horz" pos="3133">
          <p15:clr>
            <a:srgbClr val="A4A3A4"/>
          </p15:clr>
        </p15:guide>
        <p15:guide id="2" pos="216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FFF66"/>
    <a:srgbClr val="9EC6D0"/>
    <a:srgbClr val="FF0000"/>
    <a:srgbClr val="FFFF99"/>
    <a:srgbClr val="66FF99"/>
    <a:srgbClr val="FFFF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1EBBBCC-DAD2-459C-BE2E-F6DE35CF9A28}" styleName="Estilo oscuro 2 - Énfasis 3/Énfasis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D083AE6-46FA-4A59-8FB0-9F97EB10719F}" styleName="Estilo claro 3 - Acento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BDBED569-4797-4DF1-A0F4-6AAB3CD982D8}" styleName="Estilo claro 3 - Acento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Estilo medio 1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6D9F66E-5EB9-4882-86FB-DCBF35E3C3E4}" styleName="Estilo medio 4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D7AC3CCA-C797-4891-BE02-D94E43425B78}" styleName="Estilo medio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E8B1032C-EA38-4F05-BA0D-38AFFFC7BED3}" styleName="Estilo claro 3 - Acento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403" autoAdjust="0"/>
  </p:normalViewPr>
  <p:slideViewPr>
    <p:cSldViewPr>
      <p:cViewPr varScale="1">
        <p:scale>
          <a:sx n="97" d="100"/>
          <a:sy n="97" d="100"/>
        </p:scale>
        <p:origin x="306" y="78"/>
      </p:cViewPr>
      <p:guideLst>
        <p:guide orient="horz" pos="2205"/>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4" d="100"/>
        <a:sy n="124" d="100"/>
      </p:scale>
      <p:origin x="0" y="3571"/>
    </p:cViewPr>
  </p:sorterViewPr>
  <p:notesViewPr>
    <p:cSldViewPr>
      <p:cViewPr varScale="1">
        <p:scale>
          <a:sx n="37" d="100"/>
          <a:sy n="37" d="100"/>
        </p:scale>
        <p:origin x="-1470" y="-96"/>
      </p:cViewPr>
      <p:guideLst>
        <p:guide orient="horz" pos="3133"/>
        <p:guide pos="216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package" Target="../embeddings/Hoja_de_c_lculo_de_Microsoft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30"/>
    </mc:Choice>
    <mc:Fallback>
      <c:style val="30"/>
    </mc:Fallback>
  </mc:AlternateContent>
  <c:chart>
    <c:title>
      <c:tx>
        <c:rich>
          <a:bodyPr/>
          <a:lstStyle/>
          <a:p>
            <a:pPr>
              <a:defRPr/>
            </a:pPr>
            <a:r>
              <a:rPr lang="es-ES" sz="3200" b="0" dirty="0">
                <a:solidFill>
                  <a:srgbClr val="FF0000"/>
                </a:solidFill>
                <a:latin typeface="Impact" pitchFamily="34" charset="0"/>
              </a:rPr>
              <a:t>RESULTADOS POR MÓDULOS DEL DIPLOMADO </a:t>
            </a:r>
          </a:p>
        </c:rich>
      </c:tx>
      <c:layout/>
      <c:overlay val="0"/>
    </c:title>
    <c:autoTitleDeleted val="0"/>
    <c:plotArea>
      <c:layout/>
      <c:barChart>
        <c:barDir val="col"/>
        <c:grouping val="clustered"/>
        <c:varyColors val="0"/>
        <c:ser>
          <c:idx val="0"/>
          <c:order val="0"/>
          <c:tx>
            <c:strRef>
              <c:f>Hoja1!$A$2</c:f>
              <c:strCache>
                <c:ptCount val="1"/>
                <c:pt idx="0">
                  <c:v>Módulo</c:v>
                </c:pt>
              </c:strCache>
            </c:strRef>
          </c:tx>
          <c:invertIfNegative val="0"/>
          <c:dLbls>
            <c:dLbl>
              <c:idx val="11"/>
              <c:showLegendKey val="0"/>
              <c:showVal val="1"/>
              <c:showCatName val="0"/>
              <c:showSerName val="1"/>
              <c:showPercent val="0"/>
              <c:showBubbleSize val="0"/>
              <c:extLst>
                <c:ext xmlns:c15="http://schemas.microsoft.com/office/drawing/2012/chart" uri="{CE6537A1-D6FC-4f65-9D91-7224C49458BB}"/>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cat>
            <c:strRef>
              <c:f>Hoja1!$A$3:$A$13</c:f>
              <c:strCache>
                <c:ptCount val="11"/>
                <c:pt idx="0">
                  <c:v>FV</c:v>
                </c:pt>
                <c:pt idx="1">
                  <c:v>FP</c:v>
                </c:pt>
                <c:pt idx="2">
                  <c:v>Peg</c:v>
                </c:pt>
                <c:pt idx="3">
                  <c:v>Eco-J</c:v>
                </c:pt>
                <c:pt idx="4">
                  <c:v>Inv Avz</c:v>
                </c:pt>
                <c:pt idx="5">
                  <c:v>D y E</c:v>
                </c:pt>
                <c:pt idx="6">
                  <c:v>DC</c:v>
                </c:pt>
                <c:pt idx="7">
                  <c:v>PG</c:v>
                </c:pt>
                <c:pt idx="8">
                  <c:v>PsE</c:v>
                </c:pt>
                <c:pt idx="9">
                  <c:v>MD</c:v>
                </c:pt>
                <c:pt idx="10">
                  <c:v>Total </c:v>
                </c:pt>
              </c:strCache>
            </c:strRef>
          </c:cat>
          <c:val>
            <c:numRef>
              <c:f>Hoja1!$A$3:$A$14</c:f>
              <c:numCache>
                <c:formatCode>General</c:formatCode>
                <c:ptCount val="12"/>
                <c:pt idx="0">
                  <c:v>0</c:v>
                </c:pt>
                <c:pt idx="1">
                  <c:v>0</c:v>
                </c:pt>
                <c:pt idx="2">
                  <c:v>0</c:v>
                </c:pt>
                <c:pt idx="3">
                  <c:v>0</c:v>
                </c:pt>
                <c:pt idx="4">
                  <c:v>0</c:v>
                </c:pt>
                <c:pt idx="5">
                  <c:v>0</c:v>
                </c:pt>
                <c:pt idx="6">
                  <c:v>0</c:v>
                </c:pt>
                <c:pt idx="7">
                  <c:v>0</c:v>
                </c:pt>
                <c:pt idx="8">
                  <c:v>0</c:v>
                </c:pt>
                <c:pt idx="9">
                  <c:v>0</c:v>
                </c:pt>
                <c:pt idx="10">
                  <c:v>0</c:v>
                </c:pt>
              </c:numCache>
            </c:numRef>
          </c:val>
        </c:ser>
        <c:ser>
          <c:idx val="1"/>
          <c:order val="1"/>
          <c:tx>
            <c:strRef>
              <c:f>Hoja1!$B$2</c:f>
              <c:strCache>
                <c:ptCount val="1"/>
                <c:pt idx="0">
                  <c:v>%</c:v>
                </c:pt>
              </c:strCache>
            </c:strRef>
          </c:tx>
          <c:invertIfNegative val="0"/>
          <c:dLbls>
            <c:dLbl>
              <c:idx val="11"/>
              <c:showLegendKey val="0"/>
              <c:showVal val="1"/>
              <c:showCatName val="0"/>
              <c:showSerName val="1"/>
              <c:showPercent val="0"/>
              <c:showBubbleSize val="0"/>
              <c:extLst>
                <c:ext xmlns:c15="http://schemas.microsoft.com/office/drawing/2012/chart" uri="{CE6537A1-D6FC-4f65-9D91-7224C49458BB}"/>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trendline>
            <c:trendlineType val="linear"/>
            <c:dispRSqr val="0"/>
            <c:dispEq val="0"/>
          </c:trendline>
          <c:cat>
            <c:strRef>
              <c:f>Hoja1!$A$3:$A$13</c:f>
              <c:strCache>
                <c:ptCount val="11"/>
                <c:pt idx="0">
                  <c:v>FV</c:v>
                </c:pt>
                <c:pt idx="1">
                  <c:v>FP</c:v>
                </c:pt>
                <c:pt idx="2">
                  <c:v>Peg</c:v>
                </c:pt>
                <c:pt idx="3">
                  <c:v>Eco-J</c:v>
                </c:pt>
                <c:pt idx="4">
                  <c:v>Inv Avz</c:v>
                </c:pt>
                <c:pt idx="5">
                  <c:v>D y E</c:v>
                </c:pt>
                <c:pt idx="6">
                  <c:v>DC</c:v>
                </c:pt>
                <c:pt idx="7">
                  <c:v>PG</c:v>
                </c:pt>
                <c:pt idx="8">
                  <c:v>PsE</c:v>
                </c:pt>
                <c:pt idx="9">
                  <c:v>MD</c:v>
                </c:pt>
                <c:pt idx="10">
                  <c:v>Total </c:v>
                </c:pt>
              </c:strCache>
            </c:strRef>
          </c:cat>
          <c:val>
            <c:numRef>
              <c:f>Hoja1!$B$3:$B$14</c:f>
              <c:numCache>
                <c:formatCode>General</c:formatCode>
                <c:ptCount val="12"/>
                <c:pt idx="0">
                  <c:v>100</c:v>
                </c:pt>
                <c:pt idx="1">
                  <c:v>97</c:v>
                </c:pt>
                <c:pt idx="2">
                  <c:v>100</c:v>
                </c:pt>
                <c:pt idx="3">
                  <c:v>100</c:v>
                </c:pt>
                <c:pt idx="4">
                  <c:v>92</c:v>
                </c:pt>
                <c:pt idx="5">
                  <c:v>92</c:v>
                </c:pt>
                <c:pt idx="6">
                  <c:v>89</c:v>
                </c:pt>
                <c:pt idx="7">
                  <c:v>84</c:v>
                </c:pt>
                <c:pt idx="8">
                  <c:v>84</c:v>
                </c:pt>
                <c:pt idx="9">
                  <c:v>88</c:v>
                </c:pt>
                <c:pt idx="10">
                  <c:v>70</c:v>
                </c:pt>
              </c:numCache>
            </c:numRef>
          </c:val>
        </c:ser>
        <c:dLbls>
          <c:showLegendKey val="0"/>
          <c:showVal val="0"/>
          <c:showCatName val="0"/>
          <c:showSerName val="0"/>
          <c:showPercent val="0"/>
          <c:showBubbleSize val="0"/>
        </c:dLbls>
        <c:gapWidth val="150"/>
        <c:axId val="121939480"/>
        <c:axId val="186547480"/>
      </c:barChart>
      <c:catAx>
        <c:axId val="121939480"/>
        <c:scaling>
          <c:orientation val="minMax"/>
        </c:scaling>
        <c:delete val="0"/>
        <c:axPos val="b"/>
        <c:numFmt formatCode="General" sourceLinked="0"/>
        <c:majorTickMark val="none"/>
        <c:minorTickMark val="none"/>
        <c:tickLblPos val="nextTo"/>
        <c:crossAx val="186547480"/>
        <c:crosses val="autoZero"/>
        <c:auto val="1"/>
        <c:lblAlgn val="ctr"/>
        <c:lblOffset val="100"/>
        <c:noMultiLvlLbl val="0"/>
      </c:catAx>
      <c:valAx>
        <c:axId val="186547480"/>
        <c:scaling>
          <c:orientation val="minMax"/>
        </c:scaling>
        <c:delete val="0"/>
        <c:axPos val="l"/>
        <c:majorGridlines/>
        <c:title>
          <c:tx>
            <c:rich>
              <a:bodyPr/>
              <a:lstStyle/>
              <a:p>
                <a:pPr>
                  <a:defRPr/>
                </a:pPr>
                <a:r>
                  <a:rPr lang="es-ES"/>
                  <a:t>% de aprobados</a:t>
                </a:r>
              </a:p>
            </c:rich>
          </c:tx>
          <c:layout/>
          <c:overlay val="0"/>
        </c:title>
        <c:numFmt formatCode="General" sourceLinked="1"/>
        <c:majorTickMark val="none"/>
        <c:minorTickMark val="none"/>
        <c:tickLblPos val="nextTo"/>
        <c:crossAx val="121939480"/>
        <c:crosses val="autoZero"/>
        <c:crossBetween val="between"/>
      </c:valAx>
    </c:plotArea>
    <c:plotVisOnly val="1"/>
    <c:dispBlanksAs val="gap"/>
    <c:showDLblsOverMax val="0"/>
  </c:chart>
  <c:txPr>
    <a:bodyPr/>
    <a:lstStyle/>
    <a:p>
      <a:pPr>
        <a:defRPr sz="1800"/>
      </a:pPr>
      <a:endParaRPr lang="es-E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6738" name="Rectangle 2"/>
          <p:cNvSpPr>
            <a:spLocks noGrp="1" noChangeArrowheads="1"/>
          </p:cNvSpPr>
          <p:nvPr>
            <p:ph type="hdr" sz="quarter"/>
          </p:nvPr>
        </p:nvSpPr>
        <p:spPr bwMode="auto">
          <a:xfrm>
            <a:off x="1" y="0"/>
            <a:ext cx="2974975" cy="4893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t" anchorCtr="0" compatLnSpc="1">
            <a:prstTxWarp prst="textNoShape">
              <a:avLst/>
            </a:prstTxWarp>
          </a:bodyPr>
          <a:lstStyle>
            <a:lvl1pPr algn="l" defTabSz="938213">
              <a:defRPr sz="1200"/>
            </a:lvl1pPr>
          </a:lstStyle>
          <a:p>
            <a:pPr>
              <a:defRPr/>
            </a:pPr>
            <a:endParaRPr lang="es-ES_tradnl"/>
          </a:p>
        </p:txBody>
      </p:sp>
      <p:sp>
        <p:nvSpPr>
          <p:cNvPr id="116739" name="Rectangle 3"/>
          <p:cNvSpPr>
            <a:spLocks noGrp="1" noChangeArrowheads="1"/>
          </p:cNvSpPr>
          <p:nvPr>
            <p:ph type="dt" sz="quarter" idx="1"/>
          </p:nvPr>
        </p:nvSpPr>
        <p:spPr bwMode="auto">
          <a:xfrm>
            <a:off x="3890964" y="0"/>
            <a:ext cx="2974975" cy="4893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t" anchorCtr="0" compatLnSpc="1">
            <a:prstTxWarp prst="textNoShape">
              <a:avLst/>
            </a:prstTxWarp>
          </a:bodyPr>
          <a:lstStyle>
            <a:lvl1pPr algn="r" defTabSz="938213">
              <a:defRPr sz="1200"/>
            </a:lvl1pPr>
          </a:lstStyle>
          <a:p>
            <a:pPr>
              <a:defRPr/>
            </a:pPr>
            <a:endParaRPr lang="es-ES_tradnl"/>
          </a:p>
        </p:txBody>
      </p:sp>
      <p:sp>
        <p:nvSpPr>
          <p:cNvPr id="116740" name="Rectangle 4"/>
          <p:cNvSpPr>
            <a:spLocks noGrp="1" noChangeArrowheads="1"/>
          </p:cNvSpPr>
          <p:nvPr>
            <p:ph type="ftr" sz="quarter" idx="2"/>
          </p:nvPr>
        </p:nvSpPr>
        <p:spPr bwMode="auto">
          <a:xfrm>
            <a:off x="1" y="9456289"/>
            <a:ext cx="2974975" cy="4893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b" anchorCtr="0" compatLnSpc="1">
            <a:prstTxWarp prst="textNoShape">
              <a:avLst/>
            </a:prstTxWarp>
          </a:bodyPr>
          <a:lstStyle>
            <a:lvl1pPr algn="l" defTabSz="938213">
              <a:defRPr sz="1200"/>
            </a:lvl1pPr>
          </a:lstStyle>
          <a:p>
            <a:pPr>
              <a:defRPr/>
            </a:pPr>
            <a:endParaRPr lang="es-ES_tradnl"/>
          </a:p>
        </p:txBody>
      </p:sp>
      <p:sp>
        <p:nvSpPr>
          <p:cNvPr id="116741" name="Rectangle 5"/>
          <p:cNvSpPr>
            <a:spLocks noGrp="1" noChangeArrowheads="1"/>
          </p:cNvSpPr>
          <p:nvPr>
            <p:ph type="sldNum" sz="quarter" idx="3"/>
          </p:nvPr>
        </p:nvSpPr>
        <p:spPr bwMode="auto">
          <a:xfrm>
            <a:off x="3890964" y="9456289"/>
            <a:ext cx="2974975" cy="4893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b" anchorCtr="0" compatLnSpc="1">
            <a:prstTxWarp prst="textNoShape">
              <a:avLst/>
            </a:prstTxWarp>
          </a:bodyPr>
          <a:lstStyle>
            <a:lvl1pPr algn="r" defTabSz="938213">
              <a:defRPr sz="1200"/>
            </a:lvl1pPr>
          </a:lstStyle>
          <a:p>
            <a:pPr>
              <a:defRPr/>
            </a:pPr>
            <a:fld id="{3B335587-1406-4AB0-A637-0CFF82FCF09C}" type="slidenum">
              <a:rPr lang="es-ES_tradnl"/>
              <a:pPr>
                <a:defRPr/>
              </a:pPr>
              <a:t>‹Nº›</a:t>
            </a:fld>
            <a:endParaRPr lang="es-ES_tradnl"/>
          </a:p>
        </p:txBody>
      </p:sp>
    </p:spTree>
    <p:extLst>
      <p:ext uri="{BB962C8B-B14F-4D97-AF65-F5344CB8AC3E}">
        <p14:creationId xmlns:p14="http://schemas.microsoft.com/office/powerpoint/2010/main" val="2042179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1"/>
            <a:ext cx="2971800" cy="497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t" anchorCtr="0" compatLnSpc="1">
            <a:prstTxWarp prst="textNoShape">
              <a:avLst/>
            </a:prstTxWarp>
          </a:bodyPr>
          <a:lstStyle>
            <a:lvl1pPr algn="l" defTabSz="938213">
              <a:defRPr sz="1200"/>
            </a:lvl1pPr>
          </a:lstStyle>
          <a:p>
            <a:pPr>
              <a:defRPr/>
            </a:pPr>
            <a:endParaRPr lang="es-ES_tradnl"/>
          </a:p>
        </p:txBody>
      </p:sp>
      <p:sp>
        <p:nvSpPr>
          <p:cNvPr id="18435" name="Rectangle 3"/>
          <p:cNvSpPr>
            <a:spLocks noGrp="1" noChangeArrowheads="1"/>
          </p:cNvSpPr>
          <p:nvPr>
            <p:ph type="dt" idx="1"/>
          </p:nvPr>
        </p:nvSpPr>
        <p:spPr bwMode="auto">
          <a:xfrm>
            <a:off x="3886200" y="1"/>
            <a:ext cx="2971800" cy="497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t" anchorCtr="0" compatLnSpc="1">
            <a:prstTxWarp prst="textNoShape">
              <a:avLst/>
            </a:prstTxWarp>
          </a:bodyPr>
          <a:lstStyle>
            <a:lvl1pPr algn="r" defTabSz="938213">
              <a:defRPr sz="1200"/>
            </a:lvl1pPr>
          </a:lstStyle>
          <a:p>
            <a:pPr>
              <a:defRPr/>
            </a:pPr>
            <a:endParaRPr lang="es-ES_tradnl"/>
          </a:p>
        </p:txBody>
      </p:sp>
      <p:sp>
        <p:nvSpPr>
          <p:cNvPr id="31748" name="Rectangle 4"/>
          <p:cNvSpPr>
            <a:spLocks noGrp="1" noRot="1" noChangeAspect="1" noChangeArrowheads="1" noTextEdit="1"/>
          </p:cNvSpPr>
          <p:nvPr>
            <p:ph type="sldImg" idx="2"/>
          </p:nvPr>
        </p:nvSpPr>
        <p:spPr bwMode="auto">
          <a:xfrm>
            <a:off x="944563" y="746125"/>
            <a:ext cx="4970462" cy="3729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8437" name="Rectangle 5"/>
          <p:cNvSpPr>
            <a:spLocks noGrp="1" noChangeArrowheads="1"/>
          </p:cNvSpPr>
          <p:nvPr>
            <p:ph type="body" sz="quarter" idx="3"/>
          </p:nvPr>
        </p:nvSpPr>
        <p:spPr bwMode="auto">
          <a:xfrm>
            <a:off x="912814" y="4724892"/>
            <a:ext cx="5032375" cy="4474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t" anchorCtr="0" compatLnSpc="1">
            <a:prstTxWarp prst="textNoShape">
              <a:avLst/>
            </a:prstTxWarp>
          </a:bodyPr>
          <a:lstStyle/>
          <a:p>
            <a:pPr lvl="0"/>
            <a:r>
              <a:rPr lang="es-ES_tradnl" noProof="0" smtClean="0"/>
              <a:t>Haga clic para modificar el estilo de texto del patrón</a:t>
            </a:r>
          </a:p>
          <a:p>
            <a:pPr lvl="1"/>
            <a:r>
              <a:rPr lang="es-ES_tradnl" noProof="0" smtClean="0"/>
              <a:t>Segundo nivel</a:t>
            </a:r>
          </a:p>
          <a:p>
            <a:pPr lvl="2"/>
            <a:r>
              <a:rPr lang="es-ES_tradnl" noProof="0" smtClean="0"/>
              <a:t>Tercer nivel</a:t>
            </a:r>
          </a:p>
          <a:p>
            <a:pPr lvl="3"/>
            <a:r>
              <a:rPr lang="es-ES_tradnl" noProof="0" smtClean="0"/>
              <a:t>Cuarto nivel</a:t>
            </a:r>
          </a:p>
          <a:p>
            <a:pPr lvl="4"/>
            <a:r>
              <a:rPr lang="es-ES_tradnl" noProof="0" smtClean="0"/>
              <a:t>Quinto nivel</a:t>
            </a:r>
          </a:p>
        </p:txBody>
      </p:sp>
      <p:sp>
        <p:nvSpPr>
          <p:cNvPr id="18438" name="Rectangle 6"/>
          <p:cNvSpPr>
            <a:spLocks noGrp="1" noChangeArrowheads="1"/>
          </p:cNvSpPr>
          <p:nvPr>
            <p:ph type="ftr" sz="quarter" idx="4"/>
          </p:nvPr>
        </p:nvSpPr>
        <p:spPr bwMode="auto">
          <a:xfrm>
            <a:off x="0" y="9448160"/>
            <a:ext cx="2971800" cy="497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b" anchorCtr="0" compatLnSpc="1">
            <a:prstTxWarp prst="textNoShape">
              <a:avLst/>
            </a:prstTxWarp>
          </a:bodyPr>
          <a:lstStyle>
            <a:lvl1pPr algn="l" defTabSz="938213">
              <a:defRPr sz="1200"/>
            </a:lvl1pPr>
          </a:lstStyle>
          <a:p>
            <a:pPr>
              <a:defRPr/>
            </a:pPr>
            <a:endParaRPr lang="es-ES_tradnl"/>
          </a:p>
        </p:txBody>
      </p:sp>
      <p:sp>
        <p:nvSpPr>
          <p:cNvPr id="18439" name="Rectangle 7"/>
          <p:cNvSpPr>
            <a:spLocks noGrp="1" noChangeArrowheads="1"/>
          </p:cNvSpPr>
          <p:nvPr>
            <p:ph type="sldNum" sz="quarter" idx="5"/>
          </p:nvPr>
        </p:nvSpPr>
        <p:spPr bwMode="auto">
          <a:xfrm>
            <a:off x="3886200" y="9448160"/>
            <a:ext cx="2971800" cy="497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799" tIns="46900" rIns="93799" bIns="46900" numCol="1" anchor="b" anchorCtr="0" compatLnSpc="1">
            <a:prstTxWarp prst="textNoShape">
              <a:avLst/>
            </a:prstTxWarp>
          </a:bodyPr>
          <a:lstStyle>
            <a:lvl1pPr algn="r" defTabSz="938213">
              <a:defRPr sz="1200"/>
            </a:lvl1pPr>
          </a:lstStyle>
          <a:p>
            <a:pPr>
              <a:defRPr/>
            </a:pPr>
            <a:fld id="{62ACCF27-F5DC-4C16-B14A-A28E9B407D8C}" type="slidenum">
              <a:rPr lang="es-ES_tradnl"/>
              <a:pPr>
                <a:defRPr/>
              </a:pPr>
              <a:t>‹Nº›</a:t>
            </a:fld>
            <a:endParaRPr lang="es-ES_tradnl"/>
          </a:p>
        </p:txBody>
      </p:sp>
    </p:spTree>
    <p:extLst>
      <p:ext uri="{BB962C8B-B14F-4D97-AF65-F5344CB8AC3E}">
        <p14:creationId xmlns:p14="http://schemas.microsoft.com/office/powerpoint/2010/main" val="14531635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pPr>
              <a:defRPr/>
            </a:pPr>
            <a:fld id="{62ACCF27-F5DC-4C16-B14A-A28E9B407D8C}" type="slidenum">
              <a:rPr lang="es-ES_tradnl" smtClean="0"/>
              <a:pPr>
                <a:defRPr/>
              </a:pPr>
              <a:t>1</a:t>
            </a:fld>
            <a:endParaRPr lang="es-ES_tradnl"/>
          </a:p>
        </p:txBody>
      </p:sp>
    </p:spTree>
    <p:extLst>
      <p:ext uri="{BB962C8B-B14F-4D97-AF65-F5344CB8AC3E}">
        <p14:creationId xmlns:p14="http://schemas.microsoft.com/office/powerpoint/2010/main" val="8275411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C"/>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BAFC6514-4825-48AF-843A-537215BA1543}" type="slidenum">
              <a:rPr lang="es-ES_tradnl"/>
              <a:pPr>
                <a:defRPr/>
              </a:pPr>
              <a:t>‹Nº›</a:t>
            </a:fld>
            <a:endParaRPr lang="es-ES_tradnl"/>
          </a:p>
        </p:txBody>
      </p:sp>
    </p:spTree>
    <p:extLst>
      <p:ext uri="{BB962C8B-B14F-4D97-AF65-F5344CB8AC3E}">
        <p14:creationId xmlns:p14="http://schemas.microsoft.com/office/powerpoint/2010/main" val="2679087590"/>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BA4248F6-E43B-4A96-9AFD-9DB6C2BB5D83}" type="slidenum">
              <a:rPr lang="es-ES_tradnl"/>
              <a:pPr>
                <a:defRPr/>
              </a:pPr>
              <a:t>‹Nº›</a:t>
            </a:fld>
            <a:endParaRPr lang="es-ES_tradnl"/>
          </a:p>
        </p:txBody>
      </p:sp>
    </p:spTree>
    <p:extLst>
      <p:ext uri="{BB962C8B-B14F-4D97-AF65-F5344CB8AC3E}">
        <p14:creationId xmlns:p14="http://schemas.microsoft.com/office/powerpoint/2010/main" val="1841526019"/>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8FF9BA73-FA18-423C-B95B-C4D345D59D49}" type="slidenum">
              <a:rPr lang="es-ES_tradnl"/>
              <a:pPr>
                <a:defRPr/>
              </a:pPr>
              <a:t>‹Nº›</a:t>
            </a:fld>
            <a:endParaRPr lang="es-ES_tradnl"/>
          </a:p>
        </p:txBody>
      </p:sp>
    </p:spTree>
    <p:extLst>
      <p:ext uri="{BB962C8B-B14F-4D97-AF65-F5344CB8AC3E}">
        <p14:creationId xmlns:p14="http://schemas.microsoft.com/office/powerpoint/2010/main" val="4263434417"/>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685800" y="609600"/>
            <a:ext cx="7772400" cy="1143000"/>
          </a:xfrm>
        </p:spPr>
        <p:txBody>
          <a:bodyPr/>
          <a:lstStyle/>
          <a:p>
            <a:r>
              <a:rPr lang="es-ES" smtClean="0"/>
              <a:t>Haga clic para modificar el estilo de título del patrón</a:t>
            </a:r>
            <a:endParaRPr lang="es-EC"/>
          </a:p>
        </p:txBody>
      </p:sp>
      <p:sp>
        <p:nvSpPr>
          <p:cNvPr id="3" name="2 Marcador de tabla"/>
          <p:cNvSpPr>
            <a:spLocks noGrp="1"/>
          </p:cNvSpPr>
          <p:nvPr>
            <p:ph type="tbl" idx="1"/>
          </p:nvPr>
        </p:nvSpPr>
        <p:spPr>
          <a:xfrm>
            <a:off x="685800" y="1981200"/>
            <a:ext cx="7772400" cy="4114800"/>
          </a:xfrm>
        </p:spPr>
        <p:txBody>
          <a:bodyPr/>
          <a:lstStyle/>
          <a:p>
            <a:pPr lvl="0"/>
            <a:endParaRPr lang="es-EC"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F5B174E9-9B43-46AE-A9F3-DC8B8CDBBF12}" type="slidenum">
              <a:rPr lang="es-ES_tradnl"/>
              <a:pPr>
                <a:defRPr/>
              </a:pPr>
              <a:t>‹Nº›</a:t>
            </a:fld>
            <a:endParaRPr lang="es-ES_tradnl"/>
          </a:p>
        </p:txBody>
      </p:sp>
    </p:spTree>
    <p:extLst>
      <p:ext uri="{BB962C8B-B14F-4D97-AF65-F5344CB8AC3E}">
        <p14:creationId xmlns:p14="http://schemas.microsoft.com/office/powerpoint/2010/main" val="3848679085"/>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74AA8337-9F9F-4F16-A594-F541F9D17F35}" type="slidenum">
              <a:rPr lang="es-ES_tradnl"/>
              <a:pPr>
                <a:defRPr/>
              </a:pPr>
              <a:t>‹Nº›</a:t>
            </a:fld>
            <a:endParaRPr lang="es-ES_tradnl"/>
          </a:p>
        </p:txBody>
      </p:sp>
    </p:spTree>
    <p:extLst>
      <p:ext uri="{BB962C8B-B14F-4D97-AF65-F5344CB8AC3E}">
        <p14:creationId xmlns:p14="http://schemas.microsoft.com/office/powerpoint/2010/main" val="2089529368"/>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6"/>
          <p:cNvSpPr>
            <a:spLocks noGrp="1" noChangeArrowheads="1"/>
          </p:cNvSpPr>
          <p:nvPr>
            <p:ph type="sldNum" sz="quarter" idx="12"/>
          </p:nvPr>
        </p:nvSpPr>
        <p:spPr>
          <a:ln/>
        </p:spPr>
        <p:txBody>
          <a:bodyPr/>
          <a:lstStyle>
            <a:lvl1pPr>
              <a:defRPr/>
            </a:lvl1pPr>
          </a:lstStyle>
          <a:p>
            <a:pPr>
              <a:defRPr/>
            </a:pPr>
            <a:fld id="{56B100AB-72C6-46A9-8BE1-DACF4A4CE68F}" type="slidenum">
              <a:rPr lang="es-ES_tradnl"/>
              <a:pPr>
                <a:defRPr/>
              </a:pPr>
              <a:t>‹Nº›</a:t>
            </a:fld>
            <a:endParaRPr lang="es-ES_tradnl"/>
          </a:p>
        </p:txBody>
      </p:sp>
    </p:spTree>
    <p:extLst>
      <p:ext uri="{BB962C8B-B14F-4D97-AF65-F5344CB8AC3E}">
        <p14:creationId xmlns:p14="http://schemas.microsoft.com/office/powerpoint/2010/main" val="1740569783"/>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6"/>
          <p:cNvSpPr>
            <a:spLocks noGrp="1" noChangeArrowheads="1"/>
          </p:cNvSpPr>
          <p:nvPr>
            <p:ph type="sldNum" sz="quarter" idx="12"/>
          </p:nvPr>
        </p:nvSpPr>
        <p:spPr>
          <a:ln/>
        </p:spPr>
        <p:txBody>
          <a:bodyPr/>
          <a:lstStyle>
            <a:lvl1pPr>
              <a:defRPr/>
            </a:lvl1pPr>
          </a:lstStyle>
          <a:p>
            <a:pPr>
              <a:defRPr/>
            </a:pPr>
            <a:fld id="{CE8C11C4-573A-486F-A8C9-06F8AB300CF3}" type="slidenum">
              <a:rPr lang="es-ES_tradnl"/>
              <a:pPr>
                <a:defRPr/>
              </a:pPr>
              <a:t>‹Nº›</a:t>
            </a:fld>
            <a:endParaRPr lang="es-ES_tradnl"/>
          </a:p>
        </p:txBody>
      </p:sp>
    </p:spTree>
    <p:extLst>
      <p:ext uri="{BB962C8B-B14F-4D97-AF65-F5344CB8AC3E}">
        <p14:creationId xmlns:p14="http://schemas.microsoft.com/office/powerpoint/2010/main" val="920447188"/>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7" name="Rectangle 4"/>
          <p:cNvSpPr>
            <a:spLocks noGrp="1" noChangeArrowheads="1"/>
          </p:cNvSpPr>
          <p:nvPr>
            <p:ph type="dt" sz="half" idx="10"/>
          </p:nvPr>
        </p:nvSpPr>
        <p:spPr>
          <a:ln/>
        </p:spPr>
        <p:txBody>
          <a:bodyPr/>
          <a:lstStyle>
            <a:lvl1pPr>
              <a:defRPr/>
            </a:lvl1pPr>
          </a:lstStyle>
          <a:p>
            <a:pPr>
              <a:defRPr/>
            </a:pPr>
            <a:endParaRPr lang="es-ES_tradnl"/>
          </a:p>
        </p:txBody>
      </p:sp>
      <p:sp>
        <p:nvSpPr>
          <p:cNvPr id="8"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9" name="Rectangle 6"/>
          <p:cNvSpPr>
            <a:spLocks noGrp="1" noChangeArrowheads="1"/>
          </p:cNvSpPr>
          <p:nvPr>
            <p:ph type="sldNum" sz="quarter" idx="12"/>
          </p:nvPr>
        </p:nvSpPr>
        <p:spPr>
          <a:ln/>
        </p:spPr>
        <p:txBody>
          <a:bodyPr/>
          <a:lstStyle>
            <a:lvl1pPr>
              <a:defRPr/>
            </a:lvl1pPr>
          </a:lstStyle>
          <a:p>
            <a:pPr>
              <a:defRPr/>
            </a:pPr>
            <a:fld id="{4FEA0583-A413-40BB-BEC3-5E20BD7D711F}" type="slidenum">
              <a:rPr lang="es-ES_tradnl"/>
              <a:pPr>
                <a:defRPr/>
              </a:pPr>
              <a:t>‹Nº›</a:t>
            </a:fld>
            <a:endParaRPr lang="es-ES_tradnl"/>
          </a:p>
        </p:txBody>
      </p:sp>
    </p:spTree>
    <p:extLst>
      <p:ext uri="{BB962C8B-B14F-4D97-AF65-F5344CB8AC3E}">
        <p14:creationId xmlns:p14="http://schemas.microsoft.com/office/powerpoint/2010/main" val="1442864360"/>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Rectangle 4"/>
          <p:cNvSpPr>
            <a:spLocks noGrp="1" noChangeArrowheads="1"/>
          </p:cNvSpPr>
          <p:nvPr>
            <p:ph type="dt" sz="half" idx="10"/>
          </p:nvPr>
        </p:nvSpPr>
        <p:spPr>
          <a:ln/>
        </p:spPr>
        <p:txBody>
          <a:bodyPr/>
          <a:lstStyle>
            <a:lvl1pPr>
              <a:defRPr/>
            </a:lvl1pPr>
          </a:lstStyle>
          <a:p>
            <a:pPr>
              <a:defRPr/>
            </a:pPr>
            <a:endParaRPr lang="es-ES_tradnl"/>
          </a:p>
        </p:txBody>
      </p:sp>
      <p:sp>
        <p:nvSpPr>
          <p:cNvPr id="4"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5" name="Rectangle 6"/>
          <p:cNvSpPr>
            <a:spLocks noGrp="1" noChangeArrowheads="1"/>
          </p:cNvSpPr>
          <p:nvPr>
            <p:ph type="sldNum" sz="quarter" idx="12"/>
          </p:nvPr>
        </p:nvSpPr>
        <p:spPr>
          <a:ln/>
        </p:spPr>
        <p:txBody>
          <a:bodyPr/>
          <a:lstStyle>
            <a:lvl1pPr>
              <a:defRPr/>
            </a:lvl1pPr>
          </a:lstStyle>
          <a:p>
            <a:pPr>
              <a:defRPr/>
            </a:pPr>
            <a:fld id="{C256E4D0-E7C7-4300-9357-E49B5A90E237}" type="slidenum">
              <a:rPr lang="es-ES_tradnl"/>
              <a:pPr>
                <a:defRPr/>
              </a:pPr>
              <a:t>‹Nº›</a:t>
            </a:fld>
            <a:endParaRPr lang="es-ES_tradnl"/>
          </a:p>
        </p:txBody>
      </p:sp>
    </p:spTree>
    <p:extLst>
      <p:ext uri="{BB962C8B-B14F-4D97-AF65-F5344CB8AC3E}">
        <p14:creationId xmlns:p14="http://schemas.microsoft.com/office/powerpoint/2010/main" val="2764586340"/>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_tradnl"/>
          </a:p>
        </p:txBody>
      </p:sp>
      <p:sp>
        <p:nvSpPr>
          <p:cNvPr id="3"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4" name="Rectangle 6"/>
          <p:cNvSpPr>
            <a:spLocks noGrp="1" noChangeArrowheads="1"/>
          </p:cNvSpPr>
          <p:nvPr>
            <p:ph type="sldNum" sz="quarter" idx="12"/>
          </p:nvPr>
        </p:nvSpPr>
        <p:spPr>
          <a:ln/>
        </p:spPr>
        <p:txBody>
          <a:bodyPr/>
          <a:lstStyle>
            <a:lvl1pPr>
              <a:defRPr/>
            </a:lvl1pPr>
          </a:lstStyle>
          <a:p>
            <a:pPr>
              <a:defRPr/>
            </a:pPr>
            <a:fld id="{95FC74E7-086D-4F1E-BEF3-5B5828DB2B56}" type="slidenum">
              <a:rPr lang="es-ES_tradnl"/>
              <a:pPr>
                <a:defRPr/>
              </a:pPr>
              <a:t>‹Nº›</a:t>
            </a:fld>
            <a:endParaRPr lang="es-ES_tradnl"/>
          </a:p>
        </p:txBody>
      </p:sp>
    </p:spTree>
    <p:extLst>
      <p:ext uri="{BB962C8B-B14F-4D97-AF65-F5344CB8AC3E}">
        <p14:creationId xmlns:p14="http://schemas.microsoft.com/office/powerpoint/2010/main" val="232722936"/>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C"/>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6"/>
          <p:cNvSpPr>
            <a:spLocks noGrp="1" noChangeArrowheads="1"/>
          </p:cNvSpPr>
          <p:nvPr>
            <p:ph type="sldNum" sz="quarter" idx="12"/>
          </p:nvPr>
        </p:nvSpPr>
        <p:spPr>
          <a:ln/>
        </p:spPr>
        <p:txBody>
          <a:bodyPr/>
          <a:lstStyle>
            <a:lvl1pPr>
              <a:defRPr/>
            </a:lvl1pPr>
          </a:lstStyle>
          <a:p>
            <a:pPr>
              <a:defRPr/>
            </a:pPr>
            <a:fld id="{B4BBFF82-4923-4D8D-873A-FB1BF6E26A36}" type="slidenum">
              <a:rPr lang="es-ES_tradnl"/>
              <a:pPr>
                <a:defRPr/>
              </a:pPr>
              <a:t>‹Nº›</a:t>
            </a:fld>
            <a:endParaRPr lang="es-ES_tradnl"/>
          </a:p>
        </p:txBody>
      </p:sp>
    </p:spTree>
    <p:extLst>
      <p:ext uri="{BB962C8B-B14F-4D97-AF65-F5344CB8AC3E}">
        <p14:creationId xmlns:p14="http://schemas.microsoft.com/office/powerpoint/2010/main" val="24817878"/>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C"/>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C"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6"/>
          <p:cNvSpPr>
            <a:spLocks noGrp="1" noChangeArrowheads="1"/>
          </p:cNvSpPr>
          <p:nvPr>
            <p:ph type="sldNum" sz="quarter" idx="12"/>
          </p:nvPr>
        </p:nvSpPr>
        <p:spPr>
          <a:ln/>
        </p:spPr>
        <p:txBody>
          <a:bodyPr/>
          <a:lstStyle>
            <a:lvl1pPr>
              <a:defRPr/>
            </a:lvl1pPr>
          </a:lstStyle>
          <a:p>
            <a:pPr>
              <a:defRPr/>
            </a:pPr>
            <a:fld id="{89636EA6-7096-4E20-B5B9-612561602D3F}" type="slidenum">
              <a:rPr lang="es-ES_tradnl"/>
              <a:pPr>
                <a:defRPr/>
              </a:pPr>
              <a:t>‹Nº›</a:t>
            </a:fld>
            <a:endParaRPr lang="es-ES_tradnl"/>
          </a:p>
        </p:txBody>
      </p:sp>
    </p:spTree>
    <p:extLst>
      <p:ext uri="{BB962C8B-B14F-4D97-AF65-F5344CB8AC3E}">
        <p14:creationId xmlns:p14="http://schemas.microsoft.com/office/powerpoint/2010/main" val="332625996"/>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_tradnl" smtClean="0"/>
              <a:t>Haga clic para modificar el estilo de título del patrón</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400"/>
            </a:lvl1pPr>
          </a:lstStyle>
          <a:p>
            <a:pPr>
              <a:defRPr/>
            </a:pPr>
            <a:endParaRPr lang="es-ES_tradnl"/>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a:defRPr/>
            </a:pPr>
            <a:endParaRPr lang="es-ES_tradnl"/>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a:defRPr/>
            </a:pPr>
            <a:fld id="{D1B3B222-7A8C-44E9-8CAA-3C731376E8C1}" type="slidenum">
              <a:rPr lang="es-ES_tradnl"/>
              <a:pPr>
                <a:defRPr/>
              </a:pPr>
              <a:t>‹Nº›</a:t>
            </a:fld>
            <a:endParaRPr lang="es-ES_trad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hyperlink" Target="http://www.redalyc.org/" TargetMode="External"/><Relationship Id="rId2" Type="http://schemas.openxmlformats.org/officeDocument/2006/relationships/hyperlink" Target="http://innovacion.ciget.lastunas.cu/" TargetMode="External"/><Relationship Id="rId1" Type="http://schemas.openxmlformats.org/officeDocument/2006/relationships/slideLayout" Target="../slideLayouts/slideLayout6.xml"/><Relationship Id="rId5" Type="http://schemas.openxmlformats.org/officeDocument/2006/relationships/hyperlink" Target="http://revistas.ojs.es/index.php/didascalia/issue/view/122" TargetMode="External"/><Relationship Id="rId4" Type="http://schemas.openxmlformats.org/officeDocument/2006/relationships/hyperlink" Target="http://www.scielo.sa.cr/scielo.php"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 Box 2"/>
          <p:cNvSpPr txBox="1">
            <a:spLocks noChangeArrowheads="1"/>
          </p:cNvSpPr>
          <p:nvPr/>
        </p:nvSpPr>
        <p:spPr bwMode="auto">
          <a:xfrm>
            <a:off x="1905650" y="2492896"/>
            <a:ext cx="6842814" cy="1938992"/>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4800" b="1" dirty="0" smtClean="0">
                <a:solidFill>
                  <a:srgbClr val="FF0000"/>
                </a:solidFill>
                <a:latin typeface="Impact" pitchFamily="34" charset="0"/>
              </a:rPr>
              <a:t> </a:t>
            </a:r>
            <a:r>
              <a:rPr lang="es-ES" sz="4800" b="1" dirty="0" smtClean="0">
                <a:ln>
                  <a:solidFill>
                    <a:schemeClr val="accent1">
                      <a:alpha val="58000"/>
                    </a:schemeClr>
                  </a:solidFill>
                </a:ln>
                <a:solidFill>
                  <a:srgbClr val="FF0000"/>
                </a:solidFill>
                <a:latin typeface="Impact" pitchFamily="34" charset="0"/>
              </a:rPr>
              <a:t>CENTROS DE ESTUDIOS</a:t>
            </a:r>
          </a:p>
          <a:p>
            <a:pPr>
              <a:spcBef>
                <a:spcPct val="50000"/>
              </a:spcBef>
            </a:pPr>
            <a:r>
              <a:rPr lang="es-ES" sz="4800" b="1" dirty="0" smtClean="0">
                <a:ln>
                  <a:solidFill>
                    <a:schemeClr val="accent1">
                      <a:alpha val="58000"/>
                    </a:schemeClr>
                  </a:solidFill>
                </a:ln>
                <a:solidFill>
                  <a:srgbClr val="FF0000"/>
                </a:solidFill>
                <a:latin typeface="Impact" pitchFamily="34" charset="0"/>
              </a:rPr>
              <a:t>AÑO </a:t>
            </a:r>
            <a:r>
              <a:rPr lang="es-ES" sz="4800" b="1" dirty="0" smtClean="0">
                <a:ln>
                  <a:solidFill>
                    <a:schemeClr val="accent1">
                      <a:alpha val="58000"/>
                    </a:schemeClr>
                  </a:solidFill>
                </a:ln>
                <a:solidFill>
                  <a:srgbClr val="FF0000"/>
                </a:solidFill>
                <a:latin typeface="Impact" pitchFamily="34" charset="0"/>
              </a:rPr>
              <a:t>2015</a:t>
            </a:r>
            <a:endParaRPr lang="es-ES" sz="4800" b="1" dirty="0" smtClean="0">
              <a:ln>
                <a:solidFill>
                  <a:schemeClr val="accent1">
                    <a:alpha val="58000"/>
                  </a:schemeClr>
                </a:solidFill>
              </a:ln>
              <a:solidFill>
                <a:srgbClr val="FF0000"/>
              </a:solidFill>
              <a:latin typeface="Arial" charset="0"/>
              <a:ea typeface="Times New Roman" pitchFamily="18" charset="0"/>
              <a:cs typeface="Arial" charset="0"/>
            </a:endParaRPr>
          </a:p>
        </p:txBody>
      </p:sp>
      <p:pic>
        <p:nvPicPr>
          <p:cNvPr id="13" name="Picture 2" descr="C:\Users\Y6\Pictures\base de la evaluaci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61967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56" descr="D:\HERRAMIENTAS\Escudo\Escudo11. - 4 escudos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44008" y="332656"/>
            <a:ext cx="1193656" cy="119496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8" descr="CeeS1"/>
          <p:cNvPicPr>
            <a:picLocks noChangeAspect="1" noChangeArrowheads="1"/>
          </p:cNvPicPr>
          <p:nvPr/>
        </p:nvPicPr>
        <p:blipFill>
          <a:blip r:embed="rId5">
            <a:extLst>
              <a:ext uri="{28A0092B-C50C-407E-A947-70E740481C1C}">
                <a14:useLocalDpi xmlns:a14="http://schemas.microsoft.com/office/drawing/2010/main" val="0"/>
              </a:ext>
            </a:extLst>
          </a:blip>
          <a:srcRect l="21626" t="18863" r="26125" b="23994"/>
          <a:stretch>
            <a:fillRect/>
          </a:stretch>
        </p:blipFill>
        <p:spPr bwMode="auto">
          <a:xfrm>
            <a:off x="4644008" y="5153744"/>
            <a:ext cx="1155576" cy="1155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1285939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up)">
                                      <p:cBhvr>
                                        <p:cTn id="7" dur="500"/>
                                        <p:tgtEl>
                                          <p:spTgt spid="4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500" fill="hold"/>
                                        <p:tgtEl>
                                          <p:spTgt spid="15"/>
                                        </p:tgtEl>
                                        <p:attrNameLst>
                                          <p:attrName>ppt_w</p:attrName>
                                        </p:attrNameLst>
                                      </p:cBhvr>
                                      <p:tavLst>
                                        <p:tav tm="0">
                                          <p:val>
                                            <p:fltVal val="0"/>
                                          </p:val>
                                        </p:tav>
                                        <p:tav tm="100000">
                                          <p:val>
                                            <p:strVal val="#ppt_w"/>
                                          </p:val>
                                        </p:tav>
                                      </p:tavLst>
                                    </p:anim>
                                    <p:anim calcmode="lin" valueType="num">
                                      <p:cBhvr>
                                        <p:cTn id="12" dur="500" fill="hold"/>
                                        <p:tgtEl>
                                          <p:spTgt spid="15"/>
                                        </p:tgtEl>
                                        <p:attrNameLst>
                                          <p:attrName>ppt_h</p:attrName>
                                        </p:attrNameLst>
                                      </p:cBhvr>
                                      <p:tavLst>
                                        <p:tav tm="0">
                                          <p:val>
                                            <p:fltVal val="0"/>
                                          </p:val>
                                        </p:tav>
                                        <p:tav tm="100000">
                                          <p:val>
                                            <p:strVal val="#ppt_h"/>
                                          </p:val>
                                        </p:tav>
                                      </p:tavLst>
                                    </p:anim>
                                    <p:animEffect transition="in" filter="fade">
                                      <p:cBhvr>
                                        <p:cTn id="1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1124846210"/>
              </p:ext>
            </p:extLst>
          </p:nvPr>
        </p:nvGraphicFramePr>
        <p:xfrm>
          <a:off x="179512" y="1628800"/>
          <a:ext cx="8782720" cy="4362741"/>
        </p:xfrm>
        <a:graphic>
          <a:graphicData uri="http://schemas.openxmlformats.org/drawingml/2006/table">
            <a:tbl>
              <a:tblPr>
                <a:tableStyleId>{E8B1032C-EA38-4F05-BA0D-38AFFFC7BED3}</a:tableStyleId>
              </a:tblPr>
              <a:tblGrid>
                <a:gridCol w="1512438"/>
                <a:gridCol w="907931"/>
                <a:gridCol w="909070"/>
                <a:gridCol w="909070"/>
                <a:gridCol w="907931"/>
                <a:gridCol w="1818140"/>
                <a:gridCol w="1818140"/>
              </a:tblGrid>
              <a:tr h="980725">
                <a:tc rowSpan="3">
                  <a:txBody>
                    <a:bodyPr/>
                    <a:lstStyle/>
                    <a:p>
                      <a:pPr marL="66675" marR="89535" algn="ctr">
                        <a:lnSpc>
                          <a:spcPct val="115000"/>
                        </a:lnSpc>
                        <a:spcBef>
                          <a:spcPts val="600"/>
                        </a:spcBef>
                        <a:spcAft>
                          <a:spcPts val="0"/>
                        </a:spcAft>
                      </a:pPr>
                      <a:r>
                        <a:rPr lang="es-ES" sz="2400" spc="-10" dirty="0">
                          <a:effectLst/>
                        </a:rPr>
                        <a:t>ÁREAS</a:t>
                      </a:r>
                      <a:endParaRPr lang="es-ES" sz="2400" dirty="0">
                        <a:effectLst/>
                        <a:latin typeface="Calibri"/>
                        <a:ea typeface="Calibri"/>
                        <a:cs typeface="Times New Roman"/>
                      </a:endParaRPr>
                    </a:p>
                  </a:txBody>
                  <a:tcPr marL="0" marR="0" marT="0" marB="0"/>
                </a:tc>
                <a:tc gridSpan="4">
                  <a:txBody>
                    <a:bodyPr/>
                    <a:lstStyle/>
                    <a:p>
                      <a:pPr marL="142240" marR="89535" algn="ctr">
                        <a:lnSpc>
                          <a:spcPct val="115000"/>
                        </a:lnSpc>
                        <a:spcBef>
                          <a:spcPts val="600"/>
                        </a:spcBef>
                        <a:spcAft>
                          <a:spcPts val="0"/>
                        </a:spcAft>
                      </a:pPr>
                      <a:r>
                        <a:rPr lang="es-ES" sz="2400" spc="-10" dirty="0">
                          <a:effectLst/>
                        </a:rPr>
                        <a:t>D</a:t>
                      </a:r>
                      <a:r>
                        <a:rPr lang="es-ES" sz="2400" spc="10" dirty="0">
                          <a:effectLst/>
                        </a:rPr>
                        <a:t>O</a:t>
                      </a:r>
                      <a:r>
                        <a:rPr lang="es-ES" sz="2400" spc="-10" dirty="0">
                          <a:effectLst/>
                        </a:rPr>
                        <a:t>C</a:t>
                      </a:r>
                      <a:r>
                        <a:rPr lang="es-ES" sz="2400" spc="-30" dirty="0">
                          <a:effectLst/>
                        </a:rPr>
                        <a:t>T</a:t>
                      </a:r>
                      <a:r>
                        <a:rPr lang="es-ES" sz="2400" spc="10" dirty="0">
                          <a:effectLst/>
                        </a:rPr>
                        <a:t>O</a:t>
                      </a:r>
                      <a:r>
                        <a:rPr lang="es-ES" sz="2400" spc="-10" dirty="0">
                          <a:effectLst/>
                        </a:rPr>
                        <a:t>RES</a:t>
                      </a:r>
                      <a:endParaRPr lang="es-ES" sz="2400" dirty="0">
                        <a:effectLst/>
                        <a:latin typeface="Calibri"/>
                        <a:ea typeface="Calibri"/>
                        <a:cs typeface="Times New Roman"/>
                      </a:endParaRPr>
                    </a:p>
                  </a:txBody>
                  <a:tcPr marL="0" marR="0" marT="0" marB="0"/>
                </a:tc>
                <a:tc hMerge="1">
                  <a:txBody>
                    <a:bodyPr/>
                    <a:lstStyle/>
                    <a:p>
                      <a:endParaRPr lang="es-ES"/>
                    </a:p>
                  </a:txBody>
                  <a:tcPr/>
                </a:tc>
                <a:tc hMerge="1">
                  <a:txBody>
                    <a:bodyPr/>
                    <a:lstStyle/>
                    <a:p>
                      <a:endParaRPr lang="es-ES"/>
                    </a:p>
                  </a:txBody>
                  <a:tcPr/>
                </a:tc>
                <a:tc hMerge="1">
                  <a:txBody>
                    <a:bodyPr/>
                    <a:lstStyle/>
                    <a:p>
                      <a:endParaRPr lang="es-ES"/>
                    </a:p>
                  </a:txBody>
                  <a:tcPr/>
                </a:tc>
                <a:tc gridSpan="2">
                  <a:txBody>
                    <a:bodyPr/>
                    <a:lstStyle/>
                    <a:p>
                      <a:pPr marL="90170" marR="269875" algn="ctr">
                        <a:lnSpc>
                          <a:spcPct val="115000"/>
                        </a:lnSpc>
                        <a:spcBef>
                          <a:spcPts val="600"/>
                        </a:spcBef>
                        <a:spcAft>
                          <a:spcPts val="0"/>
                        </a:spcAft>
                      </a:pPr>
                      <a:r>
                        <a:rPr lang="es-ES" sz="2400" spc="10" dirty="0">
                          <a:effectLst/>
                        </a:rPr>
                        <a:t>M</a:t>
                      </a:r>
                      <a:r>
                        <a:rPr lang="es-ES" sz="2400" spc="-10" dirty="0">
                          <a:effectLst/>
                        </a:rPr>
                        <a:t>ÁS</a:t>
                      </a:r>
                      <a:r>
                        <a:rPr lang="es-ES" sz="2400" spc="-5" dirty="0">
                          <a:effectLst/>
                        </a:rPr>
                        <a:t>T</a:t>
                      </a:r>
                      <a:r>
                        <a:rPr lang="es-ES" sz="2400" spc="-10" dirty="0">
                          <a:effectLst/>
                        </a:rPr>
                        <a:t>ERES Y ESPECIALISTAS</a:t>
                      </a:r>
                      <a:endParaRPr lang="es-ES" sz="2400" dirty="0">
                        <a:effectLst/>
                        <a:latin typeface="Calibri"/>
                        <a:ea typeface="Calibri"/>
                        <a:cs typeface="Times New Roman"/>
                      </a:endParaRPr>
                    </a:p>
                  </a:txBody>
                  <a:tcPr marL="0" marR="0" marT="0" marB="0"/>
                </a:tc>
                <a:tc hMerge="1">
                  <a:txBody>
                    <a:bodyPr/>
                    <a:lstStyle/>
                    <a:p>
                      <a:endParaRPr lang="es-ES"/>
                    </a:p>
                  </a:txBody>
                  <a:tcPr/>
                </a:tc>
              </a:tr>
              <a:tr h="474309">
                <a:tc vMerge="1">
                  <a:txBody>
                    <a:bodyPr/>
                    <a:lstStyle/>
                    <a:p>
                      <a:endParaRPr lang="es-ES"/>
                    </a:p>
                  </a:txBody>
                  <a:tcPr/>
                </a:tc>
                <a:tc gridSpan="2">
                  <a:txBody>
                    <a:bodyPr/>
                    <a:lstStyle/>
                    <a:p>
                      <a:pPr marL="78740" algn="ctr">
                        <a:lnSpc>
                          <a:spcPct val="115000"/>
                        </a:lnSpc>
                        <a:spcBef>
                          <a:spcPts val="600"/>
                        </a:spcBef>
                        <a:spcAft>
                          <a:spcPts val="0"/>
                        </a:spcAft>
                      </a:pPr>
                      <a:r>
                        <a:rPr lang="es-ES" sz="2000" spc="10" dirty="0">
                          <a:effectLst/>
                        </a:rPr>
                        <a:t>I</a:t>
                      </a:r>
                      <a:r>
                        <a:rPr lang="es-ES" sz="2000" spc="-10" dirty="0">
                          <a:effectLst/>
                        </a:rPr>
                        <a:t>N</a:t>
                      </a:r>
                      <a:r>
                        <a:rPr lang="es-ES" sz="2000" spc="-5" dirty="0">
                          <a:effectLst/>
                        </a:rPr>
                        <a:t>T</a:t>
                      </a:r>
                      <a:r>
                        <a:rPr lang="es-ES" sz="2000" spc="-10" dirty="0">
                          <a:effectLst/>
                        </a:rPr>
                        <a:t>ERNA</a:t>
                      </a:r>
                      <a:r>
                        <a:rPr lang="es-ES" sz="2000" dirty="0">
                          <a:effectLst/>
                        </a:rPr>
                        <a:t>S</a:t>
                      </a:r>
                      <a:endParaRPr lang="es-ES" sz="2000" dirty="0">
                        <a:effectLst/>
                        <a:latin typeface="Calibri"/>
                        <a:ea typeface="Calibri"/>
                        <a:cs typeface="Times New Roman"/>
                      </a:endParaRPr>
                    </a:p>
                  </a:txBody>
                  <a:tcPr marL="0" marR="0" marT="0" marB="0"/>
                </a:tc>
                <a:tc hMerge="1">
                  <a:txBody>
                    <a:bodyPr/>
                    <a:lstStyle/>
                    <a:p>
                      <a:endParaRPr lang="es-ES"/>
                    </a:p>
                  </a:txBody>
                  <a:tcPr/>
                </a:tc>
                <a:tc gridSpan="2">
                  <a:txBody>
                    <a:bodyPr/>
                    <a:lstStyle/>
                    <a:p>
                      <a:pPr marL="78740" algn="ctr">
                        <a:lnSpc>
                          <a:spcPct val="115000"/>
                        </a:lnSpc>
                        <a:spcBef>
                          <a:spcPts val="600"/>
                        </a:spcBef>
                        <a:spcAft>
                          <a:spcPts val="0"/>
                        </a:spcAft>
                      </a:pPr>
                      <a:r>
                        <a:rPr lang="es-ES" sz="2000" spc="-10" dirty="0">
                          <a:effectLst/>
                        </a:rPr>
                        <a:t>EX</a:t>
                      </a:r>
                      <a:r>
                        <a:rPr lang="es-ES" sz="2000" spc="-5" dirty="0">
                          <a:effectLst/>
                        </a:rPr>
                        <a:t>T</a:t>
                      </a:r>
                      <a:r>
                        <a:rPr lang="es-ES" sz="2000" spc="-10" dirty="0">
                          <a:effectLst/>
                        </a:rPr>
                        <a:t>ERNA</a:t>
                      </a:r>
                      <a:r>
                        <a:rPr lang="es-ES" sz="2000" dirty="0">
                          <a:effectLst/>
                        </a:rPr>
                        <a:t>S</a:t>
                      </a:r>
                      <a:endParaRPr lang="es-ES" sz="2000" dirty="0">
                        <a:effectLst/>
                        <a:latin typeface="Calibri"/>
                        <a:ea typeface="Calibri"/>
                        <a:cs typeface="Times New Roman"/>
                      </a:endParaRPr>
                    </a:p>
                  </a:txBody>
                  <a:tcPr marL="0" marR="0" marT="0" marB="0"/>
                </a:tc>
                <a:tc hMerge="1">
                  <a:txBody>
                    <a:bodyPr/>
                    <a:lstStyle/>
                    <a:p>
                      <a:endParaRPr lang="es-ES"/>
                    </a:p>
                  </a:txBody>
                  <a:tcPr/>
                </a:tc>
                <a:tc>
                  <a:txBody>
                    <a:bodyPr/>
                    <a:lstStyle/>
                    <a:p>
                      <a:pPr marL="78740" algn="ctr">
                        <a:lnSpc>
                          <a:spcPct val="115000"/>
                        </a:lnSpc>
                        <a:spcBef>
                          <a:spcPts val="600"/>
                        </a:spcBef>
                        <a:spcAft>
                          <a:spcPts val="0"/>
                        </a:spcAft>
                      </a:pPr>
                      <a:r>
                        <a:rPr lang="es-ES" sz="2000" spc="10" dirty="0">
                          <a:effectLst/>
                        </a:rPr>
                        <a:t>I</a:t>
                      </a:r>
                      <a:r>
                        <a:rPr lang="es-ES" sz="2000" spc="-10" dirty="0">
                          <a:effectLst/>
                        </a:rPr>
                        <a:t>N</a:t>
                      </a:r>
                      <a:r>
                        <a:rPr lang="es-ES" sz="2000" spc="-5" dirty="0">
                          <a:effectLst/>
                        </a:rPr>
                        <a:t>T</a:t>
                      </a:r>
                      <a:r>
                        <a:rPr lang="es-ES" sz="2000" spc="-10" dirty="0">
                          <a:effectLst/>
                        </a:rPr>
                        <a:t>ERNA</a:t>
                      </a:r>
                      <a:r>
                        <a:rPr lang="es-ES" sz="2000" dirty="0">
                          <a:effectLst/>
                        </a:rPr>
                        <a:t>S</a:t>
                      </a:r>
                      <a:endParaRPr lang="es-ES" sz="2000" dirty="0">
                        <a:effectLst/>
                        <a:latin typeface="Calibri"/>
                        <a:ea typeface="Calibri"/>
                        <a:cs typeface="Times New Roman"/>
                      </a:endParaRPr>
                    </a:p>
                  </a:txBody>
                  <a:tcPr marL="0" marR="0" marT="0" marB="0"/>
                </a:tc>
                <a:tc>
                  <a:txBody>
                    <a:bodyPr/>
                    <a:lstStyle/>
                    <a:p>
                      <a:pPr marL="75565" algn="ctr">
                        <a:lnSpc>
                          <a:spcPct val="115000"/>
                        </a:lnSpc>
                        <a:spcBef>
                          <a:spcPts val="600"/>
                        </a:spcBef>
                        <a:spcAft>
                          <a:spcPts val="0"/>
                        </a:spcAft>
                      </a:pPr>
                      <a:r>
                        <a:rPr lang="es-ES" sz="2000" spc="-10" dirty="0">
                          <a:effectLst/>
                        </a:rPr>
                        <a:t>EX</a:t>
                      </a:r>
                      <a:r>
                        <a:rPr lang="es-ES" sz="2000" spc="-5" dirty="0">
                          <a:effectLst/>
                        </a:rPr>
                        <a:t>T</a:t>
                      </a:r>
                      <a:r>
                        <a:rPr lang="es-ES" sz="2000" spc="-10" dirty="0">
                          <a:effectLst/>
                        </a:rPr>
                        <a:t>ERNA</a:t>
                      </a:r>
                      <a:r>
                        <a:rPr lang="es-ES" sz="2000" dirty="0">
                          <a:effectLst/>
                        </a:rPr>
                        <a:t>S</a:t>
                      </a:r>
                      <a:endParaRPr lang="es-ES" sz="2000" dirty="0">
                        <a:effectLst/>
                        <a:latin typeface="Calibri"/>
                        <a:ea typeface="Calibri"/>
                        <a:cs typeface="Times New Roman"/>
                      </a:endParaRPr>
                    </a:p>
                  </a:txBody>
                  <a:tcPr marL="0" marR="0" marT="0" marB="0"/>
                </a:tc>
              </a:tr>
              <a:tr h="474309">
                <a:tc vMerge="1">
                  <a:txBody>
                    <a:bodyPr/>
                    <a:lstStyle/>
                    <a:p>
                      <a:endParaRPr lang="es-ES"/>
                    </a:p>
                  </a:txBody>
                  <a:tcPr/>
                </a:tc>
                <a:tc>
                  <a:txBody>
                    <a:bodyPr/>
                    <a:lstStyle/>
                    <a:p>
                      <a:pPr marR="90170" algn="ctr">
                        <a:lnSpc>
                          <a:spcPct val="115000"/>
                        </a:lnSpc>
                        <a:spcBef>
                          <a:spcPts val="600"/>
                        </a:spcBef>
                        <a:spcAft>
                          <a:spcPts val="0"/>
                        </a:spcAft>
                      </a:pPr>
                      <a:r>
                        <a:rPr lang="es-ES" sz="2000" dirty="0" smtClean="0">
                          <a:effectLst/>
                        </a:rPr>
                        <a:t>P</a:t>
                      </a:r>
                      <a:endParaRPr lang="es-ES" sz="2000" dirty="0" smtClean="0">
                        <a:effectLst/>
                        <a:latin typeface="Calibri"/>
                        <a:ea typeface="Calibri"/>
                        <a:cs typeface="Times New Roman"/>
                      </a:endParaRPr>
                    </a:p>
                  </a:txBody>
                  <a:tcPr marL="0" marR="0" marT="0" marB="0"/>
                </a:tc>
                <a:tc>
                  <a:txBody>
                    <a:bodyPr/>
                    <a:lstStyle/>
                    <a:p>
                      <a:pPr marR="103505" algn="ctr">
                        <a:lnSpc>
                          <a:spcPct val="115000"/>
                        </a:lnSpc>
                        <a:spcBef>
                          <a:spcPts val="600"/>
                        </a:spcBef>
                        <a:spcAft>
                          <a:spcPts val="0"/>
                        </a:spcAft>
                      </a:pPr>
                      <a:r>
                        <a:rPr lang="es-ES" sz="2000" dirty="0" smtClean="0">
                          <a:effectLst/>
                        </a:rPr>
                        <a:t>R</a:t>
                      </a:r>
                      <a:endParaRPr lang="es-ES" sz="2000" dirty="0" smtClean="0">
                        <a:effectLst/>
                        <a:latin typeface="Calibri"/>
                        <a:ea typeface="Calibri"/>
                        <a:cs typeface="Times New Roman"/>
                      </a:endParaRPr>
                    </a:p>
                  </a:txBody>
                  <a:tcPr marL="0" marR="0" marT="0" marB="0"/>
                </a:tc>
                <a:tc>
                  <a:txBody>
                    <a:bodyPr/>
                    <a:lstStyle/>
                    <a:p>
                      <a:pPr marR="46355" algn="ctr">
                        <a:lnSpc>
                          <a:spcPct val="115000"/>
                        </a:lnSpc>
                        <a:spcBef>
                          <a:spcPts val="600"/>
                        </a:spcBef>
                        <a:spcAft>
                          <a:spcPts val="0"/>
                        </a:spcAft>
                      </a:pPr>
                      <a:r>
                        <a:rPr lang="es-ES" sz="2000" dirty="0" smtClean="0">
                          <a:effectLst/>
                        </a:rPr>
                        <a:t>P</a:t>
                      </a:r>
                      <a:endParaRPr lang="es-ES" sz="2000" dirty="0" smtClean="0">
                        <a:effectLst/>
                        <a:latin typeface="Calibri"/>
                        <a:ea typeface="Calibri"/>
                        <a:cs typeface="Times New Roman"/>
                      </a:endParaRPr>
                    </a:p>
                  </a:txBody>
                  <a:tcPr marL="0" marR="0" marT="0" marB="0"/>
                </a:tc>
                <a:tc>
                  <a:txBody>
                    <a:bodyPr/>
                    <a:lstStyle/>
                    <a:p>
                      <a:pPr marR="79375" algn="ctr">
                        <a:lnSpc>
                          <a:spcPct val="115000"/>
                        </a:lnSpc>
                        <a:spcBef>
                          <a:spcPts val="600"/>
                        </a:spcBef>
                        <a:spcAft>
                          <a:spcPts val="0"/>
                        </a:spcAft>
                      </a:pPr>
                      <a:r>
                        <a:rPr lang="es-ES" sz="2000" dirty="0" smtClean="0">
                          <a:effectLst/>
                        </a:rPr>
                        <a:t>R</a:t>
                      </a:r>
                      <a:endParaRPr lang="es-ES" sz="2000" dirty="0" smtClean="0">
                        <a:effectLst/>
                        <a:latin typeface="Calibri"/>
                        <a:ea typeface="Calibri"/>
                        <a:cs typeface="Times New Roman"/>
                      </a:endParaRPr>
                    </a:p>
                  </a:txBody>
                  <a:tcPr marL="0" marR="0" marT="0" marB="0"/>
                </a:tc>
                <a:tc rowSpan="4" gridSpan="2">
                  <a:txBody>
                    <a:bodyPr/>
                    <a:lstStyle/>
                    <a:p>
                      <a:pPr marR="102870" algn="ctr">
                        <a:lnSpc>
                          <a:spcPct val="115000"/>
                        </a:lnSpc>
                        <a:spcBef>
                          <a:spcPts val="600"/>
                        </a:spcBef>
                        <a:spcAft>
                          <a:spcPts val="0"/>
                        </a:spcAft>
                        <a:tabLst>
                          <a:tab pos="270510" algn="l"/>
                        </a:tabLst>
                      </a:pPr>
                      <a:r>
                        <a:rPr lang="es-ES" sz="2000" dirty="0">
                          <a:effectLst/>
                        </a:rPr>
                        <a:t> </a:t>
                      </a:r>
                      <a:endParaRPr lang="es-ES" sz="2000" dirty="0">
                        <a:effectLst/>
                        <a:latin typeface="Calibri"/>
                        <a:ea typeface="Calibri"/>
                        <a:cs typeface="Times New Roman"/>
                      </a:endParaRPr>
                    </a:p>
                    <a:p>
                      <a:pPr marR="116205" algn="ctr">
                        <a:lnSpc>
                          <a:spcPct val="115000"/>
                        </a:lnSpc>
                        <a:spcBef>
                          <a:spcPts val="600"/>
                        </a:spcBef>
                        <a:spcAft>
                          <a:spcPts val="0"/>
                        </a:spcAft>
                      </a:pPr>
                      <a:r>
                        <a:rPr lang="es-ES" sz="2000" dirty="0">
                          <a:effectLst/>
                        </a:rPr>
                        <a:t> </a:t>
                      </a:r>
                      <a:endParaRPr lang="es-ES" sz="2000" dirty="0">
                        <a:effectLst/>
                        <a:latin typeface="Calibri"/>
                        <a:ea typeface="Calibri"/>
                        <a:cs typeface="Times New Roman"/>
                      </a:endParaRPr>
                    </a:p>
                    <a:p>
                      <a:pPr marR="59690" algn="ctr">
                        <a:lnSpc>
                          <a:spcPct val="115000"/>
                        </a:lnSpc>
                        <a:spcBef>
                          <a:spcPts val="600"/>
                        </a:spcBef>
                        <a:spcAft>
                          <a:spcPts val="0"/>
                        </a:spcAft>
                      </a:pPr>
                      <a:r>
                        <a:rPr lang="es-ES" sz="2000" dirty="0" smtClean="0">
                          <a:effectLst/>
                        </a:rPr>
                        <a:t>MAESTRÍA EN RED  </a:t>
                      </a:r>
                      <a:endParaRPr lang="es-ES" sz="2000" dirty="0" smtClean="0">
                        <a:effectLst/>
                        <a:latin typeface="Calibri"/>
                        <a:ea typeface="Calibri"/>
                        <a:cs typeface="Times New Roman"/>
                      </a:endParaRPr>
                    </a:p>
                    <a:p>
                      <a:pPr marR="93345" algn="ctr">
                        <a:lnSpc>
                          <a:spcPct val="115000"/>
                        </a:lnSpc>
                        <a:spcBef>
                          <a:spcPts val="600"/>
                        </a:spcBef>
                        <a:spcAft>
                          <a:spcPts val="0"/>
                        </a:spcAft>
                      </a:pPr>
                      <a:r>
                        <a:rPr lang="es-ES" sz="2000" dirty="0" smtClean="0">
                          <a:effectLst/>
                        </a:rPr>
                        <a:t>2012- 2013 </a:t>
                      </a:r>
                      <a:r>
                        <a:rPr lang="es-ES" sz="2000" dirty="0">
                          <a:effectLst/>
                        </a:rPr>
                        <a:t> </a:t>
                      </a:r>
                      <a:endParaRPr lang="es-ES" sz="2000" dirty="0">
                        <a:effectLst/>
                        <a:latin typeface="Calibri"/>
                        <a:ea typeface="Calibri"/>
                        <a:cs typeface="Times New Roman"/>
                      </a:endParaRPr>
                    </a:p>
                  </a:txBody>
                  <a:tcPr marL="0" marR="0" marT="0" marB="0"/>
                </a:tc>
                <a:tc rowSpan="4" hMerge="1">
                  <a:txBody>
                    <a:bodyPr/>
                    <a:lstStyle/>
                    <a:p>
                      <a:pPr marR="59690" algn="ctr">
                        <a:lnSpc>
                          <a:spcPct val="115000"/>
                        </a:lnSpc>
                        <a:spcBef>
                          <a:spcPts val="600"/>
                        </a:spcBef>
                        <a:spcAft>
                          <a:spcPts val="0"/>
                        </a:spcAft>
                      </a:pPr>
                      <a:endParaRPr lang="es-ES" sz="2000" dirty="0">
                        <a:effectLst/>
                        <a:latin typeface="Calibri"/>
                        <a:ea typeface="Calibri"/>
                        <a:cs typeface="Times New Roman"/>
                      </a:endParaRPr>
                    </a:p>
                  </a:txBody>
                  <a:tcPr marL="0" marR="0" marT="0" marB="0"/>
                </a:tc>
              </a:tr>
              <a:tr h="980725">
                <a:tc>
                  <a:txBody>
                    <a:bodyPr/>
                    <a:lstStyle/>
                    <a:p>
                      <a:pPr marL="17780" marR="40005" indent="0" algn="ctr" defTabSz="914400" rtl="0" eaLnBrk="1" fontAlgn="auto" latinLnBrk="0" hangingPunct="1">
                        <a:lnSpc>
                          <a:spcPct val="115000"/>
                        </a:lnSpc>
                        <a:spcBef>
                          <a:spcPts val="600"/>
                        </a:spcBef>
                        <a:spcAft>
                          <a:spcPts val="0"/>
                        </a:spcAft>
                        <a:buClrTx/>
                        <a:buSzTx/>
                        <a:buFontTx/>
                        <a:buNone/>
                        <a:tabLst/>
                        <a:defRPr/>
                      </a:pPr>
                      <a:r>
                        <a:rPr lang="en-US" sz="2000" dirty="0" err="1" smtClean="0">
                          <a:effectLst/>
                        </a:rPr>
                        <a:t>CeeS</a:t>
                      </a:r>
                      <a:endParaRPr lang="en-US" sz="2000" dirty="0" smtClean="0">
                        <a:effectLst/>
                      </a:endParaRPr>
                    </a:p>
                    <a:p>
                      <a:pPr marL="17780" marR="40005" indent="0" algn="ctr" defTabSz="914400" rtl="0" eaLnBrk="1" fontAlgn="auto" latinLnBrk="0" hangingPunct="1">
                        <a:lnSpc>
                          <a:spcPct val="115000"/>
                        </a:lnSpc>
                        <a:spcBef>
                          <a:spcPts val="600"/>
                        </a:spcBef>
                        <a:spcAft>
                          <a:spcPts val="0"/>
                        </a:spcAft>
                        <a:buClrTx/>
                        <a:buSzTx/>
                        <a:buFontTx/>
                        <a:buNone/>
                        <a:tabLst/>
                        <a:defRPr/>
                      </a:pPr>
                      <a:r>
                        <a:rPr lang="en-US" sz="2000" dirty="0" smtClean="0">
                          <a:effectLst/>
                        </a:rPr>
                        <a:t>2012</a:t>
                      </a:r>
                      <a:endParaRPr lang="es-ES" sz="2000" dirty="0">
                        <a:effectLst/>
                        <a:latin typeface="Calibri"/>
                        <a:ea typeface="Calibri"/>
                        <a:cs typeface="Times New Roman"/>
                      </a:endParaRPr>
                    </a:p>
                  </a:txBody>
                  <a:tcPr marL="0" marR="0" marT="0" marB="0"/>
                </a:tc>
                <a:tc>
                  <a:txBody>
                    <a:bodyPr/>
                    <a:lstStyle/>
                    <a:p>
                      <a:pPr marR="90170" algn="ctr">
                        <a:lnSpc>
                          <a:spcPct val="115000"/>
                        </a:lnSpc>
                        <a:spcBef>
                          <a:spcPts val="600"/>
                        </a:spcBef>
                        <a:spcAft>
                          <a:spcPts val="0"/>
                        </a:spcAft>
                      </a:pPr>
                      <a:endParaRPr lang="es-ES" sz="2000" dirty="0">
                        <a:effectLst/>
                        <a:latin typeface="Calibri"/>
                        <a:ea typeface="Calibri"/>
                        <a:cs typeface="Times New Roman"/>
                      </a:endParaRPr>
                    </a:p>
                  </a:txBody>
                  <a:tcPr marL="0" marR="0" marT="0" marB="0"/>
                </a:tc>
                <a:tc>
                  <a:txBody>
                    <a:bodyPr/>
                    <a:lstStyle/>
                    <a:p>
                      <a:pPr marR="103505" algn="ctr">
                        <a:lnSpc>
                          <a:spcPct val="115000"/>
                        </a:lnSpc>
                        <a:spcBef>
                          <a:spcPts val="600"/>
                        </a:spcBef>
                        <a:spcAft>
                          <a:spcPts val="0"/>
                        </a:spcAft>
                      </a:pPr>
                      <a:endParaRPr lang="es-ES" sz="2000" dirty="0">
                        <a:effectLst/>
                        <a:latin typeface="Calibri"/>
                        <a:ea typeface="Calibri"/>
                        <a:cs typeface="Times New Roman"/>
                      </a:endParaRPr>
                    </a:p>
                  </a:txBody>
                  <a:tcPr marL="0" marR="0" marT="0" marB="0"/>
                </a:tc>
                <a:tc>
                  <a:txBody>
                    <a:bodyPr/>
                    <a:lstStyle/>
                    <a:p>
                      <a:pPr marR="46355" algn="ctr">
                        <a:lnSpc>
                          <a:spcPct val="115000"/>
                        </a:lnSpc>
                        <a:spcBef>
                          <a:spcPts val="600"/>
                        </a:spcBef>
                        <a:spcAft>
                          <a:spcPts val="0"/>
                        </a:spcAft>
                      </a:pPr>
                      <a:endParaRPr lang="es-ES" sz="2000" dirty="0">
                        <a:effectLst/>
                        <a:latin typeface="Calibri"/>
                        <a:ea typeface="Calibri"/>
                        <a:cs typeface="Times New Roman"/>
                      </a:endParaRPr>
                    </a:p>
                  </a:txBody>
                  <a:tcPr marL="0" marR="0" marT="0" marB="0"/>
                </a:tc>
                <a:tc>
                  <a:txBody>
                    <a:bodyPr/>
                    <a:lstStyle/>
                    <a:p>
                      <a:pPr marR="79375" algn="ctr">
                        <a:lnSpc>
                          <a:spcPct val="115000"/>
                        </a:lnSpc>
                        <a:spcBef>
                          <a:spcPts val="600"/>
                        </a:spcBef>
                        <a:spcAft>
                          <a:spcPts val="0"/>
                        </a:spcAft>
                      </a:pPr>
                      <a:r>
                        <a:rPr lang="es-ES" sz="2000" dirty="0" smtClean="0">
                          <a:effectLst/>
                        </a:rPr>
                        <a:t>6</a:t>
                      </a:r>
                      <a:endParaRPr lang="es-ES" sz="2000" dirty="0">
                        <a:effectLst/>
                        <a:latin typeface="Calibri"/>
                        <a:ea typeface="Calibri"/>
                        <a:cs typeface="Times New Roman"/>
                      </a:endParaRPr>
                    </a:p>
                  </a:txBody>
                  <a:tcPr marL="0" marR="0" marT="0" marB="0"/>
                </a:tc>
                <a:tc gridSpan="2" vMerge="1">
                  <a:txBody>
                    <a:bodyPr/>
                    <a:lstStyle/>
                    <a:p>
                      <a:pPr marR="102870" algn="ctr">
                        <a:lnSpc>
                          <a:spcPct val="115000"/>
                        </a:lnSpc>
                        <a:spcBef>
                          <a:spcPts val="600"/>
                        </a:spcBef>
                        <a:spcAft>
                          <a:spcPts val="0"/>
                        </a:spcAft>
                        <a:tabLst>
                          <a:tab pos="270510" algn="l"/>
                        </a:tabLst>
                      </a:pPr>
                      <a:endParaRPr lang="es-ES" sz="2000" dirty="0">
                        <a:effectLst/>
                        <a:latin typeface="Calibri"/>
                        <a:ea typeface="Calibri"/>
                        <a:cs typeface="Times New Roman"/>
                      </a:endParaRPr>
                    </a:p>
                  </a:txBody>
                  <a:tcPr marL="0" marR="0" marT="0" marB="0"/>
                </a:tc>
                <a:tc hMerge="1" vMerge="1">
                  <a:txBody>
                    <a:bodyPr/>
                    <a:lstStyle/>
                    <a:p>
                      <a:pPr marR="59690" algn="ctr">
                        <a:lnSpc>
                          <a:spcPct val="115000"/>
                        </a:lnSpc>
                        <a:spcBef>
                          <a:spcPts val="600"/>
                        </a:spcBef>
                        <a:spcAft>
                          <a:spcPts val="0"/>
                        </a:spcAft>
                      </a:pPr>
                      <a:endParaRPr lang="es-ES" sz="2000" dirty="0">
                        <a:effectLst/>
                        <a:latin typeface="Calibri"/>
                        <a:ea typeface="Calibri"/>
                        <a:cs typeface="Times New Roman"/>
                      </a:endParaRPr>
                    </a:p>
                  </a:txBody>
                  <a:tcPr marL="0" marR="0" marT="0" marB="0"/>
                </a:tc>
              </a:tr>
              <a:tr h="474308">
                <a:tc>
                  <a:txBody>
                    <a:bodyPr/>
                    <a:lstStyle/>
                    <a:p>
                      <a:pPr marL="17780" marR="40005" algn="ctr">
                        <a:lnSpc>
                          <a:spcPct val="115000"/>
                        </a:lnSpc>
                        <a:spcBef>
                          <a:spcPts val="600"/>
                        </a:spcBef>
                        <a:spcAft>
                          <a:spcPts val="0"/>
                        </a:spcAft>
                      </a:pPr>
                      <a:r>
                        <a:rPr lang="es-ES" sz="2000" dirty="0" smtClean="0">
                          <a:effectLst/>
                        </a:rPr>
                        <a:t>2013</a:t>
                      </a:r>
                      <a:endParaRPr lang="es-ES" sz="2000" dirty="0">
                        <a:effectLst/>
                        <a:latin typeface="Calibri"/>
                        <a:ea typeface="Calibri"/>
                        <a:cs typeface="Times New Roman"/>
                      </a:endParaRPr>
                    </a:p>
                  </a:txBody>
                  <a:tcPr marL="0" marR="0" marT="0" marB="0"/>
                </a:tc>
                <a:tc>
                  <a:txBody>
                    <a:bodyPr/>
                    <a:lstStyle/>
                    <a:p>
                      <a:pPr marR="90170" algn="ctr">
                        <a:lnSpc>
                          <a:spcPct val="115000"/>
                        </a:lnSpc>
                        <a:spcBef>
                          <a:spcPts val="600"/>
                        </a:spcBef>
                        <a:spcAft>
                          <a:spcPts val="0"/>
                        </a:spcAft>
                      </a:pPr>
                      <a:endParaRPr lang="es-ES" sz="2000" dirty="0">
                        <a:effectLst/>
                        <a:latin typeface="Calibri"/>
                        <a:ea typeface="Calibri"/>
                        <a:cs typeface="Times New Roman"/>
                      </a:endParaRPr>
                    </a:p>
                  </a:txBody>
                  <a:tcPr marL="0" marR="0" marT="0" marB="0"/>
                </a:tc>
                <a:tc>
                  <a:txBody>
                    <a:bodyPr/>
                    <a:lstStyle/>
                    <a:p>
                      <a:pPr marR="103505" algn="ctr">
                        <a:lnSpc>
                          <a:spcPct val="115000"/>
                        </a:lnSpc>
                        <a:spcBef>
                          <a:spcPts val="600"/>
                        </a:spcBef>
                        <a:spcAft>
                          <a:spcPts val="0"/>
                        </a:spcAft>
                      </a:pPr>
                      <a:r>
                        <a:rPr lang="es-ES" sz="2000" dirty="0" smtClean="0">
                          <a:effectLst/>
                        </a:rPr>
                        <a:t>1</a:t>
                      </a:r>
                      <a:endParaRPr lang="es-ES" sz="2000" dirty="0">
                        <a:effectLst/>
                        <a:latin typeface="Calibri"/>
                        <a:ea typeface="Calibri"/>
                        <a:cs typeface="Times New Roman"/>
                      </a:endParaRPr>
                    </a:p>
                  </a:txBody>
                  <a:tcPr marL="0" marR="0" marT="0" marB="0"/>
                </a:tc>
                <a:tc>
                  <a:txBody>
                    <a:bodyPr/>
                    <a:lstStyle/>
                    <a:p>
                      <a:pPr marR="46355" algn="ctr">
                        <a:lnSpc>
                          <a:spcPct val="115000"/>
                        </a:lnSpc>
                        <a:spcBef>
                          <a:spcPts val="600"/>
                        </a:spcBef>
                        <a:spcAft>
                          <a:spcPts val="0"/>
                        </a:spcAft>
                      </a:pPr>
                      <a:endParaRPr lang="es-ES" sz="2000" dirty="0">
                        <a:effectLst/>
                        <a:latin typeface="Calibri"/>
                        <a:ea typeface="Calibri"/>
                        <a:cs typeface="Times New Roman"/>
                      </a:endParaRPr>
                    </a:p>
                  </a:txBody>
                  <a:tcPr marL="0" marR="0" marT="0" marB="0"/>
                </a:tc>
                <a:tc>
                  <a:txBody>
                    <a:bodyPr/>
                    <a:lstStyle/>
                    <a:p>
                      <a:pPr marR="79375" algn="ctr">
                        <a:lnSpc>
                          <a:spcPct val="115000"/>
                        </a:lnSpc>
                        <a:spcBef>
                          <a:spcPts val="600"/>
                        </a:spcBef>
                        <a:spcAft>
                          <a:spcPts val="0"/>
                        </a:spcAft>
                      </a:pPr>
                      <a:r>
                        <a:rPr lang="es-ES" sz="2000" dirty="0" smtClean="0">
                          <a:effectLst/>
                        </a:rPr>
                        <a:t>5</a:t>
                      </a:r>
                      <a:endParaRPr lang="es-ES" sz="2000" dirty="0">
                        <a:effectLst/>
                        <a:latin typeface="Calibri"/>
                        <a:ea typeface="Calibri"/>
                        <a:cs typeface="Times New Roman"/>
                      </a:endParaRPr>
                    </a:p>
                  </a:txBody>
                  <a:tcPr marL="0" marR="0" marT="0" marB="0"/>
                </a:tc>
                <a:tc gridSpan="2" vMerge="1">
                  <a:txBody>
                    <a:bodyPr/>
                    <a:lstStyle/>
                    <a:p>
                      <a:pPr marR="102870" algn="ctr">
                        <a:lnSpc>
                          <a:spcPct val="115000"/>
                        </a:lnSpc>
                        <a:spcBef>
                          <a:spcPts val="600"/>
                        </a:spcBef>
                        <a:spcAft>
                          <a:spcPts val="0"/>
                        </a:spcAft>
                        <a:tabLst>
                          <a:tab pos="270510" algn="l"/>
                        </a:tabLst>
                      </a:pPr>
                      <a:endParaRPr lang="es-ES" sz="2000" dirty="0">
                        <a:effectLst/>
                        <a:latin typeface="Calibri"/>
                        <a:ea typeface="Calibri"/>
                        <a:cs typeface="Times New Roman"/>
                      </a:endParaRPr>
                    </a:p>
                  </a:txBody>
                  <a:tcPr marL="0" marR="0" marT="0" marB="0"/>
                </a:tc>
                <a:tc hMerge="1" vMerge="1">
                  <a:txBody>
                    <a:bodyPr/>
                    <a:lstStyle/>
                    <a:p>
                      <a:pPr marR="59690" algn="ctr">
                        <a:lnSpc>
                          <a:spcPct val="115000"/>
                        </a:lnSpc>
                        <a:spcBef>
                          <a:spcPts val="600"/>
                        </a:spcBef>
                        <a:spcAft>
                          <a:spcPts val="0"/>
                        </a:spcAft>
                      </a:pPr>
                      <a:endParaRPr lang="es-ES" sz="2000" dirty="0">
                        <a:effectLst/>
                        <a:latin typeface="Calibri"/>
                        <a:ea typeface="Calibri"/>
                        <a:cs typeface="Times New Roman"/>
                      </a:endParaRPr>
                    </a:p>
                  </a:txBody>
                  <a:tcPr marL="0" marR="0" marT="0" marB="0"/>
                </a:tc>
              </a:tr>
              <a:tr h="504056">
                <a:tc>
                  <a:txBody>
                    <a:bodyPr/>
                    <a:lstStyle/>
                    <a:p>
                      <a:pPr marL="17780" marR="40005" algn="ctr">
                        <a:lnSpc>
                          <a:spcPct val="115000"/>
                        </a:lnSpc>
                        <a:spcBef>
                          <a:spcPts val="600"/>
                        </a:spcBef>
                        <a:spcAft>
                          <a:spcPts val="0"/>
                        </a:spcAft>
                      </a:pPr>
                      <a:r>
                        <a:rPr lang="en-US" sz="2000" dirty="0" smtClean="0">
                          <a:effectLst/>
                        </a:rPr>
                        <a:t>2014</a:t>
                      </a:r>
                      <a:endParaRPr lang="es-ES" sz="2000" dirty="0">
                        <a:effectLst/>
                        <a:latin typeface="Calibri"/>
                        <a:ea typeface="Calibri"/>
                        <a:cs typeface="Times New Roman"/>
                      </a:endParaRPr>
                    </a:p>
                  </a:txBody>
                  <a:tcPr marL="0" marR="0" marT="0" marB="0"/>
                </a:tc>
                <a:tc>
                  <a:txBody>
                    <a:bodyPr/>
                    <a:lstStyle/>
                    <a:p>
                      <a:pPr marR="90170" algn="ctr">
                        <a:lnSpc>
                          <a:spcPct val="115000"/>
                        </a:lnSpc>
                        <a:spcBef>
                          <a:spcPts val="600"/>
                        </a:spcBef>
                        <a:spcAft>
                          <a:spcPts val="0"/>
                        </a:spcAft>
                      </a:pPr>
                      <a:r>
                        <a:rPr lang="es-ES" sz="2000" dirty="0" smtClean="0">
                          <a:effectLst/>
                        </a:rPr>
                        <a:t> </a:t>
                      </a:r>
                      <a:endParaRPr lang="es-ES" sz="2000" dirty="0" smtClean="0">
                        <a:effectLst/>
                        <a:latin typeface="Calibri"/>
                        <a:ea typeface="Calibri"/>
                        <a:cs typeface="Times New Roman"/>
                      </a:endParaRPr>
                    </a:p>
                  </a:txBody>
                  <a:tcPr marL="0" marR="0" marT="0" marB="0"/>
                </a:tc>
                <a:tc>
                  <a:txBody>
                    <a:bodyPr/>
                    <a:lstStyle/>
                    <a:p>
                      <a:pPr marR="103505" algn="ctr">
                        <a:lnSpc>
                          <a:spcPct val="115000"/>
                        </a:lnSpc>
                        <a:spcBef>
                          <a:spcPts val="600"/>
                        </a:spcBef>
                        <a:spcAft>
                          <a:spcPts val="0"/>
                        </a:spcAft>
                      </a:pPr>
                      <a:r>
                        <a:rPr lang="es-ES" sz="2000" dirty="0" smtClean="0">
                          <a:effectLst/>
                        </a:rPr>
                        <a:t>1</a:t>
                      </a:r>
                      <a:endParaRPr lang="es-ES" sz="2000" dirty="0">
                        <a:effectLst/>
                        <a:latin typeface="Calibri"/>
                        <a:ea typeface="Calibri"/>
                        <a:cs typeface="Times New Roman"/>
                      </a:endParaRPr>
                    </a:p>
                  </a:txBody>
                  <a:tcPr marL="0" marR="0" marT="0" marB="0"/>
                </a:tc>
                <a:tc>
                  <a:txBody>
                    <a:bodyPr/>
                    <a:lstStyle/>
                    <a:p>
                      <a:pPr marR="46355" algn="ctr">
                        <a:lnSpc>
                          <a:spcPct val="115000"/>
                        </a:lnSpc>
                        <a:spcBef>
                          <a:spcPts val="600"/>
                        </a:spcBef>
                        <a:spcAft>
                          <a:spcPts val="0"/>
                        </a:spcAft>
                      </a:pPr>
                      <a:endParaRPr lang="es-ES" sz="2000" dirty="0">
                        <a:effectLst/>
                        <a:latin typeface="Calibri"/>
                        <a:ea typeface="Calibri"/>
                        <a:cs typeface="Times New Roman"/>
                      </a:endParaRPr>
                    </a:p>
                  </a:txBody>
                  <a:tcPr marL="0" marR="0" marT="0" marB="0"/>
                </a:tc>
                <a:tc>
                  <a:txBody>
                    <a:bodyPr/>
                    <a:lstStyle/>
                    <a:p>
                      <a:pPr marR="79375" algn="ctr">
                        <a:lnSpc>
                          <a:spcPct val="115000"/>
                        </a:lnSpc>
                        <a:spcBef>
                          <a:spcPts val="600"/>
                        </a:spcBef>
                        <a:spcAft>
                          <a:spcPts val="0"/>
                        </a:spcAft>
                      </a:pPr>
                      <a:r>
                        <a:rPr lang="es-ES" sz="2000" dirty="0" smtClean="0">
                          <a:effectLst/>
                        </a:rPr>
                        <a:t>13</a:t>
                      </a:r>
                      <a:endParaRPr lang="es-ES" sz="2000" dirty="0">
                        <a:effectLst/>
                        <a:latin typeface="Calibri"/>
                        <a:ea typeface="Calibri"/>
                        <a:cs typeface="Times New Roman"/>
                      </a:endParaRPr>
                    </a:p>
                  </a:txBody>
                  <a:tcPr marL="0" marR="0" marT="0" marB="0"/>
                </a:tc>
                <a:tc gridSpan="2" vMerge="1">
                  <a:txBody>
                    <a:bodyPr/>
                    <a:lstStyle/>
                    <a:p>
                      <a:pPr marR="102870" algn="ctr">
                        <a:lnSpc>
                          <a:spcPct val="115000"/>
                        </a:lnSpc>
                        <a:spcBef>
                          <a:spcPts val="600"/>
                        </a:spcBef>
                        <a:spcAft>
                          <a:spcPts val="0"/>
                        </a:spcAft>
                        <a:tabLst>
                          <a:tab pos="270510" algn="l"/>
                        </a:tabLst>
                      </a:pPr>
                      <a:endParaRPr lang="es-ES" sz="2000">
                        <a:effectLst/>
                        <a:latin typeface="Calibri"/>
                        <a:ea typeface="Calibri"/>
                        <a:cs typeface="Times New Roman"/>
                      </a:endParaRPr>
                    </a:p>
                  </a:txBody>
                  <a:tcPr marL="0" marR="0" marT="0" marB="0"/>
                </a:tc>
                <a:tc hMerge="1" vMerge="1">
                  <a:txBody>
                    <a:bodyPr/>
                    <a:lstStyle/>
                    <a:p>
                      <a:pPr marR="59690" algn="ctr">
                        <a:lnSpc>
                          <a:spcPct val="115000"/>
                        </a:lnSpc>
                        <a:spcBef>
                          <a:spcPts val="600"/>
                        </a:spcBef>
                        <a:spcAft>
                          <a:spcPts val="0"/>
                        </a:spcAft>
                      </a:pPr>
                      <a:endParaRPr lang="es-ES" sz="2000" dirty="0">
                        <a:effectLst/>
                        <a:latin typeface="Calibri"/>
                        <a:ea typeface="Calibri"/>
                        <a:cs typeface="Times New Roman"/>
                      </a:endParaRPr>
                    </a:p>
                  </a:txBody>
                  <a:tcPr marL="0" marR="0" marT="0" marB="0"/>
                </a:tc>
              </a:tr>
              <a:tr h="474309">
                <a:tc>
                  <a:txBody>
                    <a:bodyPr/>
                    <a:lstStyle/>
                    <a:p>
                      <a:pPr marL="17780" marR="40005" algn="ctr">
                        <a:lnSpc>
                          <a:spcPct val="115000"/>
                        </a:lnSpc>
                        <a:spcBef>
                          <a:spcPts val="600"/>
                        </a:spcBef>
                        <a:spcAft>
                          <a:spcPts val="0"/>
                        </a:spcAft>
                      </a:pPr>
                      <a:r>
                        <a:rPr lang="es-ES" sz="2000" dirty="0">
                          <a:effectLst/>
                        </a:rPr>
                        <a:t>TOTAL</a:t>
                      </a:r>
                      <a:endParaRPr lang="es-ES" sz="2000" dirty="0">
                        <a:effectLst/>
                        <a:latin typeface="Calibri"/>
                        <a:ea typeface="Calibri"/>
                        <a:cs typeface="Times New Roman"/>
                      </a:endParaRPr>
                    </a:p>
                  </a:txBody>
                  <a:tcPr marL="0" marR="0" marT="0" marB="0"/>
                </a:tc>
                <a:tc>
                  <a:txBody>
                    <a:bodyPr/>
                    <a:lstStyle/>
                    <a:p>
                      <a:pPr marR="90170" algn="ctr">
                        <a:lnSpc>
                          <a:spcPct val="115000"/>
                        </a:lnSpc>
                        <a:spcBef>
                          <a:spcPts val="600"/>
                        </a:spcBef>
                        <a:spcAft>
                          <a:spcPts val="0"/>
                        </a:spcAft>
                      </a:pPr>
                      <a:r>
                        <a:rPr lang="es-ES" sz="2000" dirty="0">
                          <a:effectLst/>
                        </a:rPr>
                        <a:t> </a:t>
                      </a:r>
                      <a:endParaRPr lang="es-ES" sz="2000" dirty="0">
                        <a:effectLst/>
                        <a:latin typeface="Calibri"/>
                        <a:ea typeface="Calibri"/>
                        <a:cs typeface="Times New Roman"/>
                      </a:endParaRPr>
                    </a:p>
                  </a:txBody>
                  <a:tcPr marL="0" marR="0" marT="0" marB="0"/>
                </a:tc>
                <a:tc>
                  <a:txBody>
                    <a:bodyPr/>
                    <a:lstStyle/>
                    <a:p>
                      <a:pPr marR="103505" algn="ctr">
                        <a:lnSpc>
                          <a:spcPct val="115000"/>
                        </a:lnSpc>
                        <a:spcBef>
                          <a:spcPts val="600"/>
                        </a:spcBef>
                        <a:spcAft>
                          <a:spcPts val="0"/>
                        </a:spcAft>
                      </a:pPr>
                      <a:r>
                        <a:rPr lang="es-ES" sz="2000" dirty="0" smtClean="0">
                          <a:effectLst/>
                        </a:rPr>
                        <a:t>2</a:t>
                      </a:r>
                      <a:endParaRPr lang="es-ES" sz="2000" dirty="0">
                        <a:effectLst/>
                        <a:latin typeface="Calibri"/>
                        <a:ea typeface="Calibri"/>
                        <a:cs typeface="Times New Roman"/>
                      </a:endParaRPr>
                    </a:p>
                  </a:txBody>
                  <a:tcPr marL="0" marR="0" marT="0" marB="0"/>
                </a:tc>
                <a:tc>
                  <a:txBody>
                    <a:bodyPr/>
                    <a:lstStyle/>
                    <a:p>
                      <a:pPr marR="46355" algn="ctr">
                        <a:lnSpc>
                          <a:spcPct val="115000"/>
                        </a:lnSpc>
                        <a:spcBef>
                          <a:spcPts val="600"/>
                        </a:spcBef>
                        <a:spcAft>
                          <a:spcPts val="0"/>
                        </a:spcAft>
                      </a:pPr>
                      <a:endParaRPr lang="es-ES" sz="2000" dirty="0">
                        <a:effectLst/>
                        <a:latin typeface="Calibri"/>
                        <a:ea typeface="Calibri"/>
                        <a:cs typeface="Times New Roman"/>
                      </a:endParaRPr>
                    </a:p>
                  </a:txBody>
                  <a:tcPr marL="0" marR="0" marT="0" marB="0"/>
                </a:tc>
                <a:tc>
                  <a:txBody>
                    <a:bodyPr/>
                    <a:lstStyle/>
                    <a:p>
                      <a:pPr marR="79375" algn="ctr">
                        <a:lnSpc>
                          <a:spcPct val="115000"/>
                        </a:lnSpc>
                        <a:spcBef>
                          <a:spcPts val="600"/>
                        </a:spcBef>
                        <a:spcAft>
                          <a:spcPts val="0"/>
                        </a:spcAft>
                      </a:pPr>
                      <a:r>
                        <a:rPr lang="es-ES" sz="2000" dirty="0" smtClean="0">
                          <a:effectLst/>
                        </a:rPr>
                        <a:t>24</a:t>
                      </a:r>
                      <a:endParaRPr lang="es-ES" sz="2000" dirty="0">
                        <a:effectLst/>
                        <a:latin typeface="Calibri"/>
                        <a:ea typeface="Calibri"/>
                        <a:cs typeface="Times New Roman"/>
                      </a:endParaRPr>
                    </a:p>
                  </a:txBody>
                  <a:tcPr marL="0" marR="0" marT="0" marB="0"/>
                </a:tc>
                <a:tc gridSpan="2">
                  <a:txBody>
                    <a:bodyPr/>
                    <a:lstStyle/>
                    <a:p>
                      <a:pPr marR="93345" algn="ctr">
                        <a:lnSpc>
                          <a:spcPct val="115000"/>
                        </a:lnSpc>
                        <a:spcBef>
                          <a:spcPts val="600"/>
                        </a:spcBef>
                        <a:spcAft>
                          <a:spcPts val="0"/>
                        </a:spcAft>
                      </a:pPr>
                      <a:r>
                        <a:rPr lang="es-ES" sz="2000" dirty="0" smtClean="0">
                          <a:effectLst/>
                          <a:latin typeface="Calibri"/>
                          <a:ea typeface="Calibri"/>
                          <a:cs typeface="Times New Roman"/>
                        </a:rPr>
                        <a:t>111</a:t>
                      </a:r>
                      <a:endParaRPr lang="es-ES" sz="2000" dirty="0">
                        <a:effectLst/>
                        <a:latin typeface="Calibri"/>
                        <a:ea typeface="Calibri"/>
                        <a:cs typeface="Times New Roman"/>
                      </a:endParaRPr>
                    </a:p>
                  </a:txBody>
                  <a:tcPr marL="0" marR="0" marT="0" marB="0"/>
                </a:tc>
                <a:tc hMerge="1">
                  <a:txBody>
                    <a:bodyPr/>
                    <a:lstStyle/>
                    <a:p>
                      <a:pPr marR="59690" algn="ctr">
                        <a:lnSpc>
                          <a:spcPct val="115000"/>
                        </a:lnSpc>
                        <a:spcBef>
                          <a:spcPts val="600"/>
                        </a:spcBef>
                        <a:spcAft>
                          <a:spcPts val="0"/>
                        </a:spcAft>
                      </a:pPr>
                      <a:endParaRPr lang="es-ES" sz="2000" dirty="0">
                        <a:effectLst/>
                        <a:latin typeface="Calibri"/>
                        <a:ea typeface="Calibri"/>
                        <a:cs typeface="Times New Roman"/>
                      </a:endParaRPr>
                    </a:p>
                  </a:txBody>
                  <a:tcPr marL="0" marR="0" marT="0" marB="0"/>
                </a:tc>
              </a:tr>
            </a:tbl>
          </a:graphicData>
        </a:graphic>
      </p:graphicFrame>
      <p:sp>
        <p:nvSpPr>
          <p:cNvPr id="4" name="3 Rectángulo"/>
          <p:cNvSpPr/>
          <p:nvPr/>
        </p:nvSpPr>
        <p:spPr>
          <a:xfrm>
            <a:off x="1113360" y="335558"/>
            <a:ext cx="7272808" cy="1077218"/>
          </a:xfrm>
          <a:prstGeom prst="rect">
            <a:avLst/>
          </a:prstGeom>
        </p:spPr>
        <p:txBody>
          <a:bodyPr wrap="square">
            <a:spAutoFit/>
          </a:bodyPr>
          <a:lstStyle/>
          <a:p>
            <a:r>
              <a:rPr lang="es-ES" sz="3200" dirty="0" smtClean="0">
                <a:solidFill>
                  <a:srgbClr val="FF0000"/>
                </a:solidFill>
                <a:latin typeface="Impact" pitchFamily="34" charset="0"/>
              </a:rPr>
              <a:t>CUMPLIMIENTO DEL PLAN DE DEFENSAS DE MAESTRÍAS Y DOCTORADOS DEL CEES.</a:t>
            </a:r>
            <a:endParaRPr lang="es-ES" sz="3200" dirty="0">
              <a:solidFill>
                <a:srgbClr val="FF0000"/>
              </a:solidFill>
              <a:latin typeface="Impact" pitchFamily="34" charset="0"/>
            </a:endParaRPr>
          </a:p>
        </p:txBody>
      </p:sp>
    </p:spTree>
    <p:extLst>
      <p:ext uri="{BB962C8B-B14F-4D97-AF65-F5344CB8AC3E}">
        <p14:creationId xmlns:p14="http://schemas.microsoft.com/office/powerpoint/2010/main" val="458825521"/>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332656"/>
            <a:ext cx="7772400" cy="1143000"/>
          </a:xfrm>
        </p:spPr>
        <p:txBody>
          <a:bodyPr/>
          <a:lstStyle/>
          <a:p>
            <a:r>
              <a:rPr lang="es-ES" sz="2800" dirty="0" smtClean="0"/>
              <a:t/>
            </a:r>
            <a:br>
              <a:rPr lang="es-ES" sz="2800" dirty="0" smtClean="0"/>
            </a:br>
            <a:r>
              <a:rPr lang="es-ES" sz="3200" dirty="0" smtClean="0">
                <a:solidFill>
                  <a:srgbClr val="FF0000"/>
                </a:solidFill>
                <a:latin typeface="Impact" pitchFamily="34" charset="0"/>
              </a:rPr>
              <a:t>HASTA EL MOMENTO SE HAN DEFENDIDO LOS SIGUIENTES ASPIRANTES: </a:t>
            </a:r>
            <a:br>
              <a:rPr lang="es-ES" sz="3200" dirty="0" smtClean="0">
                <a:solidFill>
                  <a:srgbClr val="FF0000"/>
                </a:solidFill>
                <a:latin typeface="Impact" pitchFamily="34" charset="0"/>
              </a:rPr>
            </a:br>
            <a:endParaRPr lang="es-ES" sz="3200" dirty="0">
              <a:solidFill>
                <a:srgbClr val="FF0000"/>
              </a:solidFill>
              <a:latin typeface="Impact" pitchFamily="34" charset="0"/>
            </a:endParaRPr>
          </a:p>
        </p:txBody>
      </p:sp>
      <p:sp>
        <p:nvSpPr>
          <p:cNvPr id="3" name="2 Rectángulo"/>
          <p:cNvSpPr/>
          <p:nvPr/>
        </p:nvSpPr>
        <p:spPr>
          <a:xfrm>
            <a:off x="467544" y="1484784"/>
            <a:ext cx="7920880" cy="4708981"/>
          </a:xfrm>
          <a:prstGeom prst="rect">
            <a:avLst/>
          </a:prstGeom>
        </p:spPr>
        <p:txBody>
          <a:bodyPr wrap="square">
            <a:spAutoFit/>
          </a:bodyPr>
          <a:lstStyle/>
          <a:p>
            <a:pPr marL="457200" lvl="0" indent="-457200" algn="just">
              <a:buFont typeface="+mj-lt"/>
              <a:buAutoNum type="arabicPeriod"/>
            </a:pPr>
            <a:r>
              <a:rPr lang="es-CO" sz="2000" dirty="0" err="1" smtClean="0"/>
              <a:t>Mussa</a:t>
            </a:r>
            <a:r>
              <a:rPr lang="es-CO" sz="2000" dirty="0" smtClean="0"/>
              <a:t> </a:t>
            </a:r>
            <a:r>
              <a:rPr lang="es-CO" sz="2000" dirty="0" err="1"/>
              <a:t>Moutafá</a:t>
            </a:r>
            <a:r>
              <a:rPr lang="es-CO" sz="2000" dirty="0"/>
              <a:t> (</a:t>
            </a:r>
            <a:r>
              <a:rPr lang="es-CO" sz="2000" dirty="0" err="1"/>
              <a:t>Niger</a:t>
            </a:r>
            <a:r>
              <a:rPr lang="es-CO" sz="2000" dirty="0"/>
              <a:t>) </a:t>
            </a:r>
            <a:endParaRPr lang="es-ES" sz="2000" dirty="0"/>
          </a:p>
          <a:p>
            <a:pPr marL="457200" lvl="0" indent="-457200" algn="just">
              <a:buFont typeface="+mj-lt"/>
              <a:buAutoNum type="arabicPeriod"/>
            </a:pPr>
            <a:r>
              <a:rPr lang="es-CO" sz="2000" dirty="0" err="1"/>
              <a:t>Liván</a:t>
            </a:r>
            <a:r>
              <a:rPr lang="es-CO" sz="2000" dirty="0"/>
              <a:t> Álvarez Arzuaga (</a:t>
            </a:r>
            <a:r>
              <a:rPr lang="es-CO" sz="2000" dirty="0" err="1"/>
              <a:t>Cult</a:t>
            </a:r>
            <a:r>
              <a:rPr lang="es-CO" sz="2000" dirty="0"/>
              <a:t>. Física Granma)</a:t>
            </a:r>
            <a:endParaRPr lang="es-ES" sz="2000" dirty="0"/>
          </a:p>
          <a:p>
            <a:pPr marL="457200" lvl="0" indent="-457200" algn="just">
              <a:buFont typeface="+mj-lt"/>
              <a:buAutoNum type="arabicPeriod"/>
            </a:pPr>
            <a:r>
              <a:rPr lang="es-CO" sz="2000" dirty="0" err="1" smtClean="0"/>
              <a:t>Yisney</a:t>
            </a:r>
            <a:r>
              <a:rPr lang="es-CO" sz="2000" dirty="0" smtClean="0"/>
              <a:t> Zabala</a:t>
            </a:r>
            <a:r>
              <a:rPr lang="es-ES" sz="2000" dirty="0" smtClean="0"/>
              <a:t> García (</a:t>
            </a:r>
            <a:r>
              <a:rPr lang="es-ES" sz="2000" dirty="0" err="1" smtClean="0"/>
              <a:t>Cult</a:t>
            </a:r>
            <a:r>
              <a:rPr lang="es-ES" sz="2000" dirty="0" smtClean="0"/>
              <a:t>. Física Granma)</a:t>
            </a:r>
          </a:p>
          <a:p>
            <a:pPr marL="457200" lvl="0" indent="-457200" algn="just">
              <a:buFont typeface="+mj-lt"/>
              <a:buAutoNum type="arabicPeriod"/>
            </a:pPr>
            <a:r>
              <a:rPr lang="es-CO" sz="2000" dirty="0" smtClean="0"/>
              <a:t>Vicente </a:t>
            </a:r>
            <a:r>
              <a:rPr lang="es-CO" sz="2000" dirty="0"/>
              <a:t>Eloy Fardales  (Ciencias Médicas de S </a:t>
            </a:r>
            <a:r>
              <a:rPr lang="es-ES" sz="2000" dirty="0" smtClean="0"/>
              <a:t>Spíritus</a:t>
            </a:r>
            <a:r>
              <a:rPr lang="es-CO" sz="2000" dirty="0"/>
              <a:t>)</a:t>
            </a:r>
            <a:endParaRPr lang="es-ES" sz="2000" dirty="0"/>
          </a:p>
          <a:p>
            <a:pPr marL="457200" lvl="0" indent="-457200" algn="just">
              <a:buFont typeface="+mj-lt"/>
              <a:buAutoNum type="arabicPeriod"/>
            </a:pPr>
            <a:r>
              <a:rPr lang="es-ES" sz="2000" dirty="0"/>
              <a:t>Juan Ruperto Oliver Ventura (Univ. de Sancti </a:t>
            </a:r>
            <a:r>
              <a:rPr lang="es-ES" sz="2000" dirty="0" smtClean="0"/>
              <a:t>Spíritus</a:t>
            </a:r>
            <a:r>
              <a:rPr lang="es-ES" sz="2000" dirty="0"/>
              <a:t>)</a:t>
            </a:r>
          </a:p>
          <a:p>
            <a:pPr marL="457200" lvl="0" indent="-457200" algn="just">
              <a:buFont typeface="+mj-lt"/>
              <a:buAutoNum type="arabicPeriod"/>
            </a:pPr>
            <a:r>
              <a:rPr lang="es-ES" sz="2000" dirty="0"/>
              <a:t>Jorge Manuel Ríos Obregón (Univ. de Sancti Spíritus)</a:t>
            </a:r>
          </a:p>
          <a:p>
            <a:pPr algn="just"/>
            <a:r>
              <a:rPr lang="es-ES" sz="2000" dirty="0"/>
              <a:t> </a:t>
            </a:r>
          </a:p>
          <a:p>
            <a:pPr algn="just"/>
            <a:r>
              <a:rPr lang="es-ES" sz="2000" b="1" dirty="0"/>
              <a:t>Deben defender diciembre 2014</a:t>
            </a:r>
            <a:endParaRPr lang="es-ES" sz="2000" dirty="0"/>
          </a:p>
          <a:p>
            <a:pPr marL="457200" lvl="0" indent="-457200" algn="just">
              <a:buFont typeface="+mj-lt"/>
              <a:buAutoNum type="arabicPeriod"/>
            </a:pPr>
            <a:r>
              <a:rPr lang="es-CO" sz="2000" dirty="0"/>
              <a:t>Nancy María Rodríguez Beltrán (Universidad de Ciencias Médicas) </a:t>
            </a:r>
            <a:endParaRPr lang="es-ES" sz="2000" dirty="0"/>
          </a:p>
          <a:p>
            <a:pPr marL="457200" lvl="0" indent="-457200" algn="just">
              <a:buFont typeface="+mj-lt"/>
              <a:buAutoNum type="arabicPeriod"/>
            </a:pPr>
            <a:r>
              <a:rPr lang="es-ES" sz="2000" dirty="0" err="1"/>
              <a:t>Odalis</a:t>
            </a:r>
            <a:r>
              <a:rPr lang="es-ES" sz="2000" dirty="0"/>
              <a:t> Margarita Gómez (Facultad Cultura Física Granma</a:t>
            </a:r>
          </a:p>
          <a:p>
            <a:pPr marL="457200" lvl="0" indent="-457200" algn="just">
              <a:buFont typeface="+mj-lt"/>
              <a:buAutoNum type="arabicPeriod"/>
            </a:pPr>
            <a:r>
              <a:rPr lang="es-CO" sz="2000" b="1" dirty="0"/>
              <a:t>Jorge Silva </a:t>
            </a:r>
            <a:r>
              <a:rPr lang="es-CO" sz="2000" b="1" dirty="0" err="1"/>
              <a:t>Cutiño</a:t>
            </a:r>
            <a:r>
              <a:rPr lang="es-CO" sz="2000" b="1" dirty="0"/>
              <a:t>(Universidad de Oriente)</a:t>
            </a:r>
            <a:endParaRPr lang="es-ES" sz="2000" b="1" dirty="0"/>
          </a:p>
          <a:p>
            <a:pPr marL="457200" lvl="0" indent="-457200" algn="just">
              <a:buFont typeface="+mj-lt"/>
              <a:buAutoNum type="arabicPeriod"/>
            </a:pPr>
            <a:r>
              <a:rPr lang="es-ES" sz="2000" dirty="0"/>
              <a:t>José Manuel Benítez García (Facultad Cultura Física de Las Tunas)</a:t>
            </a:r>
          </a:p>
          <a:p>
            <a:pPr marL="457200" lvl="0" indent="-457200" algn="just">
              <a:buFont typeface="+mj-lt"/>
              <a:buAutoNum type="arabicPeriod"/>
            </a:pPr>
            <a:r>
              <a:rPr lang="es-ES" sz="2000" dirty="0"/>
              <a:t>Rolando Castro Marcelo. (Facultad Cultura Física de Las Tunas)</a:t>
            </a:r>
          </a:p>
          <a:p>
            <a:pPr marL="457200" lvl="0" indent="-457200" algn="just">
              <a:buFont typeface="+mj-lt"/>
              <a:buAutoNum type="arabicPeriod"/>
            </a:pPr>
            <a:r>
              <a:rPr lang="es-ES" sz="2000" dirty="0"/>
              <a:t>Adela María Díaz Cónsul (Empresa Seguros Cuba)</a:t>
            </a:r>
          </a:p>
          <a:p>
            <a:pPr marL="457200" lvl="0" indent="-457200" algn="just">
              <a:buFont typeface="+mj-lt"/>
              <a:buAutoNum type="arabicPeriod"/>
            </a:pPr>
            <a:r>
              <a:rPr lang="es-ES" sz="2000" dirty="0"/>
              <a:t>Severino Lolo </a:t>
            </a:r>
            <a:r>
              <a:rPr lang="es-ES" sz="2000" dirty="0" err="1"/>
              <a:t>Troisi</a:t>
            </a:r>
            <a:r>
              <a:rPr lang="es-ES" sz="2000" dirty="0"/>
              <a:t>(Ministerio de Cultura)</a:t>
            </a:r>
            <a:endParaRPr lang="es-ES" sz="2000" dirty="0">
              <a:effectLst/>
            </a:endParaRPr>
          </a:p>
        </p:txBody>
      </p:sp>
    </p:spTree>
    <p:extLst>
      <p:ext uri="{BB962C8B-B14F-4D97-AF65-F5344CB8AC3E}">
        <p14:creationId xmlns:p14="http://schemas.microsoft.com/office/powerpoint/2010/main" val="2072251795"/>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Tabla"/>
          <p:cNvGraphicFramePr>
            <a:graphicFrameLocks noGrp="1"/>
          </p:cNvGraphicFramePr>
          <p:nvPr>
            <p:extLst>
              <p:ext uri="{D42A27DB-BD31-4B8C-83A1-F6EECF244321}">
                <p14:modId xmlns:p14="http://schemas.microsoft.com/office/powerpoint/2010/main" val="3277059858"/>
              </p:ext>
            </p:extLst>
          </p:nvPr>
        </p:nvGraphicFramePr>
        <p:xfrm>
          <a:off x="211150" y="705758"/>
          <a:ext cx="8908259" cy="5913120"/>
        </p:xfrm>
        <a:graphic>
          <a:graphicData uri="http://schemas.openxmlformats.org/drawingml/2006/table">
            <a:tbl>
              <a:tblPr firstRow="1" bandRow="1">
                <a:tableStyleId>{5940675A-B579-460E-94D1-54222C63F5DA}</a:tableStyleId>
              </a:tblPr>
              <a:tblGrid>
                <a:gridCol w="467309"/>
                <a:gridCol w="401950"/>
                <a:gridCol w="401950"/>
                <a:gridCol w="401950"/>
                <a:gridCol w="401950"/>
                <a:gridCol w="401950"/>
                <a:gridCol w="401950"/>
                <a:gridCol w="401950"/>
                <a:gridCol w="401950"/>
                <a:gridCol w="401950"/>
                <a:gridCol w="401950"/>
                <a:gridCol w="401950"/>
                <a:gridCol w="401950"/>
                <a:gridCol w="401950"/>
                <a:gridCol w="401950"/>
                <a:gridCol w="401950"/>
                <a:gridCol w="401950"/>
                <a:gridCol w="401950"/>
                <a:gridCol w="401950"/>
                <a:gridCol w="401950"/>
                <a:gridCol w="401950"/>
                <a:gridCol w="401950"/>
              </a:tblGrid>
              <a:tr h="330930">
                <a:tc rowSpan="2">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rowSpan="2" gridSpan="2">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rowSpan="2" hMerge="1">
                  <a:txBody>
                    <a:bodyPr/>
                    <a:lstStyle/>
                    <a:p>
                      <a:endParaRPr lang="es-ES"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rowSpan="2" gridSpan="5">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rowSpan="2" hMerge="1">
                  <a:txBody>
                    <a:bodyPr/>
                    <a:lstStyle/>
                    <a:p>
                      <a:endParaRPr lang="es-ES" dirty="0"/>
                    </a:p>
                  </a:txBody>
                  <a:tcPr>
                    <a:lnR w="12700" cap="flat" cmpd="sng" algn="ctr">
                      <a:solidFill>
                        <a:schemeClr val="tx1"/>
                      </a:solidFill>
                      <a:prstDash val="solid"/>
                      <a:round/>
                      <a:headEnd type="none" w="med" len="med"/>
                      <a:tailEnd type="none" w="med" len="med"/>
                    </a:lnR>
                  </a:tcPr>
                </a:tc>
                <a:tc rowSpan="2" hMerge="1">
                  <a:txBody>
                    <a:bodyPr/>
                    <a:lstStyle/>
                    <a:p>
                      <a:endParaRPr lang="es-ES" dirty="0"/>
                    </a:p>
                  </a:txBody>
                  <a:tcPr>
                    <a:lnL w="12700" cap="flat" cmpd="sng" algn="ctr">
                      <a:solidFill>
                        <a:schemeClr val="tx1"/>
                      </a:solidFill>
                      <a:prstDash val="solid"/>
                      <a:round/>
                      <a:headEnd type="none" w="med" len="med"/>
                      <a:tailEnd type="none" w="med" len="med"/>
                    </a:lnL>
                  </a:tcPr>
                </a:tc>
                <a:tc rowSpan="2" hMerge="1">
                  <a:txBody>
                    <a:bodyPr/>
                    <a:lstStyle/>
                    <a:p>
                      <a:endParaRPr lang="es-ES" dirty="0"/>
                    </a:p>
                  </a:txBody>
                  <a:tcPr>
                    <a:lnR w="12700" cap="flat" cmpd="sng" algn="ctr">
                      <a:solidFill>
                        <a:schemeClr val="tx1"/>
                      </a:solidFill>
                      <a:prstDash val="solid"/>
                      <a:round/>
                      <a:headEnd type="none" w="med" len="med"/>
                      <a:tailEnd type="none" w="med" len="med"/>
                    </a:lnR>
                  </a:tcPr>
                </a:tc>
                <a:tc rowSpan="2" hMerge="1">
                  <a:txBody>
                    <a:bodyPr/>
                    <a:lstStyle/>
                    <a:p>
                      <a:endParaRPr lang="es-ES" dirty="0"/>
                    </a:p>
                  </a:txBody>
                  <a:tcPr>
                    <a:lnL w="12700" cap="flat" cmpd="sng" algn="ctr">
                      <a:solidFill>
                        <a:schemeClr val="tx1"/>
                      </a:solidFill>
                      <a:prstDash val="solid"/>
                      <a:round/>
                      <a:headEnd type="none" w="med" len="med"/>
                      <a:tailEnd type="none" w="med" len="med"/>
                    </a:lnL>
                  </a:tcPr>
                </a:tc>
                <a:tc gridSpan="2">
                  <a:txBody>
                    <a:bodyPr/>
                    <a:lstStyle/>
                    <a:p>
                      <a:pPr marL="0" indent="0"/>
                      <a:endParaRPr lang="es-ES" dirty="0"/>
                    </a:p>
                  </a:txBody>
                  <a:tcP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s-ES"/>
                    </a:p>
                  </a:txBody>
                  <a:tcPr>
                    <a:lnL w="12700" cap="flat" cmpd="sng" algn="ctr">
                      <a:solidFill>
                        <a:schemeClr val="tx1"/>
                      </a:solidFill>
                      <a:prstDash val="solid"/>
                      <a:round/>
                      <a:headEnd type="none" w="med" len="med"/>
                      <a:tailEnd type="none" w="med" len="med"/>
                    </a:lnL>
                    <a:lnB w="12700" cap="flat" cmpd="sng" algn="ctr">
                      <a:noFill/>
                      <a:prstDash val="solid"/>
                      <a:round/>
                      <a:headEnd type="none" w="med" len="med"/>
                      <a:tailEnd type="none" w="med" len="med"/>
                    </a:lnB>
                  </a:tcPr>
                </a:tc>
                <a:tc rowSpan="2" gridSpan="12">
                  <a:txBody>
                    <a:bodyPr/>
                    <a:lstStyle/>
                    <a:p>
                      <a:endParaRPr lang="es-ES"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rowSpan="2" hMerge="1">
                  <a:txBody>
                    <a:bodyPr/>
                    <a:lstStyle/>
                    <a:p>
                      <a:endParaRPr lang="es-ES" dirty="0"/>
                    </a:p>
                  </a:txBody>
                  <a:tcPr>
                    <a:lnL w="12700" cap="flat" cmpd="sng" algn="ctr">
                      <a:solidFill>
                        <a:schemeClr val="tx1"/>
                      </a:solidFill>
                      <a:prstDash val="solid"/>
                      <a:round/>
                      <a:headEnd type="none" w="med" len="med"/>
                      <a:tailEnd type="none" w="med" len="med"/>
                    </a:lnL>
                  </a:tcPr>
                </a:tc>
                <a:tc rowSpan="2" hMerge="1">
                  <a:txBody>
                    <a:bodyPr/>
                    <a:lstStyle/>
                    <a:p>
                      <a:endParaRPr lang="es-ES" dirty="0"/>
                    </a:p>
                  </a:txBody>
                  <a:tcPr>
                    <a:lnR w="12700" cap="flat" cmpd="sng" algn="ctr">
                      <a:solidFill>
                        <a:schemeClr val="tx1"/>
                      </a:solidFill>
                      <a:prstDash val="solid"/>
                      <a:round/>
                      <a:headEnd type="none" w="med" len="med"/>
                      <a:tailEnd type="none" w="med" len="med"/>
                    </a:lnR>
                  </a:tcPr>
                </a:tc>
                <a:tc rowSpan="2" hMerge="1">
                  <a:txBody>
                    <a:bodyPr/>
                    <a:lstStyle/>
                    <a:p>
                      <a:endParaRPr lang="es-ES" dirty="0"/>
                    </a:p>
                  </a:txBody>
                  <a:tcPr>
                    <a:lnL w="12700" cap="flat" cmpd="sng" algn="ctr">
                      <a:solidFill>
                        <a:schemeClr val="tx1"/>
                      </a:solidFill>
                      <a:prstDash val="solid"/>
                      <a:round/>
                      <a:headEnd type="none" w="med" len="med"/>
                      <a:tailEnd type="none" w="med" len="med"/>
                    </a:lnL>
                  </a:tcPr>
                </a:tc>
                <a:tc rowSpan="2" hMerge="1">
                  <a:txBody>
                    <a:bodyPr/>
                    <a:lstStyle/>
                    <a:p>
                      <a:endParaRPr lang="es-ES" dirty="0"/>
                    </a:p>
                  </a:txBody>
                  <a:tcPr>
                    <a:lnR w="12700" cap="flat" cmpd="sng" algn="ctr">
                      <a:solidFill>
                        <a:schemeClr val="tx1"/>
                      </a:solidFill>
                      <a:prstDash val="solid"/>
                      <a:round/>
                      <a:headEnd type="none" w="med" len="med"/>
                      <a:tailEnd type="none" w="med" len="med"/>
                    </a:lnR>
                  </a:tcPr>
                </a:tc>
                <a:tc rowSpan="2" hMerge="1">
                  <a:txBody>
                    <a:bodyPr/>
                    <a:lstStyle/>
                    <a:p>
                      <a:endParaRPr lang="es-ES" dirty="0"/>
                    </a:p>
                  </a:txBody>
                  <a:tcPr>
                    <a:lnL w="12700" cap="flat" cmpd="sng" algn="ctr">
                      <a:solidFill>
                        <a:schemeClr val="tx1"/>
                      </a:solidFill>
                      <a:prstDash val="solid"/>
                      <a:round/>
                      <a:headEnd type="none" w="med" len="med"/>
                      <a:tailEnd type="none" w="med" len="med"/>
                    </a:lnL>
                  </a:tcPr>
                </a:tc>
                <a:tc rowSpan="2" hMerge="1">
                  <a:txBody>
                    <a:bodyPr/>
                    <a:lstStyle/>
                    <a:p>
                      <a:endParaRPr lang="es-ES" dirty="0"/>
                    </a:p>
                  </a:txBody>
                  <a:tcPr>
                    <a:lnR w="12700" cap="flat" cmpd="sng" algn="ctr">
                      <a:solidFill>
                        <a:schemeClr val="tx1"/>
                      </a:solidFill>
                      <a:prstDash val="solid"/>
                      <a:round/>
                      <a:headEnd type="none" w="med" len="med"/>
                      <a:tailEnd type="none" w="med" len="med"/>
                    </a:lnR>
                  </a:tcPr>
                </a:tc>
                <a:tc rowSpan="2" hMerge="1">
                  <a:txBody>
                    <a:bodyPr/>
                    <a:lstStyle/>
                    <a:p>
                      <a:endParaRPr lang="es-ES"/>
                    </a:p>
                  </a:txBody>
                  <a:tcPr>
                    <a:lnL w="12700" cap="flat" cmpd="sng" algn="ctr">
                      <a:solidFill>
                        <a:schemeClr val="tx1"/>
                      </a:solidFill>
                      <a:prstDash val="solid"/>
                      <a:round/>
                      <a:headEnd type="none" w="med" len="med"/>
                      <a:tailEnd type="none" w="med" len="med"/>
                    </a:lnL>
                  </a:tcPr>
                </a:tc>
                <a:tc rowSpan="2" hMerge="1">
                  <a:txBody>
                    <a:bodyPr/>
                    <a:lstStyle/>
                    <a:p>
                      <a:endParaRPr lang="es-ES" dirty="0"/>
                    </a:p>
                  </a:txBody>
                  <a:tcPr>
                    <a:lnR w="12700" cap="flat" cmpd="sng" algn="ctr">
                      <a:solidFill>
                        <a:schemeClr val="tx1"/>
                      </a:solidFill>
                      <a:prstDash val="solid"/>
                      <a:round/>
                      <a:headEnd type="none" w="med" len="med"/>
                      <a:tailEnd type="none" w="med" len="med"/>
                    </a:lnR>
                  </a:tcPr>
                </a:tc>
                <a:tc rowSpan="2" hMerge="1">
                  <a:txBody>
                    <a:bodyPr/>
                    <a:lstStyle/>
                    <a:p>
                      <a:endParaRPr lang="es-E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rowSpan="2" hMerge="1">
                  <a:txBody>
                    <a:bodyPr/>
                    <a:lstStyle/>
                    <a:p>
                      <a:endParaRPr lang="es-ES"/>
                    </a:p>
                  </a:txBody>
                  <a:tcPr>
                    <a:lnL w="12700" cap="flat" cmpd="sng" algn="ctr">
                      <a:solidFill>
                        <a:schemeClr val="tx1"/>
                      </a:solidFill>
                      <a:prstDash val="solid"/>
                      <a:round/>
                      <a:headEnd type="none" w="med" len="med"/>
                      <a:tailEnd type="none" w="med" len="med"/>
                    </a:lnL>
                  </a:tcPr>
                </a:tc>
                <a:tc rowSpan="2" hMerge="1">
                  <a:txBody>
                    <a:bodyPr/>
                    <a:lstStyle/>
                    <a:p>
                      <a:endParaRPr lang="es-ES"/>
                    </a:p>
                  </a:txBody>
                  <a:tcPr/>
                </a:tc>
              </a:tr>
              <a:tr h="330930">
                <a:tc vMerge="1">
                  <a:txBody>
                    <a:bodyPr/>
                    <a:lstStyle/>
                    <a:p>
                      <a:endParaRPr lang="es-E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gridSpan="2" vMerge="1">
                  <a:txBody>
                    <a:bodyPr/>
                    <a:lstStyle/>
                    <a:p>
                      <a:endParaRPr lang="es-ES" dirty="0"/>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vMerge="1">
                  <a:txBody>
                    <a:bodyPr/>
                    <a:lstStyle/>
                    <a:p>
                      <a:endParaRPr lang="es-ES"/>
                    </a:p>
                  </a:txBody>
                  <a:tcP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tcPr>
                </a:tc>
                <a:tc gridSpan="5" vMerge="1">
                  <a:txBody>
                    <a:bodyPr/>
                    <a:lstStyle/>
                    <a:p>
                      <a:endParaRPr lang="es-ES" dirty="0"/>
                    </a:p>
                  </a:txBody>
                  <a:tcPr>
                    <a:lnL w="12700" cap="flat" cmpd="sng" algn="ctr">
                      <a:no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vMerge="1">
                  <a:txBody>
                    <a:bodyPr/>
                    <a:lstStyle/>
                    <a:p>
                      <a:endParaRPr lang="es-E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vMerge="1">
                  <a:txBody>
                    <a:bodyPr/>
                    <a:lstStyle/>
                    <a:p>
                      <a:endParaRPr lang="es-E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vMerge="1">
                  <a:txBody>
                    <a:bodyPr/>
                    <a:lstStyle/>
                    <a:p>
                      <a:endParaRPr lang="es-E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vMerge="1">
                  <a:txBody>
                    <a:bodyPr/>
                    <a:lstStyle/>
                    <a:p>
                      <a:endParaRPr lang="es-E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gridSpan="2">
                  <a:txBody>
                    <a:bodyPr/>
                    <a:lstStyle/>
                    <a:p>
                      <a:endParaRPr lang="es-ES" dirty="0"/>
                    </a:p>
                  </a:txBody>
                  <a:tcP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hMerge="1">
                  <a:txBody>
                    <a:bodyPr/>
                    <a:lstStyle/>
                    <a:p>
                      <a:endParaRPr lang="es-E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gridSpan="12" vMerge="1">
                  <a:txBody>
                    <a:bodyPr/>
                    <a:lstStyle/>
                    <a:p>
                      <a:endParaRPr lang="es-E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vMerge="1">
                  <a:txBody>
                    <a:bodyPr/>
                    <a:lstStyle/>
                    <a:p>
                      <a:endParaRPr lang="es-E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vMerge="1">
                  <a:txBody>
                    <a:bodyPr/>
                    <a:lstStyle/>
                    <a:p>
                      <a:endParaRPr lang="es-E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vMerge="1">
                  <a:txBody>
                    <a:bodyPr/>
                    <a:lstStyle/>
                    <a:p>
                      <a:endParaRPr lang="es-E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vMerge="1">
                  <a:txBody>
                    <a:bodyPr/>
                    <a:lstStyle/>
                    <a:p>
                      <a:endParaRPr lang="es-E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vMerge="1">
                  <a:txBody>
                    <a:bodyPr/>
                    <a:lstStyle/>
                    <a:p>
                      <a:endParaRPr lang="es-E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vMerge="1">
                  <a:txBody>
                    <a:bodyPr/>
                    <a:lstStyle/>
                    <a:p>
                      <a:endParaRPr lang="es-E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vMerge="1">
                  <a:txBody>
                    <a:bodyPr/>
                    <a:lstStyle/>
                    <a:p>
                      <a:endParaRPr lang="es-E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vMerge="1">
                  <a:txBody>
                    <a:bodyPr/>
                    <a:lstStyle/>
                    <a:p>
                      <a:endParaRPr lang="es-ES"/>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vMerge="1">
                  <a:txBody>
                    <a:bodyPr/>
                    <a:lstStyle/>
                    <a:p>
                      <a:endParaRPr lang="es-E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vMerge="1">
                  <a:txBody>
                    <a:bodyPr/>
                    <a:lstStyle/>
                    <a:p>
                      <a:endParaRPr lang="es-E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vMerge="1">
                  <a:txBody>
                    <a:bodyPr/>
                    <a:lstStyle/>
                    <a:p>
                      <a:endParaRPr lang="es-ES"/>
                    </a:p>
                  </a:txBody>
                  <a:tcPr/>
                </a:tc>
              </a:tr>
              <a:tr h="330930">
                <a:tc>
                  <a:txBody>
                    <a:bodyPr/>
                    <a:lstStyle/>
                    <a:p>
                      <a:r>
                        <a:rPr lang="es-ES" dirty="0" smtClean="0"/>
                        <a:t>39</a:t>
                      </a:r>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30930">
                <a:tc>
                  <a:txBody>
                    <a:bodyPr/>
                    <a:lstStyle/>
                    <a:p>
                      <a:r>
                        <a:rPr lang="es-ES" dirty="0" smtClean="0"/>
                        <a:t>36</a:t>
                      </a:r>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r>
              <a:tr h="330930">
                <a:tc>
                  <a:txBody>
                    <a:bodyPr/>
                    <a:lstStyle/>
                    <a:p>
                      <a:r>
                        <a:rPr lang="es-ES" dirty="0" smtClean="0"/>
                        <a:t>33</a:t>
                      </a:r>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30930">
                <a:tc>
                  <a:txBody>
                    <a:bodyPr/>
                    <a:lstStyle/>
                    <a:p>
                      <a:r>
                        <a:rPr lang="es-ES" dirty="0" smtClean="0"/>
                        <a:t>30</a:t>
                      </a:r>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r>
              <a:tr h="330930">
                <a:tc>
                  <a:txBody>
                    <a:bodyPr/>
                    <a:lstStyle/>
                    <a:p>
                      <a:r>
                        <a:rPr lang="es-ES" dirty="0" smtClean="0"/>
                        <a:t>27</a:t>
                      </a:r>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30930">
                <a:tc>
                  <a:txBody>
                    <a:bodyPr/>
                    <a:lstStyle/>
                    <a:p>
                      <a:r>
                        <a:rPr lang="es-ES" dirty="0" smtClean="0"/>
                        <a:t>24</a:t>
                      </a:r>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r>
              <a:tr h="330930">
                <a:tc>
                  <a:txBody>
                    <a:bodyPr/>
                    <a:lstStyle/>
                    <a:p>
                      <a:r>
                        <a:rPr lang="es-ES" dirty="0" smtClean="0"/>
                        <a:t>21</a:t>
                      </a:r>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30930">
                <a:tc>
                  <a:txBody>
                    <a:bodyPr/>
                    <a:lstStyle/>
                    <a:p>
                      <a:r>
                        <a:rPr lang="es-ES" dirty="0" smtClean="0"/>
                        <a:t>18</a:t>
                      </a:r>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r>
              <a:tr h="330930">
                <a:tc>
                  <a:txBody>
                    <a:bodyPr/>
                    <a:lstStyle/>
                    <a:p>
                      <a:r>
                        <a:rPr lang="es-ES" dirty="0" smtClean="0"/>
                        <a:t>15</a:t>
                      </a:r>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30930">
                <a:tc>
                  <a:txBody>
                    <a:bodyPr/>
                    <a:lstStyle/>
                    <a:p>
                      <a:r>
                        <a:rPr lang="es-ES" dirty="0" smtClean="0"/>
                        <a:t>12</a:t>
                      </a:r>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r>
              <a:tr h="330930">
                <a:tc>
                  <a:txBody>
                    <a:bodyPr/>
                    <a:lstStyle/>
                    <a:p>
                      <a:r>
                        <a:rPr lang="es-ES" dirty="0" smtClean="0"/>
                        <a:t>9</a:t>
                      </a:r>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30930">
                <a:tc>
                  <a:txBody>
                    <a:bodyPr/>
                    <a:lstStyle/>
                    <a:p>
                      <a:r>
                        <a:rPr lang="es-ES" dirty="0" smtClean="0"/>
                        <a:t>6</a:t>
                      </a:r>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r>
              <a:tr h="330930">
                <a:tc>
                  <a:txBody>
                    <a:bodyPr/>
                    <a:lstStyle/>
                    <a:p>
                      <a:r>
                        <a:rPr lang="es-ES" dirty="0" smtClean="0"/>
                        <a:t>3</a:t>
                      </a:r>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s-ES" dirty="0"/>
                    </a:p>
                  </a:txBody>
                  <a:tcPr>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386085">
                <a:tc>
                  <a:txBody>
                    <a:bodyPr/>
                    <a:lstStyle/>
                    <a:p>
                      <a:endParaRPr lang="es-ES"/>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93</a:t>
                      </a:r>
                      <a:endParaRPr lang="es-ES" sz="1100"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94</a:t>
                      </a:r>
                      <a:endParaRPr lang="es-ES" sz="1100"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95</a:t>
                      </a:r>
                      <a:endParaRPr lang="es-ES" sz="1100"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96</a:t>
                      </a:r>
                      <a:endParaRPr lang="es-ES" sz="1100"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97</a:t>
                      </a:r>
                      <a:endParaRPr lang="es-ES" sz="1100"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98</a:t>
                      </a:r>
                      <a:endParaRPr lang="es-ES" sz="1100"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99</a:t>
                      </a:r>
                      <a:endParaRPr lang="es-ES" sz="1100"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00</a:t>
                      </a:r>
                      <a:endParaRPr lang="es-ES" sz="1100"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01</a:t>
                      </a:r>
                      <a:endParaRPr lang="es-ES" sz="1100"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02</a:t>
                      </a:r>
                      <a:endParaRPr lang="es-ES" sz="1100"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03</a:t>
                      </a:r>
                      <a:endParaRPr lang="es-ES" sz="1100"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04</a:t>
                      </a:r>
                      <a:endParaRPr lang="es-ES" sz="1100"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05</a:t>
                      </a:r>
                      <a:endParaRPr lang="es-ES" sz="1100"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06</a:t>
                      </a:r>
                      <a:endParaRPr lang="es-ES" sz="1100"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07</a:t>
                      </a:r>
                      <a:endParaRPr lang="es-ES" sz="1100"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08</a:t>
                      </a:r>
                      <a:endParaRPr lang="es-ES" sz="1100"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09</a:t>
                      </a:r>
                      <a:endParaRPr lang="es-ES" sz="1100" dirty="0"/>
                    </a:p>
                  </a:txBody>
                  <a:tcP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10</a:t>
                      </a:r>
                      <a:endParaRPr lang="es-ES" sz="1100"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11</a:t>
                      </a:r>
                      <a:endParaRPr lang="es-E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s-ES" sz="1100" dirty="0" smtClean="0"/>
                        <a:t>12</a:t>
                      </a:r>
                      <a:endParaRPr lang="es-E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s-ES" sz="1100" dirty="0" smtClean="0"/>
                        <a:t>13 14</a:t>
                      </a:r>
                      <a:endParaRPr lang="es-ES" sz="11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8" name="7 Cilindro"/>
          <p:cNvSpPr/>
          <p:nvPr/>
        </p:nvSpPr>
        <p:spPr bwMode="auto">
          <a:xfrm>
            <a:off x="853873" y="5877272"/>
            <a:ext cx="45719" cy="360040"/>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9" name="8 Cilindro"/>
          <p:cNvSpPr/>
          <p:nvPr/>
        </p:nvSpPr>
        <p:spPr bwMode="auto">
          <a:xfrm>
            <a:off x="1943707" y="6021288"/>
            <a:ext cx="45719" cy="216024"/>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10" name="9 Cilindro"/>
          <p:cNvSpPr/>
          <p:nvPr/>
        </p:nvSpPr>
        <p:spPr bwMode="auto">
          <a:xfrm flipH="1">
            <a:off x="2349466" y="5661248"/>
            <a:ext cx="45719" cy="576064"/>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11" name="10 Cilindro"/>
          <p:cNvSpPr/>
          <p:nvPr/>
        </p:nvSpPr>
        <p:spPr bwMode="auto">
          <a:xfrm>
            <a:off x="2735795" y="5733256"/>
            <a:ext cx="45719" cy="504056"/>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12" name="11 Cilindro"/>
          <p:cNvSpPr/>
          <p:nvPr/>
        </p:nvSpPr>
        <p:spPr bwMode="auto">
          <a:xfrm>
            <a:off x="3111075" y="5756116"/>
            <a:ext cx="45719" cy="504056"/>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13" name="12 Cilindro"/>
          <p:cNvSpPr/>
          <p:nvPr/>
        </p:nvSpPr>
        <p:spPr bwMode="auto">
          <a:xfrm>
            <a:off x="3501594" y="5733256"/>
            <a:ext cx="45719" cy="504056"/>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s-ES" sz="2400" b="0" i="0" u="none" strike="noStrike" cap="none" normalizeH="0" baseline="0" dirty="0" smtClean="0">
                <a:ln>
                  <a:noFill/>
                </a:ln>
                <a:solidFill>
                  <a:schemeClr val="tx1"/>
                </a:solidFill>
                <a:effectLst/>
                <a:latin typeface="Times New Roman" pitchFamily="18" charset="0"/>
              </a:rPr>
              <a:t> </a:t>
            </a:r>
          </a:p>
        </p:txBody>
      </p:sp>
      <p:sp>
        <p:nvSpPr>
          <p:cNvPr id="14" name="13 Cilindro"/>
          <p:cNvSpPr/>
          <p:nvPr/>
        </p:nvSpPr>
        <p:spPr bwMode="auto">
          <a:xfrm>
            <a:off x="3929451" y="4653136"/>
            <a:ext cx="45719" cy="1584176"/>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15" name="14 Cilindro"/>
          <p:cNvSpPr/>
          <p:nvPr/>
        </p:nvSpPr>
        <p:spPr bwMode="auto">
          <a:xfrm flipH="1">
            <a:off x="4319967" y="5517232"/>
            <a:ext cx="45719" cy="720080"/>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16" name="15 Cilindro"/>
          <p:cNvSpPr/>
          <p:nvPr/>
        </p:nvSpPr>
        <p:spPr bwMode="auto">
          <a:xfrm flipH="1">
            <a:off x="4733347" y="4823440"/>
            <a:ext cx="45719" cy="1409680"/>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17" name="16 Cilindro"/>
          <p:cNvSpPr/>
          <p:nvPr/>
        </p:nvSpPr>
        <p:spPr bwMode="auto">
          <a:xfrm flipH="1">
            <a:off x="5112059" y="4804772"/>
            <a:ext cx="45719" cy="1409680"/>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18" name="17 Cilindro"/>
          <p:cNvSpPr/>
          <p:nvPr/>
        </p:nvSpPr>
        <p:spPr bwMode="auto">
          <a:xfrm flipH="1">
            <a:off x="5544106" y="4823440"/>
            <a:ext cx="45719" cy="1413872"/>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19" name="18 Cilindro"/>
          <p:cNvSpPr/>
          <p:nvPr/>
        </p:nvSpPr>
        <p:spPr bwMode="auto">
          <a:xfrm flipH="1">
            <a:off x="5922815" y="5373216"/>
            <a:ext cx="45719" cy="886956"/>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20" name="19 Cilindro"/>
          <p:cNvSpPr/>
          <p:nvPr/>
        </p:nvSpPr>
        <p:spPr bwMode="auto">
          <a:xfrm>
            <a:off x="6336195" y="4293096"/>
            <a:ext cx="45719" cy="1974696"/>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21" name="20 Cilindro"/>
          <p:cNvSpPr/>
          <p:nvPr/>
        </p:nvSpPr>
        <p:spPr bwMode="auto">
          <a:xfrm flipH="1">
            <a:off x="6745383" y="5691728"/>
            <a:ext cx="45719" cy="576064"/>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22" name="21 Cilindro"/>
          <p:cNvSpPr/>
          <p:nvPr/>
        </p:nvSpPr>
        <p:spPr bwMode="auto">
          <a:xfrm>
            <a:off x="7128283" y="2204864"/>
            <a:ext cx="45719" cy="4062928"/>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23" name="22 Cilindro"/>
          <p:cNvSpPr/>
          <p:nvPr/>
        </p:nvSpPr>
        <p:spPr bwMode="auto">
          <a:xfrm>
            <a:off x="7534040" y="3087628"/>
            <a:ext cx="45719" cy="3168352"/>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24" name="23 Cilindro"/>
          <p:cNvSpPr/>
          <p:nvPr/>
        </p:nvSpPr>
        <p:spPr bwMode="auto">
          <a:xfrm>
            <a:off x="7920371" y="2060848"/>
            <a:ext cx="45719" cy="4199324"/>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25" name="24 Cilindro"/>
          <p:cNvSpPr/>
          <p:nvPr/>
        </p:nvSpPr>
        <p:spPr bwMode="auto">
          <a:xfrm flipH="1">
            <a:off x="8326130" y="5517232"/>
            <a:ext cx="45719" cy="720080"/>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26" name="25 Cilindro"/>
          <p:cNvSpPr/>
          <p:nvPr/>
        </p:nvSpPr>
        <p:spPr bwMode="auto">
          <a:xfrm flipH="1">
            <a:off x="8686170" y="5517232"/>
            <a:ext cx="45719" cy="720080"/>
          </a:xfrm>
          <a:prstGeom prst="can">
            <a:avLst/>
          </a:prstGeom>
          <a:solidFill>
            <a:schemeClr val="tx1"/>
          </a:solidFill>
          <a:ln w="381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grpSp>
        <p:nvGrpSpPr>
          <p:cNvPr id="27" name="26 Grupo"/>
          <p:cNvGrpSpPr/>
          <p:nvPr/>
        </p:nvGrpSpPr>
        <p:grpSpPr>
          <a:xfrm>
            <a:off x="971599" y="1876762"/>
            <a:ext cx="7871731" cy="4180531"/>
            <a:chOff x="971600" y="1876762"/>
            <a:chExt cx="7200800" cy="4180531"/>
          </a:xfrm>
        </p:grpSpPr>
        <p:sp>
          <p:nvSpPr>
            <p:cNvPr id="28" name="27 CuadroTexto"/>
            <p:cNvSpPr txBox="1"/>
            <p:nvPr/>
          </p:nvSpPr>
          <p:spPr>
            <a:xfrm>
              <a:off x="971600" y="5445224"/>
              <a:ext cx="985252" cy="400110"/>
            </a:xfrm>
            <a:prstGeom prst="rect">
              <a:avLst/>
            </a:prstGeom>
            <a:noFill/>
          </p:spPr>
          <p:txBody>
            <a:bodyPr wrap="square" rtlCol="0">
              <a:spAutoFit/>
            </a:bodyPr>
            <a:lstStyle/>
            <a:p>
              <a:r>
                <a:rPr lang="es-ES" sz="2000" b="1" dirty="0" smtClean="0">
                  <a:solidFill>
                    <a:srgbClr val="FF0000"/>
                  </a:solidFill>
                  <a:latin typeface="Arial" pitchFamily="34" charset="0"/>
                  <a:cs typeface="Arial" pitchFamily="34" charset="0"/>
                </a:rPr>
                <a:t>1.25</a:t>
              </a:r>
              <a:endParaRPr lang="es-ES" sz="2000" b="1" dirty="0">
                <a:solidFill>
                  <a:srgbClr val="FF0000"/>
                </a:solidFill>
                <a:latin typeface="Arial" pitchFamily="34" charset="0"/>
                <a:cs typeface="Arial" pitchFamily="34" charset="0"/>
              </a:endParaRPr>
            </a:p>
          </p:txBody>
        </p:sp>
        <p:sp>
          <p:nvSpPr>
            <p:cNvPr id="29" name="28 CuadroTexto"/>
            <p:cNvSpPr txBox="1"/>
            <p:nvPr/>
          </p:nvSpPr>
          <p:spPr>
            <a:xfrm>
              <a:off x="2483768" y="4613066"/>
              <a:ext cx="985252" cy="400110"/>
            </a:xfrm>
            <a:prstGeom prst="rect">
              <a:avLst/>
            </a:prstGeom>
            <a:noFill/>
          </p:spPr>
          <p:txBody>
            <a:bodyPr wrap="square" rtlCol="0">
              <a:spAutoFit/>
            </a:bodyPr>
            <a:lstStyle/>
            <a:p>
              <a:r>
                <a:rPr lang="es-ES" sz="2000" b="1" dirty="0" smtClean="0">
                  <a:solidFill>
                    <a:srgbClr val="FF0000"/>
                  </a:solidFill>
                  <a:latin typeface="Arial" pitchFamily="34" charset="0"/>
                  <a:cs typeface="Arial" pitchFamily="34" charset="0"/>
                </a:rPr>
                <a:t>5.25</a:t>
              </a:r>
              <a:endParaRPr lang="es-ES" sz="2000" b="1" dirty="0">
                <a:solidFill>
                  <a:srgbClr val="FF0000"/>
                </a:solidFill>
                <a:latin typeface="Arial" pitchFamily="34" charset="0"/>
                <a:cs typeface="Arial" pitchFamily="34" charset="0"/>
              </a:endParaRPr>
            </a:p>
          </p:txBody>
        </p:sp>
        <p:sp>
          <p:nvSpPr>
            <p:cNvPr id="30" name="29 CuadroTexto"/>
            <p:cNvSpPr txBox="1"/>
            <p:nvPr/>
          </p:nvSpPr>
          <p:spPr>
            <a:xfrm>
              <a:off x="4355976" y="3429000"/>
              <a:ext cx="985252" cy="400110"/>
            </a:xfrm>
            <a:prstGeom prst="rect">
              <a:avLst/>
            </a:prstGeom>
            <a:noFill/>
          </p:spPr>
          <p:txBody>
            <a:bodyPr wrap="square" rtlCol="0">
              <a:spAutoFit/>
            </a:bodyPr>
            <a:lstStyle/>
            <a:p>
              <a:r>
                <a:rPr lang="es-ES" sz="2000" b="1" dirty="0" smtClean="0">
                  <a:solidFill>
                    <a:srgbClr val="FF0000"/>
                  </a:solidFill>
                  <a:latin typeface="Arial" pitchFamily="34" charset="0"/>
                  <a:cs typeface="Arial" pitchFamily="34" charset="0"/>
                </a:rPr>
                <a:t>10.7</a:t>
              </a:r>
              <a:endParaRPr lang="es-ES" sz="2000" b="1" dirty="0">
                <a:solidFill>
                  <a:srgbClr val="FF0000"/>
                </a:solidFill>
                <a:latin typeface="Arial" pitchFamily="34" charset="0"/>
                <a:cs typeface="Arial" pitchFamily="34" charset="0"/>
              </a:endParaRPr>
            </a:p>
          </p:txBody>
        </p:sp>
        <p:sp>
          <p:nvSpPr>
            <p:cNvPr id="31" name="30 CuadroTexto"/>
            <p:cNvSpPr txBox="1"/>
            <p:nvPr/>
          </p:nvSpPr>
          <p:spPr>
            <a:xfrm>
              <a:off x="5580112" y="3573016"/>
              <a:ext cx="985252" cy="400110"/>
            </a:xfrm>
            <a:prstGeom prst="rect">
              <a:avLst/>
            </a:prstGeom>
            <a:noFill/>
          </p:spPr>
          <p:txBody>
            <a:bodyPr wrap="square" rtlCol="0">
              <a:spAutoFit/>
            </a:bodyPr>
            <a:lstStyle/>
            <a:p>
              <a:r>
                <a:rPr lang="es-ES" sz="2000" b="1" dirty="0" smtClean="0">
                  <a:solidFill>
                    <a:srgbClr val="FF0000"/>
                  </a:solidFill>
                  <a:latin typeface="Arial" pitchFamily="34" charset="0"/>
                  <a:cs typeface="Arial" pitchFamily="34" charset="0"/>
                </a:rPr>
                <a:t>10.0</a:t>
              </a:r>
              <a:endParaRPr lang="es-ES" sz="2000" b="1" dirty="0">
                <a:solidFill>
                  <a:srgbClr val="FF0000"/>
                </a:solidFill>
                <a:latin typeface="Arial" pitchFamily="34" charset="0"/>
                <a:cs typeface="Arial" pitchFamily="34" charset="0"/>
              </a:endParaRPr>
            </a:p>
          </p:txBody>
        </p:sp>
        <p:sp>
          <p:nvSpPr>
            <p:cNvPr id="32" name="31 CuadroTexto"/>
            <p:cNvSpPr txBox="1"/>
            <p:nvPr/>
          </p:nvSpPr>
          <p:spPr>
            <a:xfrm>
              <a:off x="7187148" y="1876762"/>
              <a:ext cx="985252" cy="400110"/>
            </a:xfrm>
            <a:prstGeom prst="rect">
              <a:avLst/>
            </a:prstGeom>
            <a:noFill/>
          </p:spPr>
          <p:txBody>
            <a:bodyPr wrap="square" rtlCol="0">
              <a:spAutoFit/>
            </a:bodyPr>
            <a:lstStyle/>
            <a:p>
              <a:r>
                <a:rPr lang="es-ES" sz="2000" b="1" dirty="0" smtClean="0">
                  <a:solidFill>
                    <a:srgbClr val="FF0000"/>
                  </a:solidFill>
                  <a:latin typeface="Arial" pitchFamily="34" charset="0"/>
                  <a:cs typeface="Arial" pitchFamily="34" charset="0"/>
                </a:rPr>
                <a:t>20.4</a:t>
              </a:r>
              <a:endParaRPr lang="es-ES" sz="2000" b="1" dirty="0">
                <a:solidFill>
                  <a:srgbClr val="FF0000"/>
                </a:solidFill>
                <a:latin typeface="Arial" pitchFamily="34" charset="0"/>
                <a:cs typeface="Arial" pitchFamily="34" charset="0"/>
              </a:endParaRPr>
            </a:p>
          </p:txBody>
        </p:sp>
        <p:cxnSp>
          <p:nvCxnSpPr>
            <p:cNvPr id="33" name="32 Conector recto"/>
            <p:cNvCxnSpPr/>
            <p:nvPr/>
          </p:nvCxnSpPr>
          <p:spPr bwMode="auto">
            <a:xfrm flipV="1">
              <a:off x="1331640" y="2204864"/>
              <a:ext cx="6738817" cy="3852429"/>
            </a:xfrm>
            <a:prstGeom prst="lin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34" name="33 Grupo"/>
          <p:cNvGrpSpPr/>
          <p:nvPr/>
        </p:nvGrpSpPr>
        <p:grpSpPr>
          <a:xfrm>
            <a:off x="7187148" y="548680"/>
            <a:ext cx="1489308" cy="1080120"/>
            <a:chOff x="7524328" y="928755"/>
            <a:chExt cx="1152128" cy="792088"/>
          </a:xfrm>
        </p:grpSpPr>
        <p:sp>
          <p:nvSpPr>
            <p:cNvPr id="35" name="34 Elipse"/>
            <p:cNvSpPr/>
            <p:nvPr/>
          </p:nvSpPr>
          <p:spPr bwMode="auto">
            <a:xfrm>
              <a:off x="7524328" y="928755"/>
              <a:ext cx="1152128" cy="792088"/>
            </a:xfrm>
            <a:prstGeom prst="ellips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36" name="35 CuadroTexto"/>
            <p:cNvSpPr txBox="1"/>
            <p:nvPr/>
          </p:nvSpPr>
          <p:spPr>
            <a:xfrm>
              <a:off x="7524328" y="980728"/>
              <a:ext cx="1152128" cy="677109"/>
            </a:xfrm>
            <a:prstGeom prst="rect">
              <a:avLst/>
            </a:prstGeom>
            <a:noFill/>
          </p:spPr>
          <p:txBody>
            <a:bodyPr wrap="square" rtlCol="0">
              <a:spAutoFit/>
            </a:bodyPr>
            <a:lstStyle/>
            <a:p>
              <a:r>
                <a:rPr lang="es-ES" sz="5400" b="1" dirty="0" smtClean="0">
                  <a:latin typeface="Arial" pitchFamily="34" charset="0"/>
                  <a:cs typeface="Arial" pitchFamily="34" charset="0"/>
                </a:rPr>
                <a:t>221</a:t>
              </a:r>
              <a:endParaRPr lang="es-ES" sz="5400" b="1" dirty="0">
                <a:latin typeface="Arial" pitchFamily="34" charset="0"/>
                <a:cs typeface="Arial" pitchFamily="34" charset="0"/>
              </a:endParaRPr>
            </a:p>
          </p:txBody>
        </p:sp>
      </p:grpSp>
      <p:sp>
        <p:nvSpPr>
          <p:cNvPr id="40" name="39 CuadroTexto"/>
          <p:cNvSpPr txBox="1"/>
          <p:nvPr/>
        </p:nvSpPr>
        <p:spPr>
          <a:xfrm>
            <a:off x="333240" y="328120"/>
            <a:ext cx="7200800" cy="707886"/>
          </a:xfrm>
          <a:prstGeom prst="rect">
            <a:avLst/>
          </a:prstGeom>
          <a:noFill/>
        </p:spPr>
        <p:txBody>
          <a:bodyPr wrap="square" rtlCol="0">
            <a:spAutoFit/>
          </a:bodyPr>
          <a:lstStyle/>
          <a:p>
            <a:r>
              <a:rPr lang="es-ES" sz="2000" b="1" dirty="0" smtClean="0">
                <a:solidFill>
                  <a:srgbClr val="FF0000"/>
                </a:solidFill>
                <a:latin typeface="Arial" pitchFamily="34" charset="0"/>
                <a:cs typeface="Arial" pitchFamily="34" charset="0"/>
              </a:rPr>
              <a:t>FORMACIÓN DE DOCTORES EN EL CeeS</a:t>
            </a:r>
          </a:p>
          <a:p>
            <a:r>
              <a:rPr lang="es-ES" sz="2000" b="1" dirty="0" smtClean="0">
                <a:solidFill>
                  <a:srgbClr val="FF0000"/>
                </a:solidFill>
                <a:latin typeface="Arial" pitchFamily="34" charset="0"/>
                <a:cs typeface="Arial" pitchFamily="34" charset="0"/>
              </a:rPr>
              <a:t>ENTRE 1993 Y 2014</a:t>
            </a:r>
            <a:endParaRPr lang="es-ES" sz="4000" b="1" dirty="0">
              <a:solidFill>
                <a:srgbClr val="FF0000"/>
              </a:solidFill>
              <a:latin typeface="Arial" pitchFamily="34" charset="0"/>
              <a:cs typeface="Arial" pitchFamily="34" charset="0"/>
            </a:endParaRPr>
          </a:p>
        </p:txBody>
      </p:sp>
      <p:grpSp>
        <p:nvGrpSpPr>
          <p:cNvPr id="2" name="1 Grupo"/>
          <p:cNvGrpSpPr/>
          <p:nvPr/>
        </p:nvGrpSpPr>
        <p:grpSpPr>
          <a:xfrm>
            <a:off x="7766278" y="2892694"/>
            <a:ext cx="1636064" cy="2120483"/>
            <a:chOff x="7600243" y="2878873"/>
            <a:chExt cx="1436254" cy="2401571"/>
          </a:xfrm>
        </p:grpSpPr>
        <p:cxnSp>
          <p:nvCxnSpPr>
            <p:cNvPr id="3" name="2 Conector recto de flecha"/>
            <p:cNvCxnSpPr/>
            <p:nvPr/>
          </p:nvCxnSpPr>
          <p:spPr bwMode="auto">
            <a:xfrm>
              <a:off x="8676456" y="3773071"/>
              <a:ext cx="0" cy="1507373"/>
            </a:xfrm>
            <a:prstGeom prst="straightConnector1">
              <a:avLst/>
            </a:prstGeom>
            <a:noFill/>
            <a:ln w="76200" cap="flat" cmpd="sng" algn="ctr">
              <a:solidFill>
                <a:srgbClr val="FF0000"/>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7" name="36 Grupo"/>
            <p:cNvGrpSpPr/>
            <p:nvPr/>
          </p:nvGrpSpPr>
          <p:grpSpPr>
            <a:xfrm>
              <a:off x="7600243" y="2878873"/>
              <a:ext cx="1436254" cy="890131"/>
              <a:chOff x="6414920" y="686082"/>
              <a:chExt cx="2261536" cy="1034761"/>
            </a:xfrm>
          </p:grpSpPr>
          <p:sp>
            <p:nvSpPr>
              <p:cNvPr id="38" name="37 Elipse"/>
              <p:cNvSpPr/>
              <p:nvPr/>
            </p:nvSpPr>
            <p:spPr bwMode="auto">
              <a:xfrm>
                <a:off x="6414920" y="928755"/>
                <a:ext cx="2261536" cy="792088"/>
              </a:xfrm>
              <a:prstGeom prst="ellips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s-ES" sz="2400" b="0" i="0" u="none" strike="noStrike" cap="none" normalizeH="0" baseline="0" smtClean="0">
                  <a:ln>
                    <a:noFill/>
                  </a:ln>
                  <a:solidFill>
                    <a:schemeClr val="tx1"/>
                  </a:solidFill>
                  <a:effectLst/>
                  <a:latin typeface="Times New Roman" pitchFamily="18" charset="0"/>
                </a:endParaRPr>
              </a:p>
            </p:txBody>
          </p:sp>
          <p:sp>
            <p:nvSpPr>
              <p:cNvPr id="39" name="38 CuadroTexto"/>
              <p:cNvSpPr txBox="1"/>
              <p:nvPr/>
            </p:nvSpPr>
            <p:spPr>
              <a:xfrm>
                <a:off x="6438997" y="686082"/>
                <a:ext cx="1854746" cy="1031449"/>
              </a:xfrm>
              <a:prstGeom prst="rect">
                <a:avLst/>
              </a:prstGeom>
              <a:noFill/>
            </p:spPr>
            <p:txBody>
              <a:bodyPr wrap="square" rtlCol="0">
                <a:spAutoFit/>
              </a:bodyPr>
              <a:lstStyle/>
              <a:p>
                <a:r>
                  <a:rPr lang="es-ES" sz="5400" b="1" dirty="0" smtClean="0">
                    <a:latin typeface="Arial" pitchFamily="34" charset="0"/>
                    <a:cs typeface="Arial" pitchFamily="34" charset="0"/>
                  </a:rPr>
                  <a:t> 13</a:t>
                </a:r>
                <a:endParaRPr lang="es-ES" sz="5400" b="1" dirty="0">
                  <a:latin typeface="Arial" pitchFamily="34" charset="0"/>
                  <a:cs typeface="Arial" pitchFamily="34" charset="0"/>
                </a:endParaRPr>
              </a:p>
            </p:txBody>
          </p:sp>
        </p:grpSp>
      </p:grpSp>
      <p:cxnSp>
        <p:nvCxnSpPr>
          <p:cNvPr id="5" name="4 Conector recto"/>
          <p:cNvCxnSpPr/>
          <p:nvPr/>
        </p:nvCxnSpPr>
        <p:spPr bwMode="auto">
          <a:xfrm>
            <a:off x="9032704" y="5013176"/>
            <a:ext cx="14275" cy="1242804"/>
          </a:xfrm>
          <a:prstGeom prst="line">
            <a:avLst/>
          </a:pr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52503032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250"/>
                                        <p:tgtEl>
                                          <p:spTgt spid="8"/>
                                        </p:tgtEl>
                                      </p:cBhvr>
                                    </p:animEffect>
                                  </p:childTnLst>
                                </p:cTn>
                              </p:par>
                            </p:childTnLst>
                          </p:cTn>
                        </p:par>
                        <p:par>
                          <p:cTn id="8" fill="hold">
                            <p:stCondLst>
                              <p:cond delay="250"/>
                            </p:stCondLst>
                            <p:childTnLst>
                              <p:par>
                                <p:cTn id="9" presetID="22" presetClass="entr" presetSubtype="4"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250"/>
                                        <p:tgtEl>
                                          <p:spTgt spid="9"/>
                                        </p:tgtEl>
                                      </p:cBhvr>
                                    </p:animEffect>
                                  </p:childTnLst>
                                </p:cTn>
                              </p:par>
                            </p:childTnLst>
                          </p:cTn>
                        </p:par>
                        <p:par>
                          <p:cTn id="12" fill="hold">
                            <p:stCondLst>
                              <p:cond delay="500"/>
                            </p:stCondLst>
                            <p:childTnLst>
                              <p:par>
                                <p:cTn id="13" presetID="22" presetClass="entr" presetSubtype="4"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250"/>
                                        <p:tgtEl>
                                          <p:spTgt spid="10"/>
                                        </p:tgtEl>
                                      </p:cBhvr>
                                    </p:animEffect>
                                  </p:childTnLst>
                                </p:cTn>
                              </p:par>
                            </p:childTnLst>
                          </p:cTn>
                        </p:par>
                        <p:par>
                          <p:cTn id="16" fill="hold">
                            <p:stCondLst>
                              <p:cond delay="750"/>
                            </p:stCondLst>
                            <p:childTnLst>
                              <p:par>
                                <p:cTn id="17" presetID="22" presetClass="entr" presetSubtype="4"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down)">
                                      <p:cBhvr>
                                        <p:cTn id="19" dur="250"/>
                                        <p:tgtEl>
                                          <p:spTgt spid="11"/>
                                        </p:tgtEl>
                                      </p:cBhvr>
                                    </p:animEffect>
                                  </p:childTnLst>
                                </p:cTn>
                              </p:par>
                            </p:childTnLst>
                          </p:cTn>
                        </p:par>
                        <p:par>
                          <p:cTn id="20" fill="hold">
                            <p:stCondLst>
                              <p:cond delay="1000"/>
                            </p:stCondLst>
                            <p:childTnLst>
                              <p:par>
                                <p:cTn id="21" presetID="22" presetClass="entr" presetSubtype="4"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250"/>
                                        <p:tgtEl>
                                          <p:spTgt spid="12"/>
                                        </p:tgtEl>
                                      </p:cBhvr>
                                    </p:animEffect>
                                  </p:childTnLst>
                                </p:cTn>
                              </p:par>
                            </p:childTnLst>
                          </p:cTn>
                        </p:par>
                        <p:par>
                          <p:cTn id="24" fill="hold">
                            <p:stCondLst>
                              <p:cond delay="1250"/>
                            </p:stCondLst>
                            <p:childTnLst>
                              <p:par>
                                <p:cTn id="25" presetID="22" presetClass="entr" presetSubtype="4"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down)">
                                      <p:cBhvr>
                                        <p:cTn id="27" dur="250"/>
                                        <p:tgtEl>
                                          <p:spTgt spid="13"/>
                                        </p:tgtEl>
                                      </p:cBhvr>
                                    </p:animEffect>
                                  </p:childTnLst>
                                </p:cTn>
                              </p:par>
                            </p:childTnLst>
                          </p:cTn>
                        </p:par>
                        <p:par>
                          <p:cTn id="28" fill="hold">
                            <p:stCondLst>
                              <p:cond delay="1500"/>
                            </p:stCondLst>
                            <p:childTnLst>
                              <p:par>
                                <p:cTn id="29" presetID="22" presetClass="entr" presetSubtype="4"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down)">
                                      <p:cBhvr>
                                        <p:cTn id="31" dur="250"/>
                                        <p:tgtEl>
                                          <p:spTgt spid="14"/>
                                        </p:tgtEl>
                                      </p:cBhvr>
                                    </p:animEffect>
                                  </p:childTnLst>
                                </p:cTn>
                              </p:par>
                            </p:childTnLst>
                          </p:cTn>
                        </p:par>
                        <p:par>
                          <p:cTn id="32" fill="hold">
                            <p:stCondLst>
                              <p:cond delay="1750"/>
                            </p:stCondLst>
                            <p:childTnLst>
                              <p:par>
                                <p:cTn id="33" presetID="22" presetClass="entr" presetSubtype="4"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down)">
                                      <p:cBhvr>
                                        <p:cTn id="35" dur="250"/>
                                        <p:tgtEl>
                                          <p:spTgt spid="15"/>
                                        </p:tgtEl>
                                      </p:cBhvr>
                                    </p:animEffect>
                                  </p:childTnLst>
                                </p:cTn>
                              </p:par>
                            </p:childTnLst>
                          </p:cTn>
                        </p:par>
                        <p:par>
                          <p:cTn id="36" fill="hold">
                            <p:stCondLst>
                              <p:cond delay="2000"/>
                            </p:stCondLst>
                            <p:childTnLst>
                              <p:par>
                                <p:cTn id="37" presetID="22" presetClass="entr" presetSubtype="4"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down)">
                                      <p:cBhvr>
                                        <p:cTn id="39" dur="250"/>
                                        <p:tgtEl>
                                          <p:spTgt spid="16"/>
                                        </p:tgtEl>
                                      </p:cBhvr>
                                    </p:animEffect>
                                  </p:childTnLst>
                                </p:cTn>
                              </p:par>
                            </p:childTnLst>
                          </p:cTn>
                        </p:par>
                        <p:par>
                          <p:cTn id="40" fill="hold">
                            <p:stCondLst>
                              <p:cond delay="2250"/>
                            </p:stCondLst>
                            <p:childTnLst>
                              <p:par>
                                <p:cTn id="41" presetID="22" presetClass="entr" presetSubtype="4"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down)">
                                      <p:cBhvr>
                                        <p:cTn id="43" dur="250"/>
                                        <p:tgtEl>
                                          <p:spTgt spid="17"/>
                                        </p:tgtEl>
                                      </p:cBhvr>
                                    </p:animEffect>
                                  </p:childTnLst>
                                </p:cTn>
                              </p:par>
                            </p:childTnLst>
                          </p:cTn>
                        </p:par>
                        <p:par>
                          <p:cTn id="44" fill="hold">
                            <p:stCondLst>
                              <p:cond delay="2500"/>
                            </p:stCondLst>
                            <p:childTnLst>
                              <p:par>
                                <p:cTn id="45" presetID="22" presetClass="entr" presetSubtype="4"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ipe(down)">
                                      <p:cBhvr>
                                        <p:cTn id="47" dur="250"/>
                                        <p:tgtEl>
                                          <p:spTgt spid="18"/>
                                        </p:tgtEl>
                                      </p:cBhvr>
                                    </p:animEffect>
                                  </p:childTnLst>
                                </p:cTn>
                              </p:par>
                            </p:childTnLst>
                          </p:cTn>
                        </p:par>
                        <p:par>
                          <p:cTn id="48" fill="hold">
                            <p:stCondLst>
                              <p:cond delay="2750"/>
                            </p:stCondLst>
                            <p:childTnLst>
                              <p:par>
                                <p:cTn id="49" presetID="22" presetClass="entr" presetSubtype="4"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down)">
                                      <p:cBhvr>
                                        <p:cTn id="51" dur="250"/>
                                        <p:tgtEl>
                                          <p:spTgt spid="19"/>
                                        </p:tgtEl>
                                      </p:cBhvr>
                                    </p:animEffect>
                                  </p:childTnLst>
                                </p:cTn>
                              </p:par>
                            </p:childTnLst>
                          </p:cTn>
                        </p:par>
                        <p:par>
                          <p:cTn id="52" fill="hold">
                            <p:stCondLst>
                              <p:cond delay="3000"/>
                            </p:stCondLst>
                            <p:childTnLst>
                              <p:par>
                                <p:cTn id="53" presetID="22" presetClass="entr" presetSubtype="4" fill="hold" grpId="0"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wipe(down)">
                                      <p:cBhvr>
                                        <p:cTn id="55" dur="250"/>
                                        <p:tgtEl>
                                          <p:spTgt spid="20"/>
                                        </p:tgtEl>
                                      </p:cBhvr>
                                    </p:animEffect>
                                  </p:childTnLst>
                                </p:cTn>
                              </p:par>
                            </p:childTnLst>
                          </p:cTn>
                        </p:par>
                        <p:par>
                          <p:cTn id="56" fill="hold">
                            <p:stCondLst>
                              <p:cond delay="3250"/>
                            </p:stCondLst>
                            <p:childTnLst>
                              <p:par>
                                <p:cTn id="57" presetID="22" presetClass="entr" presetSubtype="4" fill="hold" grpId="0"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ipe(down)">
                                      <p:cBhvr>
                                        <p:cTn id="59" dur="250"/>
                                        <p:tgtEl>
                                          <p:spTgt spid="21"/>
                                        </p:tgtEl>
                                      </p:cBhvr>
                                    </p:animEffect>
                                  </p:childTnLst>
                                </p:cTn>
                              </p:par>
                            </p:childTnLst>
                          </p:cTn>
                        </p:par>
                        <p:par>
                          <p:cTn id="60" fill="hold">
                            <p:stCondLst>
                              <p:cond delay="3500"/>
                            </p:stCondLst>
                            <p:childTnLst>
                              <p:par>
                                <p:cTn id="61" presetID="22" presetClass="entr" presetSubtype="4"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wipe(down)">
                                      <p:cBhvr>
                                        <p:cTn id="63" dur="250"/>
                                        <p:tgtEl>
                                          <p:spTgt spid="22"/>
                                        </p:tgtEl>
                                      </p:cBhvr>
                                    </p:animEffect>
                                  </p:childTnLst>
                                </p:cTn>
                              </p:par>
                            </p:childTnLst>
                          </p:cTn>
                        </p:par>
                        <p:par>
                          <p:cTn id="64" fill="hold">
                            <p:stCondLst>
                              <p:cond delay="3750"/>
                            </p:stCondLst>
                            <p:childTnLst>
                              <p:par>
                                <p:cTn id="65" presetID="22" presetClass="entr" presetSubtype="4" fill="hold" grpId="0" nodeType="after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wipe(down)">
                                      <p:cBhvr>
                                        <p:cTn id="67" dur="250"/>
                                        <p:tgtEl>
                                          <p:spTgt spid="23"/>
                                        </p:tgtEl>
                                      </p:cBhvr>
                                    </p:animEffect>
                                  </p:childTnLst>
                                </p:cTn>
                              </p:par>
                            </p:childTnLst>
                          </p:cTn>
                        </p:par>
                        <p:par>
                          <p:cTn id="68" fill="hold">
                            <p:stCondLst>
                              <p:cond delay="4000"/>
                            </p:stCondLst>
                            <p:childTnLst>
                              <p:par>
                                <p:cTn id="69" presetID="22" presetClass="entr" presetSubtype="4"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wipe(down)">
                                      <p:cBhvr>
                                        <p:cTn id="71" dur="250"/>
                                        <p:tgtEl>
                                          <p:spTgt spid="24"/>
                                        </p:tgtEl>
                                      </p:cBhvr>
                                    </p:animEffect>
                                  </p:childTnLst>
                                </p:cTn>
                              </p:par>
                            </p:childTnLst>
                          </p:cTn>
                        </p:par>
                        <p:par>
                          <p:cTn id="72" fill="hold">
                            <p:stCondLst>
                              <p:cond delay="4250"/>
                            </p:stCondLst>
                            <p:childTnLst>
                              <p:par>
                                <p:cTn id="73" presetID="22" presetClass="entr" presetSubtype="4" fill="hold" grpId="0" nodeType="after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wipe(down)">
                                      <p:cBhvr>
                                        <p:cTn id="75" dur="250"/>
                                        <p:tgtEl>
                                          <p:spTgt spid="25"/>
                                        </p:tgtEl>
                                      </p:cBhvr>
                                    </p:animEffect>
                                  </p:childTnLst>
                                </p:cTn>
                              </p:par>
                            </p:childTnLst>
                          </p:cTn>
                        </p:par>
                        <p:par>
                          <p:cTn id="76" fill="hold">
                            <p:stCondLst>
                              <p:cond delay="4500"/>
                            </p:stCondLst>
                            <p:childTnLst>
                              <p:par>
                                <p:cTn id="77" presetID="22" presetClass="entr" presetSubtype="4" fill="hold" grpId="0" nodeType="after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wipe(down)">
                                      <p:cBhvr>
                                        <p:cTn id="79" dur="250"/>
                                        <p:tgtEl>
                                          <p:spTgt spid="26"/>
                                        </p:tgtEl>
                                      </p:cBhvr>
                                    </p:animEffect>
                                  </p:childTnLst>
                                </p:cTn>
                              </p:par>
                            </p:childTnLst>
                          </p:cTn>
                        </p:par>
                        <p:par>
                          <p:cTn id="80" fill="hold">
                            <p:stCondLst>
                              <p:cond delay="4750"/>
                            </p:stCondLst>
                            <p:childTnLst>
                              <p:par>
                                <p:cTn id="81" presetID="22" presetClass="entr" presetSubtype="8" fill="hold" nodeType="afterEffect">
                                  <p:stCondLst>
                                    <p:cond delay="0"/>
                                  </p:stCondLst>
                                  <p:childTnLst>
                                    <p:set>
                                      <p:cBhvr>
                                        <p:cTn id="82" dur="1" fill="hold">
                                          <p:stCondLst>
                                            <p:cond delay="0"/>
                                          </p:stCondLst>
                                        </p:cTn>
                                        <p:tgtEl>
                                          <p:spTgt spid="27"/>
                                        </p:tgtEl>
                                        <p:attrNameLst>
                                          <p:attrName>style.visibility</p:attrName>
                                        </p:attrNameLst>
                                      </p:cBhvr>
                                      <p:to>
                                        <p:strVal val="visible"/>
                                      </p:to>
                                    </p:set>
                                    <p:animEffect transition="in" filter="wipe(left)">
                                      <p:cBhvr>
                                        <p:cTn id="83" dur="1750"/>
                                        <p:tgtEl>
                                          <p:spTgt spid="27"/>
                                        </p:tgtEl>
                                      </p:cBhvr>
                                    </p:animEffect>
                                  </p:childTnLst>
                                </p:cTn>
                              </p:par>
                            </p:childTnLst>
                          </p:cTn>
                        </p:par>
                        <p:par>
                          <p:cTn id="84" fill="hold">
                            <p:stCondLst>
                              <p:cond delay="6500"/>
                            </p:stCondLst>
                            <p:childTnLst>
                              <p:par>
                                <p:cTn id="85" presetID="53" presetClass="entr" presetSubtype="16" fill="hold" nodeType="afterEffect">
                                  <p:stCondLst>
                                    <p:cond delay="0"/>
                                  </p:stCondLst>
                                  <p:childTnLst>
                                    <p:set>
                                      <p:cBhvr>
                                        <p:cTn id="86" dur="1" fill="hold">
                                          <p:stCondLst>
                                            <p:cond delay="0"/>
                                          </p:stCondLst>
                                        </p:cTn>
                                        <p:tgtEl>
                                          <p:spTgt spid="34"/>
                                        </p:tgtEl>
                                        <p:attrNameLst>
                                          <p:attrName>style.visibility</p:attrName>
                                        </p:attrNameLst>
                                      </p:cBhvr>
                                      <p:to>
                                        <p:strVal val="visible"/>
                                      </p:to>
                                    </p:set>
                                    <p:anim calcmode="lin" valueType="num">
                                      <p:cBhvr>
                                        <p:cTn id="87" dur="500" fill="hold"/>
                                        <p:tgtEl>
                                          <p:spTgt spid="34"/>
                                        </p:tgtEl>
                                        <p:attrNameLst>
                                          <p:attrName>ppt_w</p:attrName>
                                        </p:attrNameLst>
                                      </p:cBhvr>
                                      <p:tavLst>
                                        <p:tav tm="0">
                                          <p:val>
                                            <p:fltVal val="0"/>
                                          </p:val>
                                        </p:tav>
                                        <p:tav tm="100000">
                                          <p:val>
                                            <p:strVal val="#ppt_w"/>
                                          </p:val>
                                        </p:tav>
                                      </p:tavLst>
                                    </p:anim>
                                    <p:anim calcmode="lin" valueType="num">
                                      <p:cBhvr>
                                        <p:cTn id="88" dur="500" fill="hold"/>
                                        <p:tgtEl>
                                          <p:spTgt spid="34"/>
                                        </p:tgtEl>
                                        <p:attrNameLst>
                                          <p:attrName>ppt_h</p:attrName>
                                        </p:attrNameLst>
                                      </p:cBhvr>
                                      <p:tavLst>
                                        <p:tav tm="0">
                                          <p:val>
                                            <p:fltVal val="0"/>
                                          </p:val>
                                        </p:tav>
                                        <p:tav tm="100000">
                                          <p:val>
                                            <p:strVal val="#ppt_h"/>
                                          </p:val>
                                        </p:tav>
                                      </p:tavLst>
                                    </p:anim>
                                    <p:animEffect transition="in" filter="fade">
                                      <p:cBhvr>
                                        <p:cTn id="89" dur="500"/>
                                        <p:tgtEl>
                                          <p:spTgt spid="34"/>
                                        </p:tgtEl>
                                      </p:cBhvr>
                                    </p:animEffect>
                                  </p:childTnLst>
                                </p:cTn>
                              </p:par>
                            </p:childTnLst>
                          </p:cTn>
                        </p:par>
                        <p:par>
                          <p:cTn id="90" fill="hold">
                            <p:stCondLst>
                              <p:cond delay="7000"/>
                            </p:stCondLst>
                            <p:childTnLst>
                              <p:par>
                                <p:cTn id="91" presetID="22" presetClass="entr" presetSubtype="1" fill="hold" nodeType="afterEffect">
                                  <p:stCondLst>
                                    <p:cond delay="0"/>
                                  </p:stCondLst>
                                  <p:childTnLst>
                                    <p:set>
                                      <p:cBhvr>
                                        <p:cTn id="92" dur="1" fill="hold">
                                          <p:stCondLst>
                                            <p:cond delay="0"/>
                                          </p:stCondLst>
                                        </p:cTn>
                                        <p:tgtEl>
                                          <p:spTgt spid="2"/>
                                        </p:tgtEl>
                                        <p:attrNameLst>
                                          <p:attrName>style.visibility</p:attrName>
                                        </p:attrNameLst>
                                      </p:cBhvr>
                                      <p:to>
                                        <p:strVal val="visible"/>
                                      </p:to>
                                    </p:set>
                                    <p:animEffect transition="in" filter="wipe(up)">
                                      <p:cBhvr>
                                        <p:cTn id="9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395536" y="467961"/>
            <a:ext cx="8352928" cy="954107"/>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2800" dirty="0" smtClean="0">
                <a:solidFill>
                  <a:srgbClr val="FF0000"/>
                </a:solidFill>
                <a:latin typeface="Impact" pitchFamily="34" charset="0"/>
              </a:rPr>
              <a:t>RESPUESTAS A LAS NECESIDADES DETECTADAS PARA LA SUPERACIÓN DE LOS PROFESORES Y ADIESTRADOS.</a:t>
            </a:r>
            <a:endParaRPr lang="es-ES" sz="2800" dirty="0" smtClean="0">
              <a:solidFill>
                <a:srgbClr val="FF0000"/>
              </a:solidFill>
              <a:latin typeface="Arial" charset="0"/>
              <a:ea typeface="Times New Roman" pitchFamily="18" charset="0"/>
              <a:cs typeface="Arial" charset="0"/>
            </a:endParaRPr>
          </a:p>
        </p:txBody>
      </p:sp>
      <p:graphicFrame>
        <p:nvGraphicFramePr>
          <p:cNvPr id="4" name="3 Tabla"/>
          <p:cNvGraphicFramePr>
            <a:graphicFrameLocks noGrp="1"/>
          </p:cNvGraphicFramePr>
          <p:nvPr>
            <p:extLst>
              <p:ext uri="{D42A27DB-BD31-4B8C-83A1-F6EECF244321}">
                <p14:modId xmlns:p14="http://schemas.microsoft.com/office/powerpoint/2010/main" val="353366147"/>
              </p:ext>
            </p:extLst>
          </p:nvPr>
        </p:nvGraphicFramePr>
        <p:xfrm>
          <a:off x="107504" y="2089368"/>
          <a:ext cx="8928991" cy="3810000"/>
        </p:xfrm>
        <a:graphic>
          <a:graphicData uri="http://schemas.openxmlformats.org/drawingml/2006/table">
            <a:tbl>
              <a:tblPr firstRow="1" bandRow="1">
                <a:tableStyleId>{5940675A-B579-460E-94D1-54222C63F5DA}</a:tableStyleId>
              </a:tblPr>
              <a:tblGrid>
                <a:gridCol w="3837253"/>
                <a:gridCol w="3468286"/>
                <a:gridCol w="1623452"/>
              </a:tblGrid>
              <a:tr h="370840">
                <a:tc>
                  <a:txBody>
                    <a:bodyPr/>
                    <a:lstStyle/>
                    <a:p>
                      <a:pPr algn="ctr"/>
                      <a:r>
                        <a:rPr lang="es-ES" b="1" dirty="0" smtClean="0">
                          <a:latin typeface="Arial" pitchFamily="34" charset="0"/>
                          <a:cs typeface="Arial" pitchFamily="34" charset="0"/>
                        </a:rPr>
                        <a:t>POSTGRADO</a:t>
                      </a:r>
                      <a:endParaRPr lang="es-ES" b="1" dirty="0">
                        <a:latin typeface="Arial" pitchFamily="34" charset="0"/>
                        <a:cs typeface="Arial" pitchFamily="34" charset="0"/>
                      </a:endParaRPr>
                    </a:p>
                  </a:txBody>
                  <a:tcPr>
                    <a:solidFill>
                      <a:srgbClr val="FFFFCC"/>
                    </a:solidFill>
                  </a:tcPr>
                </a:tc>
                <a:tc>
                  <a:txBody>
                    <a:bodyPr/>
                    <a:lstStyle/>
                    <a:p>
                      <a:pPr algn="ctr"/>
                      <a:r>
                        <a:rPr lang="es-ES" b="1" dirty="0" smtClean="0">
                          <a:latin typeface="Arial" pitchFamily="34" charset="0"/>
                          <a:cs typeface="Arial" pitchFamily="34" charset="0"/>
                        </a:rPr>
                        <a:t>DESTINADO</a:t>
                      </a:r>
                      <a:endParaRPr lang="es-ES" b="1" dirty="0">
                        <a:latin typeface="Arial" pitchFamily="34" charset="0"/>
                        <a:cs typeface="Arial" pitchFamily="34" charset="0"/>
                      </a:endParaRPr>
                    </a:p>
                  </a:txBody>
                  <a:tcPr>
                    <a:solidFill>
                      <a:srgbClr val="FFFFCC"/>
                    </a:solidFill>
                  </a:tcPr>
                </a:tc>
                <a:tc>
                  <a:txBody>
                    <a:bodyPr/>
                    <a:lstStyle/>
                    <a:p>
                      <a:pPr algn="ctr"/>
                      <a:r>
                        <a:rPr lang="es-ES" b="1" dirty="0" smtClean="0">
                          <a:latin typeface="Arial" pitchFamily="34" charset="0"/>
                          <a:cs typeface="Arial" pitchFamily="34" charset="0"/>
                        </a:rPr>
                        <a:t>DEMANDA/ MATRICULA</a:t>
                      </a:r>
                      <a:endParaRPr lang="es-ES" b="1" dirty="0">
                        <a:latin typeface="Arial" pitchFamily="34" charset="0"/>
                        <a:cs typeface="Arial" pitchFamily="34" charset="0"/>
                      </a:endParaRPr>
                    </a:p>
                  </a:txBody>
                  <a:tcPr>
                    <a:solidFill>
                      <a:srgbClr val="FFFFCC"/>
                    </a:solidFill>
                  </a:tcPr>
                </a:tc>
              </a:tr>
              <a:tr h="370840">
                <a:tc>
                  <a:txBody>
                    <a:bodyPr/>
                    <a:lstStyle/>
                    <a:p>
                      <a:pPr algn="ctr"/>
                      <a:r>
                        <a:rPr lang="es-ES" sz="1600" b="1" dirty="0" smtClean="0">
                          <a:latin typeface="Arial" pitchFamily="34" charset="0"/>
                          <a:cs typeface="Arial" pitchFamily="34" charset="0"/>
                        </a:rPr>
                        <a:t>DIPLOMADO DE JÓVENES</a:t>
                      </a:r>
                      <a:endParaRPr lang="es-ES" sz="1600" b="1" dirty="0">
                        <a:latin typeface="Arial" pitchFamily="34" charset="0"/>
                        <a:cs typeface="Arial" pitchFamily="34" charset="0"/>
                      </a:endParaRPr>
                    </a:p>
                  </a:txBody>
                  <a:tcPr/>
                </a:tc>
                <a:tc>
                  <a:txBody>
                    <a:bodyPr/>
                    <a:lstStyle/>
                    <a:p>
                      <a:pPr algn="ctr"/>
                      <a:r>
                        <a:rPr lang="es-ES" sz="1600" b="1" dirty="0" smtClean="0">
                          <a:latin typeface="Arial" pitchFamily="34" charset="0"/>
                          <a:cs typeface="Arial" pitchFamily="34" charset="0"/>
                        </a:rPr>
                        <a:t>Adiestrados de Educación Superior de la Universidad de Oriente</a:t>
                      </a:r>
                      <a:endParaRPr lang="es-ES" sz="1600" b="1" dirty="0">
                        <a:latin typeface="Arial" pitchFamily="34" charset="0"/>
                        <a:cs typeface="Arial" pitchFamily="34" charset="0"/>
                      </a:endParaRPr>
                    </a:p>
                  </a:txBody>
                  <a:tcPr/>
                </a:tc>
                <a:tc>
                  <a:txBody>
                    <a:bodyPr/>
                    <a:lstStyle/>
                    <a:p>
                      <a:pPr algn="ctr"/>
                      <a:r>
                        <a:rPr lang="es-ES" sz="2800" b="1" dirty="0" smtClean="0">
                          <a:latin typeface="Arial" pitchFamily="34" charset="0"/>
                          <a:cs typeface="Arial" pitchFamily="34" charset="0"/>
                        </a:rPr>
                        <a:t>64/47</a:t>
                      </a:r>
                      <a:endParaRPr lang="es-ES" sz="2800" b="1" dirty="0">
                        <a:latin typeface="Arial" pitchFamily="34" charset="0"/>
                        <a:cs typeface="Arial" pitchFamily="34" charset="0"/>
                      </a:endParaRPr>
                    </a:p>
                  </a:txBody>
                  <a:tcPr/>
                </a:tc>
              </a:tr>
              <a:tr h="370840">
                <a:tc>
                  <a:txBody>
                    <a:bodyPr/>
                    <a:lstStyle/>
                    <a:p>
                      <a:pPr algn="ctr"/>
                      <a:r>
                        <a:rPr lang="es-ES" sz="1600" b="1" dirty="0" smtClean="0">
                          <a:latin typeface="Arial" pitchFamily="34" charset="0"/>
                          <a:cs typeface="Arial" pitchFamily="34" charset="0"/>
                        </a:rPr>
                        <a:t>CURSO DE POSGRADO ACTUALIZACIÓN PEDAGÓGICA</a:t>
                      </a:r>
                      <a:endParaRPr lang="es-ES" sz="1600" b="1" dirty="0">
                        <a:latin typeface="Arial" pitchFamily="34" charset="0"/>
                        <a:cs typeface="Arial" pitchFamily="34" charset="0"/>
                      </a:endParaRPr>
                    </a:p>
                  </a:txBody>
                  <a:tcPr/>
                </a:tc>
                <a:tc>
                  <a:txBody>
                    <a:bodyPr/>
                    <a:lstStyle/>
                    <a:p>
                      <a:pPr algn="ctr"/>
                      <a:r>
                        <a:rPr lang="es-ES" sz="1600" b="1" dirty="0" smtClean="0">
                          <a:latin typeface="Arial" pitchFamily="34" charset="0"/>
                          <a:cs typeface="Arial" pitchFamily="34" charset="0"/>
                        </a:rPr>
                        <a:t>Para</a:t>
                      </a:r>
                      <a:r>
                        <a:rPr lang="es-ES" sz="1600" b="1" baseline="0" dirty="0" smtClean="0">
                          <a:latin typeface="Arial" pitchFamily="34" charset="0"/>
                          <a:cs typeface="Arial" pitchFamily="34" charset="0"/>
                        </a:rPr>
                        <a:t> docentes en general.</a:t>
                      </a:r>
                      <a:endParaRPr lang="es-ES" sz="1600" b="1" dirty="0">
                        <a:latin typeface="Arial" pitchFamily="34" charset="0"/>
                        <a:cs typeface="Arial" pitchFamily="34" charset="0"/>
                      </a:endParaRPr>
                    </a:p>
                  </a:txBody>
                  <a:tcPr/>
                </a:tc>
                <a:tc>
                  <a:txBody>
                    <a:bodyPr/>
                    <a:lstStyle/>
                    <a:p>
                      <a:pPr algn="ctr"/>
                      <a:r>
                        <a:rPr lang="es-ES" sz="2800" b="1" dirty="0" smtClean="0">
                          <a:latin typeface="Arial" pitchFamily="34" charset="0"/>
                          <a:cs typeface="Arial" pitchFamily="34" charset="0"/>
                        </a:rPr>
                        <a:t>43</a:t>
                      </a:r>
                      <a:endParaRPr lang="es-ES" sz="2800" b="1" dirty="0">
                        <a:latin typeface="Arial" pitchFamily="34" charset="0"/>
                        <a:cs typeface="Arial" pitchFamily="34" charset="0"/>
                      </a:endParaRPr>
                    </a:p>
                  </a:txBody>
                  <a:tcPr/>
                </a:tc>
              </a:tr>
              <a:tr h="370840">
                <a:tc>
                  <a:txBody>
                    <a:bodyPr/>
                    <a:lstStyle/>
                    <a:p>
                      <a:pPr algn="ctr"/>
                      <a:r>
                        <a:rPr lang="es-ES" sz="1600" b="1" dirty="0" smtClean="0">
                          <a:latin typeface="Arial" pitchFamily="34" charset="0"/>
                          <a:cs typeface="Arial" pitchFamily="34" charset="0"/>
                        </a:rPr>
                        <a:t>MAESTRÍA DE VIRTUALIZACIÓN DE PROCESOS UNIVERSITARIOS</a:t>
                      </a:r>
                      <a:endParaRPr lang="es-ES" sz="1600" b="1" dirty="0">
                        <a:latin typeface="Arial" pitchFamily="34" charset="0"/>
                        <a:cs typeface="Arial" pitchFamily="34" charset="0"/>
                      </a:endParaRPr>
                    </a:p>
                  </a:txBody>
                  <a:tcPr/>
                </a:tc>
                <a:tc>
                  <a:txBody>
                    <a:bodyPr/>
                    <a:lstStyle/>
                    <a:p>
                      <a:pPr algn="ctr"/>
                      <a:r>
                        <a:rPr lang="es-ES" sz="1600" b="1" dirty="0" smtClean="0">
                          <a:latin typeface="Arial" pitchFamily="34" charset="0"/>
                          <a:cs typeface="Arial" pitchFamily="34" charset="0"/>
                        </a:rPr>
                        <a:t>Para la formación de profesionales (tanto a nivel nacional, regional y/o local)</a:t>
                      </a:r>
                      <a:endParaRPr lang="es-ES" sz="1600" b="1" dirty="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2800" b="1" dirty="0" smtClean="0">
                          <a:latin typeface="Arial" pitchFamily="34" charset="0"/>
                          <a:cs typeface="Arial" pitchFamily="34" charset="0"/>
                        </a:rPr>
                        <a:t> 26</a:t>
                      </a:r>
                    </a:p>
                    <a:p>
                      <a:pPr algn="ctr"/>
                      <a:endParaRPr lang="es-ES" sz="2800" b="1" dirty="0">
                        <a:latin typeface="Arial" pitchFamily="34" charset="0"/>
                        <a:cs typeface="Arial" pitchFamily="34" charset="0"/>
                      </a:endParaRPr>
                    </a:p>
                  </a:txBody>
                  <a:tcPr/>
                </a:tc>
              </a:tr>
              <a:tr h="370840">
                <a:tc>
                  <a:txBody>
                    <a:bodyPr/>
                    <a:lstStyle/>
                    <a:p>
                      <a:pPr algn="ctr"/>
                      <a:r>
                        <a:rPr lang="es-ES" sz="1600" b="1" dirty="0" smtClean="0">
                          <a:latin typeface="Arial" pitchFamily="34" charset="0"/>
                          <a:cs typeface="Arial" pitchFamily="34" charset="0"/>
                        </a:rPr>
                        <a:t>MAESTRÍA GESTIÓN DE PROCESOS FORMATIVOS UNIVERSITARIOS</a:t>
                      </a:r>
                      <a:endParaRPr lang="es-ES" sz="1600" b="1" dirty="0">
                        <a:latin typeface="Arial" pitchFamily="34" charset="0"/>
                        <a:cs typeface="Arial" pitchFamily="34" charset="0"/>
                      </a:endParaRPr>
                    </a:p>
                  </a:txBody>
                  <a:tcPr/>
                </a:tc>
                <a:tc>
                  <a:txBody>
                    <a:bodyPr/>
                    <a:lstStyle/>
                    <a:p>
                      <a:pPr algn="ctr"/>
                      <a:r>
                        <a:rPr lang="es-ES" sz="1600" b="1" dirty="0" smtClean="0">
                          <a:latin typeface="Arial" pitchFamily="34" charset="0"/>
                          <a:cs typeface="Arial" pitchFamily="34" charset="0"/>
                        </a:rPr>
                        <a:t>Para la formación de directivos y asesores de las diferentes instancias universitarias</a:t>
                      </a:r>
                      <a:endParaRPr lang="es-ES" sz="1600" b="1" dirty="0">
                        <a:latin typeface="Arial" pitchFamily="34" charset="0"/>
                        <a:cs typeface="Arial" pitchFamily="34" charset="0"/>
                      </a:endParaRPr>
                    </a:p>
                  </a:txBody>
                  <a:tcPr/>
                </a:tc>
                <a:tc>
                  <a:txBody>
                    <a:bodyPr/>
                    <a:lstStyle/>
                    <a:p>
                      <a:pPr algn="ctr"/>
                      <a:r>
                        <a:rPr lang="es-ES" sz="2800" b="1" dirty="0" smtClean="0">
                          <a:latin typeface="Arial" pitchFamily="34" charset="0"/>
                          <a:cs typeface="Arial" pitchFamily="34" charset="0"/>
                        </a:rPr>
                        <a:t>24/21</a:t>
                      </a:r>
                      <a:endParaRPr lang="es-ES" sz="2800" b="1"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323249217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395536" y="467961"/>
            <a:ext cx="8352928" cy="954107"/>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2800" dirty="0" smtClean="0">
                <a:solidFill>
                  <a:srgbClr val="FF0000"/>
                </a:solidFill>
                <a:latin typeface="Impact" pitchFamily="34" charset="0"/>
              </a:rPr>
              <a:t>RESPUESTAS A LAS NECESIDADES DETECTADAS PARA LA SUPERACIÓN DE LOS PROFESORES Y ADIESTRADOS.</a:t>
            </a:r>
            <a:endParaRPr lang="es-ES" sz="2800" dirty="0" smtClean="0">
              <a:solidFill>
                <a:srgbClr val="FF0000"/>
              </a:solidFill>
              <a:latin typeface="Arial" charset="0"/>
              <a:ea typeface="Times New Roman" pitchFamily="18" charset="0"/>
              <a:cs typeface="Arial" charset="0"/>
            </a:endParaRPr>
          </a:p>
        </p:txBody>
      </p:sp>
      <p:graphicFrame>
        <p:nvGraphicFramePr>
          <p:cNvPr id="4" name="3 Tabla"/>
          <p:cNvGraphicFramePr>
            <a:graphicFrameLocks noGrp="1"/>
          </p:cNvGraphicFramePr>
          <p:nvPr>
            <p:extLst>
              <p:ext uri="{D42A27DB-BD31-4B8C-83A1-F6EECF244321}">
                <p14:modId xmlns:p14="http://schemas.microsoft.com/office/powerpoint/2010/main" val="1879477094"/>
              </p:ext>
            </p:extLst>
          </p:nvPr>
        </p:nvGraphicFramePr>
        <p:xfrm>
          <a:off x="107504" y="1422092"/>
          <a:ext cx="8928991" cy="5425440"/>
        </p:xfrm>
        <a:graphic>
          <a:graphicData uri="http://schemas.openxmlformats.org/drawingml/2006/table">
            <a:tbl>
              <a:tblPr firstRow="1" bandRow="1">
                <a:tableStyleId>{5940675A-B579-460E-94D1-54222C63F5DA}</a:tableStyleId>
              </a:tblPr>
              <a:tblGrid>
                <a:gridCol w="3528392"/>
                <a:gridCol w="3777147"/>
                <a:gridCol w="1623452"/>
              </a:tblGrid>
              <a:tr h="370840">
                <a:tc>
                  <a:txBody>
                    <a:bodyPr/>
                    <a:lstStyle/>
                    <a:p>
                      <a:pPr algn="ctr"/>
                      <a:r>
                        <a:rPr lang="es-ES" b="1" dirty="0" smtClean="0">
                          <a:latin typeface="Arial" pitchFamily="34" charset="0"/>
                          <a:cs typeface="Arial" pitchFamily="34" charset="0"/>
                        </a:rPr>
                        <a:t>POSTGRADO</a:t>
                      </a:r>
                      <a:endParaRPr lang="es-ES" b="1" dirty="0">
                        <a:latin typeface="Arial" pitchFamily="34" charset="0"/>
                        <a:cs typeface="Arial" pitchFamily="34" charset="0"/>
                      </a:endParaRPr>
                    </a:p>
                  </a:txBody>
                  <a:tcPr>
                    <a:solidFill>
                      <a:srgbClr val="FFFFCC"/>
                    </a:solidFill>
                  </a:tcPr>
                </a:tc>
                <a:tc>
                  <a:txBody>
                    <a:bodyPr/>
                    <a:lstStyle/>
                    <a:p>
                      <a:pPr algn="ctr"/>
                      <a:r>
                        <a:rPr lang="es-ES" b="1" dirty="0" smtClean="0">
                          <a:latin typeface="Arial" pitchFamily="34" charset="0"/>
                          <a:cs typeface="Arial" pitchFamily="34" charset="0"/>
                        </a:rPr>
                        <a:t>DESTINADO</a:t>
                      </a:r>
                      <a:endParaRPr lang="es-ES" b="1" dirty="0">
                        <a:latin typeface="Arial" pitchFamily="34" charset="0"/>
                        <a:cs typeface="Arial" pitchFamily="34" charset="0"/>
                      </a:endParaRPr>
                    </a:p>
                  </a:txBody>
                  <a:tcPr>
                    <a:solidFill>
                      <a:srgbClr val="FFFFCC"/>
                    </a:solidFill>
                  </a:tcPr>
                </a:tc>
                <a:tc>
                  <a:txBody>
                    <a:bodyPr/>
                    <a:lstStyle/>
                    <a:p>
                      <a:pPr algn="ctr"/>
                      <a:r>
                        <a:rPr lang="es-ES" b="1" dirty="0" smtClean="0">
                          <a:latin typeface="Arial" pitchFamily="34" charset="0"/>
                          <a:cs typeface="Arial" pitchFamily="34" charset="0"/>
                        </a:rPr>
                        <a:t>DEMANDA/ MATRICULA</a:t>
                      </a:r>
                      <a:endParaRPr lang="es-ES" b="1" dirty="0">
                        <a:latin typeface="Arial" pitchFamily="34" charset="0"/>
                        <a:cs typeface="Arial" pitchFamily="34" charset="0"/>
                      </a:endParaRPr>
                    </a:p>
                  </a:txBody>
                  <a:tcPr>
                    <a:solidFill>
                      <a:srgbClr val="FFFFCC"/>
                    </a:solidFill>
                  </a:tcPr>
                </a:tc>
              </a:tr>
              <a:tr h="370840">
                <a:tc>
                  <a:txBody>
                    <a:bodyPr/>
                    <a:lstStyle/>
                    <a:p>
                      <a:pPr algn="ctr"/>
                      <a:r>
                        <a:rPr lang="es-ES" sz="1600" b="1" dirty="0" smtClean="0">
                          <a:latin typeface="Arial" pitchFamily="34" charset="0"/>
                          <a:cs typeface="Arial" pitchFamily="34" charset="0"/>
                        </a:rPr>
                        <a:t> DOCTORADO</a:t>
                      </a:r>
                      <a:r>
                        <a:rPr lang="es-ES" sz="1600" b="1" baseline="0" dirty="0" smtClean="0">
                          <a:latin typeface="Arial" pitchFamily="34" charset="0"/>
                          <a:cs typeface="Arial" pitchFamily="34" charset="0"/>
                        </a:rPr>
                        <a:t> EN CIENCIAS PEDAGÓGICAS TUTELAR</a:t>
                      </a:r>
                      <a:endParaRPr lang="es-ES" sz="1600" b="1" dirty="0">
                        <a:latin typeface="Arial" pitchFamily="34" charset="0"/>
                        <a:cs typeface="Arial" pitchFamily="34" charset="0"/>
                      </a:endParaRPr>
                    </a:p>
                  </a:txBody>
                  <a:tcPr/>
                </a:tc>
                <a:tc>
                  <a:txBody>
                    <a:bodyPr/>
                    <a:lstStyle/>
                    <a:p>
                      <a:pPr algn="ctr"/>
                      <a:r>
                        <a:rPr lang="es-ES" sz="1600" b="1" dirty="0" smtClean="0">
                          <a:latin typeface="Arial" pitchFamily="34" charset="0"/>
                          <a:cs typeface="Arial" pitchFamily="34" charset="0"/>
                        </a:rPr>
                        <a:t>Para la formación de personal docente de instituciones de educación superior cubanas y extranjeras,</a:t>
                      </a:r>
                      <a:endParaRPr lang="es-ES" sz="1600" b="1" dirty="0">
                        <a:latin typeface="Arial" pitchFamily="34" charset="0"/>
                        <a:cs typeface="Arial" pitchFamily="34" charset="0"/>
                      </a:endParaRPr>
                    </a:p>
                  </a:txBody>
                  <a:tcPr/>
                </a:tc>
                <a:tc>
                  <a:txBody>
                    <a:bodyPr/>
                    <a:lstStyle/>
                    <a:p>
                      <a:pPr algn="ctr"/>
                      <a:r>
                        <a:rPr lang="es-ES" sz="2800" b="1" dirty="0" smtClean="0">
                          <a:latin typeface="Arial" pitchFamily="34" charset="0"/>
                          <a:cs typeface="Arial" pitchFamily="34" charset="0"/>
                        </a:rPr>
                        <a:t>10</a:t>
                      </a:r>
                      <a:endParaRPr lang="es-ES" sz="2800" b="1" dirty="0">
                        <a:latin typeface="Arial" pitchFamily="34" charset="0"/>
                        <a:cs typeface="Arial" pitchFamily="34" charset="0"/>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1" dirty="0" smtClean="0">
                          <a:latin typeface="Arial" pitchFamily="34" charset="0"/>
                          <a:cs typeface="Arial" pitchFamily="34" charset="0"/>
                        </a:rPr>
                        <a:t>DOCTORADO</a:t>
                      </a:r>
                      <a:r>
                        <a:rPr lang="es-ES" sz="1600" b="1" baseline="0" dirty="0" smtClean="0">
                          <a:latin typeface="Arial" pitchFamily="34" charset="0"/>
                          <a:cs typeface="Arial" pitchFamily="34" charset="0"/>
                        </a:rPr>
                        <a:t> EN CIENCIAS PEDAGÓGICAS CURRICULAR</a:t>
                      </a:r>
                      <a:endParaRPr lang="es-ES" sz="1600" b="1" dirty="0">
                        <a:latin typeface="Arial" pitchFamily="34" charset="0"/>
                        <a:cs typeface="Arial"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1" baseline="0" dirty="0" smtClean="0">
                          <a:latin typeface="Arial" pitchFamily="34" charset="0"/>
                          <a:cs typeface="Arial" pitchFamily="34" charset="0"/>
                        </a:rPr>
                        <a:t>VENEZUELA,</a:t>
                      </a:r>
                      <a:r>
                        <a:rPr lang="es-ES" sz="1800" kern="1200" dirty="0" smtClean="0">
                          <a:solidFill>
                            <a:schemeClr val="tx1"/>
                          </a:solidFill>
                          <a:effectLst/>
                          <a:latin typeface="+mn-lt"/>
                          <a:ea typeface="+mn-ea"/>
                          <a:cs typeface="+mn-cs"/>
                        </a:rPr>
                        <a:t> Se han realizado dos estancias, asesoría de tesis y los exámenes de </a:t>
                      </a:r>
                      <a:r>
                        <a:rPr lang="es-ES" sz="1800" kern="1200" dirty="0" err="1" smtClean="0">
                          <a:solidFill>
                            <a:schemeClr val="tx1"/>
                          </a:solidFill>
                          <a:effectLst/>
                          <a:latin typeface="+mn-lt"/>
                          <a:ea typeface="+mn-ea"/>
                          <a:cs typeface="+mn-cs"/>
                        </a:rPr>
                        <a:t>PSCyT</a:t>
                      </a:r>
                      <a:r>
                        <a:rPr lang="es-ES" sz="1800" kern="1200" dirty="0" smtClean="0">
                          <a:solidFill>
                            <a:schemeClr val="tx1"/>
                          </a:solidFill>
                          <a:effectLst/>
                          <a:latin typeface="+mn-lt"/>
                          <a:ea typeface="+mn-ea"/>
                          <a:cs typeface="+mn-cs"/>
                        </a:rPr>
                        <a:t> e Idioma Inglés, buenos resultados</a:t>
                      </a:r>
                      <a:r>
                        <a:rPr lang="es-ES" sz="1600" b="1" baseline="0" dirty="0" smtClean="0">
                          <a:latin typeface="Arial" pitchFamily="34" charset="0"/>
                          <a:cs typeface="Arial" pitchFamily="34" charset="0"/>
                        </a:rPr>
                        <a:t> </a:t>
                      </a:r>
                      <a:endParaRPr lang="es-ES" sz="1600" b="1" dirty="0">
                        <a:latin typeface="Arial" pitchFamily="34" charset="0"/>
                        <a:cs typeface="Arial" pitchFamily="34" charset="0"/>
                      </a:endParaRPr>
                    </a:p>
                  </a:txBody>
                  <a:tcPr/>
                </a:tc>
                <a:tc>
                  <a:txBody>
                    <a:bodyPr/>
                    <a:lstStyle/>
                    <a:p>
                      <a:pPr algn="ctr"/>
                      <a:r>
                        <a:rPr lang="es-ES" sz="2800" b="1" dirty="0" smtClean="0">
                          <a:latin typeface="Arial" pitchFamily="34" charset="0"/>
                          <a:cs typeface="Arial" pitchFamily="34" charset="0"/>
                        </a:rPr>
                        <a:t>21</a:t>
                      </a:r>
                      <a:endParaRPr lang="es-ES" sz="2800" b="1" dirty="0">
                        <a:latin typeface="Arial" pitchFamily="34" charset="0"/>
                        <a:cs typeface="Arial" pitchFamily="34" charset="0"/>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1" dirty="0" smtClean="0">
                          <a:latin typeface="Arial" pitchFamily="34" charset="0"/>
                          <a:cs typeface="Arial" pitchFamily="34" charset="0"/>
                        </a:rPr>
                        <a:t>DOCTORADO</a:t>
                      </a:r>
                      <a:r>
                        <a:rPr lang="es-ES" sz="1600" b="1" baseline="0" dirty="0" smtClean="0">
                          <a:latin typeface="Arial" pitchFamily="34" charset="0"/>
                          <a:cs typeface="Arial" pitchFamily="34" charset="0"/>
                        </a:rPr>
                        <a:t> EN CIENCIAS PEDAGÓGICAS CURRICULAR</a:t>
                      </a:r>
                      <a:endParaRPr lang="es-ES" sz="1600" b="1" dirty="0">
                        <a:latin typeface="Arial" pitchFamily="34" charset="0"/>
                        <a:cs typeface="Arial" pitchFamily="34" charset="0"/>
                      </a:endParaRPr>
                    </a:p>
                  </a:txBody>
                  <a:tcPr/>
                </a:tc>
                <a:tc>
                  <a:txBody>
                    <a:bodyPr/>
                    <a:lstStyle/>
                    <a:p>
                      <a:pPr algn="ctr"/>
                      <a:r>
                        <a:rPr lang="es-ES" sz="1600" b="1" dirty="0" smtClean="0">
                          <a:latin typeface="Arial" pitchFamily="34" charset="0"/>
                          <a:cs typeface="Arial" pitchFamily="34" charset="0"/>
                        </a:rPr>
                        <a:t>ECUADOR, 15 visitas en este periodo</a:t>
                      </a:r>
                      <a:endParaRPr lang="es-ES" sz="1600" b="1" dirty="0">
                        <a:latin typeface="Arial" pitchFamily="34" charset="0"/>
                        <a:cs typeface="Arial" pitchFamily="34" charset="0"/>
                      </a:endParaRPr>
                    </a:p>
                  </a:txBody>
                  <a:tcPr/>
                </a:tc>
                <a:tc>
                  <a:txBody>
                    <a:bodyPr/>
                    <a:lstStyle/>
                    <a:p>
                      <a:pPr algn="ctr"/>
                      <a:r>
                        <a:rPr lang="es-ES" sz="2800" b="1" dirty="0" smtClean="0">
                          <a:latin typeface="Arial" pitchFamily="34" charset="0"/>
                          <a:cs typeface="Arial" pitchFamily="34" charset="0"/>
                        </a:rPr>
                        <a:t>24</a:t>
                      </a:r>
                      <a:endParaRPr lang="es-ES" sz="2800" b="1" dirty="0">
                        <a:latin typeface="Arial" pitchFamily="34" charset="0"/>
                        <a:cs typeface="Arial" pitchFamily="34" charset="0"/>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ES" sz="1600" b="1" dirty="0" smtClean="0">
                          <a:latin typeface="Arial" pitchFamily="34" charset="0"/>
                          <a:cs typeface="Arial" pitchFamily="34" charset="0"/>
                        </a:rPr>
                        <a:t>DOCTORADO</a:t>
                      </a:r>
                      <a:r>
                        <a:rPr lang="es-ES" sz="1600" b="1" baseline="0" dirty="0" smtClean="0">
                          <a:latin typeface="Arial" pitchFamily="34" charset="0"/>
                          <a:cs typeface="Arial" pitchFamily="34" charset="0"/>
                        </a:rPr>
                        <a:t> EN CIENCIAS PEDAGÓGICAS TUTELAR</a:t>
                      </a:r>
                      <a:endParaRPr lang="es-ES" sz="1600" b="1" dirty="0" smtClean="0">
                        <a:latin typeface="Arial" pitchFamily="34" charset="0"/>
                        <a:cs typeface="Arial" pitchFamily="34" charset="0"/>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s-ES" sz="1600" b="1" dirty="0">
                        <a:latin typeface="Arial" pitchFamily="34" charset="0"/>
                        <a:cs typeface="Arial" pitchFamily="34" charset="0"/>
                      </a:endParaRPr>
                    </a:p>
                  </a:txBody>
                  <a:tcPr/>
                </a:tc>
                <a:tc>
                  <a:txBody>
                    <a:bodyPr/>
                    <a:lstStyle/>
                    <a:p>
                      <a:pPr algn="ctr"/>
                      <a:r>
                        <a:rPr lang="es-ES" sz="1600" b="1" dirty="0" smtClean="0">
                          <a:latin typeface="Arial" pitchFamily="34" charset="0"/>
                          <a:cs typeface="Arial" pitchFamily="34" charset="0"/>
                        </a:rPr>
                        <a:t>ANGOLA, 3 ASPIRANTES</a:t>
                      </a:r>
                      <a:r>
                        <a:rPr lang="es-ES" sz="1600" b="1" baseline="0" dirty="0" smtClean="0">
                          <a:latin typeface="Arial" pitchFamily="34" charset="0"/>
                          <a:cs typeface="Arial" pitchFamily="34" charset="0"/>
                        </a:rPr>
                        <a:t> en el semestre</a:t>
                      </a:r>
                      <a:endParaRPr lang="es-ES" sz="1600" b="1" dirty="0">
                        <a:latin typeface="Arial" pitchFamily="34" charset="0"/>
                        <a:cs typeface="Arial" pitchFamily="34" charset="0"/>
                      </a:endParaRPr>
                    </a:p>
                  </a:txBody>
                  <a:tcPr/>
                </a:tc>
                <a:tc>
                  <a:txBody>
                    <a:bodyPr/>
                    <a:lstStyle/>
                    <a:p>
                      <a:pPr algn="ctr"/>
                      <a:r>
                        <a:rPr lang="es-ES" sz="2800" b="1" dirty="0" smtClean="0">
                          <a:latin typeface="Arial" pitchFamily="34" charset="0"/>
                          <a:cs typeface="Arial" pitchFamily="34" charset="0"/>
                        </a:rPr>
                        <a:t>4</a:t>
                      </a:r>
                      <a:endParaRPr lang="es-ES" sz="2800" b="1" dirty="0">
                        <a:latin typeface="Arial" pitchFamily="34" charset="0"/>
                        <a:cs typeface="Arial" pitchFamily="34" charset="0"/>
                      </a:endParaRPr>
                    </a:p>
                  </a:txBody>
                  <a:tcPr/>
                </a:tc>
              </a:tr>
              <a:tr h="370840">
                <a:tc>
                  <a:txBody>
                    <a:bodyPr/>
                    <a:lstStyle/>
                    <a:p>
                      <a:pPr algn="ctr"/>
                      <a:r>
                        <a:rPr lang="es-ES" sz="1600" b="1" dirty="0" smtClean="0">
                          <a:latin typeface="Arial" pitchFamily="34" charset="0"/>
                          <a:cs typeface="Arial" pitchFamily="34" charset="0"/>
                        </a:rPr>
                        <a:t>POSTDOCTORADO EN GESTIÓN CIENTÍFICA DE LA FORMACIÓN DE INVESTIGADORES</a:t>
                      </a:r>
                      <a:endParaRPr lang="es-ES" sz="1600" b="1" dirty="0">
                        <a:latin typeface="Arial" pitchFamily="34" charset="0"/>
                        <a:cs typeface="Arial" pitchFamily="34" charset="0"/>
                      </a:endParaRPr>
                    </a:p>
                  </a:txBody>
                  <a:tcPr/>
                </a:tc>
                <a:tc>
                  <a:txBody>
                    <a:bodyPr/>
                    <a:lstStyle/>
                    <a:p>
                      <a:pPr algn="ctr"/>
                      <a:r>
                        <a:rPr lang="es-ES" sz="1600" b="1" dirty="0" smtClean="0">
                          <a:latin typeface="Arial" pitchFamily="34" charset="0"/>
                          <a:cs typeface="Arial" pitchFamily="34" charset="0"/>
                        </a:rPr>
                        <a:t>Para la formación de doctores de la Universidad de Oriente y de otras instituciones de</a:t>
                      </a:r>
                      <a:r>
                        <a:rPr lang="es-ES" sz="1600" b="1" baseline="0" dirty="0" smtClean="0">
                          <a:latin typeface="Arial" pitchFamily="34" charset="0"/>
                          <a:cs typeface="Arial" pitchFamily="34" charset="0"/>
                        </a:rPr>
                        <a:t> territorio y extranjeras.</a:t>
                      </a:r>
                      <a:endParaRPr lang="es-ES" sz="1600" b="1" dirty="0">
                        <a:latin typeface="Arial" pitchFamily="34" charset="0"/>
                        <a:cs typeface="Arial" pitchFamily="34" charset="0"/>
                      </a:endParaRPr>
                    </a:p>
                  </a:txBody>
                  <a:tcPr/>
                </a:tc>
                <a:tc>
                  <a:txBody>
                    <a:bodyPr/>
                    <a:lstStyle/>
                    <a:p>
                      <a:pPr algn="ctr"/>
                      <a:r>
                        <a:rPr lang="es-ES" sz="2800" b="1" dirty="0" smtClean="0">
                          <a:latin typeface="Arial" pitchFamily="34" charset="0"/>
                          <a:cs typeface="Arial" pitchFamily="34" charset="0"/>
                        </a:rPr>
                        <a:t>/ 15</a:t>
                      </a:r>
                    </a:p>
                    <a:p>
                      <a:pPr algn="ctr"/>
                      <a:endParaRPr lang="es-ES" sz="4000" b="1"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396858176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6" y="620688"/>
            <a:ext cx="7772400" cy="1431032"/>
          </a:xfrm>
        </p:spPr>
        <p:txBody>
          <a:bodyPr/>
          <a:lstStyle/>
          <a:p>
            <a:r>
              <a:rPr lang="es-ES" sz="6000" dirty="0" smtClean="0"/>
              <a:t/>
            </a:r>
            <a:br>
              <a:rPr lang="es-ES" sz="6000" dirty="0" smtClean="0"/>
            </a:br>
            <a:r>
              <a:rPr lang="es-ES" sz="6000" dirty="0"/>
              <a:t/>
            </a:r>
            <a:br>
              <a:rPr lang="es-ES" sz="6000" dirty="0"/>
            </a:br>
            <a:r>
              <a:rPr lang="es-ES" sz="6000" dirty="0" smtClean="0"/>
              <a:t/>
            </a:r>
            <a:br>
              <a:rPr lang="es-ES" sz="6000" dirty="0" smtClean="0"/>
            </a:br>
            <a:r>
              <a:rPr lang="es-ES" dirty="0" smtClean="0">
                <a:solidFill>
                  <a:srgbClr val="FF0000"/>
                </a:solidFill>
                <a:latin typeface="Impact" pitchFamily="34" charset="0"/>
              </a:rPr>
              <a:t>DIPLOMADO </a:t>
            </a:r>
            <a:r>
              <a:rPr lang="es-ES" dirty="0">
                <a:solidFill>
                  <a:srgbClr val="FF0000"/>
                </a:solidFill>
                <a:latin typeface="Impact" pitchFamily="34" charset="0"/>
              </a:rPr>
              <a:t>EN</a:t>
            </a:r>
            <a:br>
              <a:rPr lang="es-ES" dirty="0">
                <a:solidFill>
                  <a:srgbClr val="FF0000"/>
                </a:solidFill>
                <a:latin typeface="Impact" pitchFamily="34" charset="0"/>
              </a:rPr>
            </a:br>
            <a:r>
              <a:rPr lang="es-ES" dirty="0">
                <a:solidFill>
                  <a:srgbClr val="FF0000"/>
                </a:solidFill>
                <a:latin typeface="Impact" pitchFamily="34" charset="0"/>
              </a:rPr>
              <a:t>DOCENCIA UNIVERSITARIA</a:t>
            </a:r>
            <a:br>
              <a:rPr lang="es-ES" dirty="0">
                <a:solidFill>
                  <a:srgbClr val="FF0000"/>
                </a:solidFill>
                <a:latin typeface="Impact" pitchFamily="34" charset="0"/>
              </a:rPr>
            </a:br>
            <a:r>
              <a:rPr lang="es-ES" sz="6000" dirty="0" smtClean="0"/>
              <a:t/>
            </a:r>
            <a:br>
              <a:rPr lang="es-ES" sz="6000" dirty="0" smtClean="0"/>
            </a:br>
            <a:r>
              <a:rPr lang="es-ES" dirty="0" smtClean="0"/>
              <a:t>Balance </a:t>
            </a:r>
            <a:r>
              <a:rPr lang="es-ES" dirty="0"/>
              <a:t>Resultados Curso </a:t>
            </a:r>
            <a:r>
              <a:rPr lang="es-ES" dirty="0" smtClean="0"/>
              <a:t>13–14</a:t>
            </a:r>
            <a:r>
              <a:rPr lang="es-ES" dirty="0"/>
              <a:t/>
            </a:r>
            <a:br>
              <a:rPr lang="es-ES" dirty="0"/>
            </a:br>
            <a:r>
              <a:rPr lang="es-ES" dirty="0"/>
              <a:t>Proyección del Curso </a:t>
            </a:r>
            <a:r>
              <a:rPr lang="es-ES" dirty="0" smtClean="0"/>
              <a:t>14-15</a:t>
            </a:r>
            <a:r>
              <a:rPr lang="es-ES" dirty="0"/>
              <a:t>.</a:t>
            </a:r>
            <a:br>
              <a:rPr lang="es-ES" dirty="0"/>
            </a:br>
            <a:endParaRPr lang="es-ES" dirty="0"/>
          </a:p>
        </p:txBody>
      </p:sp>
    </p:spTree>
    <p:extLst>
      <p:ext uri="{BB962C8B-B14F-4D97-AF65-F5344CB8AC3E}">
        <p14:creationId xmlns:p14="http://schemas.microsoft.com/office/powerpoint/2010/main" val="549500651"/>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116632"/>
            <a:ext cx="8424936" cy="1143000"/>
          </a:xfrm>
          <a:noFill/>
          <a:ln>
            <a:noFill/>
          </a:ln>
        </p:spPr>
        <p:style>
          <a:lnRef idx="1">
            <a:schemeClr val="accent1"/>
          </a:lnRef>
          <a:fillRef idx="2">
            <a:schemeClr val="accent1"/>
          </a:fillRef>
          <a:effectRef idx="1">
            <a:schemeClr val="accent1"/>
          </a:effectRef>
          <a:fontRef idx="minor">
            <a:schemeClr val="dk1"/>
          </a:fontRef>
        </p:style>
        <p:txBody>
          <a:bodyPr/>
          <a:lstStyle/>
          <a:p>
            <a:r>
              <a:rPr lang="es-ES" sz="4000" dirty="0" smtClean="0">
                <a:solidFill>
                  <a:srgbClr val="FF0000"/>
                </a:solidFill>
                <a:latin typeface="Impact" pitchFamily="34" charset="0"/>
              </a:rPr>
              <a:t>RESULTADOS ESTADÍSTICOS</a:t>
            </a:r>
            <a:endParaRPr lang="es-ES" sz="4000" dirty="0">
              <a:solidFill>
                <a:srgbClr val="FF0000"/>
              </a:solidFill>
              <a:latin typeface="Impact" pitchFamily="34" charset="0"/>
            </a:endParaRPr>
          </a:p>
        </p:txBody>
      </p:sp>
      <p:sp>
        <p:nvSpPr>
          <p:cNvPr id="3" name="2 CuadroTexto"/>
          <p:cNvSpPr txBox="1"/>
          <p:nvPr/>
        </p:nvSpPr>
        <p:spPr>
          <a:xfrm>
            <a:off x="323528" y="1052736"/>
            <a:ext cx="8280920" cy="5755422"/>
          </a:xfrm>
          <a:prstGeom prst="rect">
            <a:avLst/>
          </a:prstGeom>
          <a:noFill/>
        </p:spPr>
        <p:txBody>
          <a:bodyPr wrap="square" rtlCol="0">
            <a:spAutoFit/>
          </a:bodyPr>
          <a:lstStyle/>
          <a:p>
            <a:pPr algn="l"/>
            <a:r>
              <a:rPr lang="es-ES" sz="3200" dirty="0" smtClean="0"/>
              <a:t>Matrícula inicial : 81, Matrícula Final: 64</a:t>
            </a:r>
          </a:p>
          <a:p>
            <a:pPr algn="l"/>
            <a:r>
              <a:rPr lang="es-ES" sz="3200" dirty="0" smtClean="0"/>
              <a:t> </a:t>
            </a:r>
          </a:p>
          <a:p>
            <a:pPr algn="l"/>
            <a:r>
              <a:rPr lang="es-ES" sz="3200" dirty="0" smtClean="0"/>
              <a:t>Culminaron </a:t>
            </a:r>
            <a:r>
              <a:rPr lang="es-ES" sz="3200" dirty="0"/>
              <a:t>todos </a:t>
            </a:r>
            <a:r>
              <a:rPr lang="es-ES" sz="3200" dirty="0" smtClean="0"/>
              <a:t>los módulos: 50, para un 78%</a:t>
            </a:r>
          </a:p>
          <a:p>
            <a:pPr algn="l"/>
            <a:r>
              <a:rPr lang="es-ES" sz="3200" dirty="0" smtClean="0"/>
              <a:t>Aprobados: 50 (</a:t>
            </a:r>
            <a:r>
              <a:rPr lang="es-ES" sz="3200" dirty="0"/>
              <a:t>Excelente: </a:t>
            </a:r>
            <a:r>
              <a:rPr lang="es-ES" sz="3200" u="sng" dirty="0" smtClean="0"/>
              <a:t>47</a:t>
            </a:r>
            <a:r>
              <a:rPr lang="es-ES" sz="3200" dirty="0" smtClean="0"/>
              <a:t>, </a:t>
            </a:r>
            <a:r>
              <a:rPr lang="es-ES" sz="3200" dirty="0"/>
              <a:t>Bien: </a:t>
            </a:r>
            <a:r>
              <a:rPr lang="es-ES" sz="3200" u="sng" dirty="0"/>
              <a:t>3</a:t>
            </a:r>
            <a:r>
              <a:rPr lang="es-ES" sz="3200" dirty="0" smtClean="0"/>
              <a:t>)</a:t>
            </a:r>
          </a:p>
          <a:p>
            <a:pPr algn="l"/>
            <a:r>
              <a:rPr lang="es-ES" sz="3200" dirty="0" smtClean="0"/>
              <a:t>Eficiencia : 100</a:t>
            </a:r>
            <a:r>
              <a:rPr lang="es-ES" sz="3200" dirty="0"/>
              <a:t>%, </a:t>
            </a:r>
            <a:endParaRPr lang="es-ES" sz="3200" dirty="0" smtClean="0"/>
          </a:p>
          <a:p>
            <a:pPr algn="l"/>
            <a:r>
              <a:rPr lang="es-ES" sz="3200" dirty="0" smtClean="0"/>
              <a:t>Calidad </a:t>
            </a:r>
            <a:r>
              <a:rPr lang="es-ES" sz="3200" dirty="0"/>
              <a:t>de 4,9</a:t>
            </a:r>
            <a:r>
              <a:rPr lang="es-ES" sz="3200" dirty="0" smtClean="0"/>
              <a:t>.</a:t>
            </a:r>
          </a:p>
          <a:p>
            <a:pPr algn="l"/>
            <a:endParaRPr lang="es-ES" sz="3200" dirty="0" smtClean="0"/>
          </a:p>
          <a:p>
            <a:pPr algn="l"/>
            <a:r>
              <a:rPr lang="es-ES" sz="3200" dirty="0">
                <a:solidFill>
                  <a:srgbClr val="FF0000"/>
                </a:solidFill>
                <a:latin typeface="Impact" pitchFamily="34" charset="0"/>
              </a:rPr>
              <a:t>PENDIENTES</a:t>
            </a:r>
            <a:endParaRPr lang="es-ES" sz="3200" dirty="0"/>
          </a:p>
          <a:p>
            <a:pPr algn="l"/>
            <a:r>
              <a:rPr lang="es-ES" sz="2800" dirty="0" smtClean="0"/>
              <a:t>14 </a:t>
            </a:r>
            <a:r>
              <a:rPr lang="es-ES" sz="2800" dirty="0"/>
              <a:t>adiestrados</a:t>
            </a:r>
          </a:p>
          <a:p>
            <a:pPr lvl="1" algn="l"/>
            <a:r>
              <a:rPr lang="es-ES" sz="2800" dirty="0"/>
              <a:t>c</a:t>
            </a:r>
            <a:r>
              <a:rPr lang="es-ES" sz="2800" dirty="0" smtClean="0"/>
              <a:t>on </a:t>
            </a:r>
            <a:r>
              <a:rPr lang="es-ES" sz="2800" dirty="0"/>
              <a:t>1 módulo </a:t>
            </a:r>
            <a:r>
              <a:rPr lang="es-ES" sz="2800" dirty="0" smtClean="0"/>
              <a:t>3 </a:t>
            </a:r>
            <a:endParaRPr lang="es-ES" sz="2800" dirty="0"/>
          </a:p>
          <a:p>
            <a:pPr lvl="1" algn="l"/>
            <a:r>
              <a:rPr lang="es-ES" sz="2800" dirty="0"/>
              <a:t>con 2 módulos: 4 </a:t>
            </a:r>
          </a:p>
          <a:p>
            <a:pPr lvl="1" algn="l"/>
            <a:r>
              <a:rPr lang="es-ES" sz="2800" dirty="0"/>
              <a:t>con 3 o más:  </a:t>
            </a:r>
            <a:r>
              <a:rPr lang="es-ES" sz="2800" dirty="0" smtClean="0"/>
              <a:t>7</a:t>
            </a:r>
            <a:endParaRPr lang="es-ES" sz="3200" dirty="0"/>
          </a:p>
        </p:txBody>
      </p:sp>
    </p:spTree>
    <p:extLst>
      <p:ext uri="{BB962C8B-B14F-4D97-AF65-F5344CB8AC3E}">
        <p14:creationId xmlns:p14="http://schemas.microsoft.com/office/powerpoint/2010/main" val="3101173187"/>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Gráfico"/>
          <p:cNvGraphicFramePr/>
          <p:nvPr>
            <p:extLst>
              <p:ext uri="{D42A27DB-BD31-4B8C-83A1-F6EECF244321}">
                <p14:modId xmlns:p14="http://schemas.microsoft.com/office/powerpoint/2010/main" val="2506727301"/>
              </p:ext>
            </p:extLst>
          </p:nvPr>
        </p:nvGraphicFramePr>
        <p:xfrm>
          <a:off x="179512" y="404664"/>
          <a:ext cx="8712968" cy="604867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64743778"/>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70400" y="404664"/>
            <a:ext cx="8424936" cy="720080"/>
          </a:xfrm>
          <a:noFill/>
          <a:ln>
            <a:noFill/>
          </a:ln>
        </p:spPr>
        <p:style>
          <a:lnRef idx="1">
            <a:schemeClr val="accent1"/>
          </a:lnRef>
          <a:fillRef idx="2">
            <a:schemeClr val="accent1"/>
          </a:fillRef>
          <a:effectRef idx="1">
            <a:schemeClr val="accent1"/>
          </a:effectRef>
          <a:fontRef idx="minor">
            <a:schemeClr val="dk1"/>
          </a:fontRef>
        </p:style>
        <p:txBody>
          <a:bodyPr/>
          <a:lstStyle/>
          <a:p>
            <a:r>
              <a:rPr lang="es-ES" sz="3200" b="1" dirty="0" smtClean="0">
                <a:solidFill>
                  <a:srgbClr val="FF0000"/>
                </a:solidFill>
              </a:rPr>
              <a:t>IRREGULARIDADES A ATENDER :</a:t>
            </a:r>
            <a:r>
              <a:rPr lang="es-ES" sz="3200" dirty="0" smtClean="0">
                <a:solidFill>
                  <a:srgbClr val="FF0000"/>
                </a:solidFill>
              </a:rPr>
              <a:t/>
            </a:r>
            <a:br>
              <a:rPr lang="es-ES" sz="3200" dirty="0" smtClean="0">
                <a:solidFill>
                  <a:srgbClr val="FF0000"/>
                </a:solidFill>
              </a:rPr>
            </a:br>
            <a:endParaRPr lang="es-ES" sz="3200" dirty="0">
              <a:solidFill>
                <a:srgbClr val="FF0000"/>
              </a:solidFill>
              <a:latin typeface="Impact" pitchFamily="34" charset="0"/>
            </a:endParaRPr>
          </a:p>
        </p:txBody>
      </p:sp>
      <p:sp>
        <p:nvSpPr>
          <p:cNvPr id="3" name="2 CuadroTexto"/>
          <p:cNvSpPr txBox="1"/>
          <p:nvPr/>
        </p:nvSpPr>
        <p:spPr>
          <a:xfrm>
            <a:off x="442408" y="1268760"/>
            <a:ext cx="8280920" cy="5262979"/>
          </a:xfrm>
          <a:prstGeom prst="rect">
            <a:avLst/>
          </a:prstGeom>
          <a:noFill/>
        </p:spPr>
        <p:txBody>
          <a:bodyPr wrap="square" rtlCol="0">
            <a:spAutoFit/>
          </a:bodyPr>
          <a:lstStyle/>
          <a:p>
            <a:pPr marL="342900" lvl="0" indent="-342900" algn="just">
              <a:buFont typeface="+mj-lt"/>
              <a:buAutoNum type="arabicPeriod"/>
            </a:pPr>
            <a:r>
              <a:rPr lang="es-ES" dirty="0" smtClean="0"/>
              <a:t>Poca motivación en las actividades docentes</a:t>
            </a:r>
            <a:r>
              <a:rPr lang="es-ES" b="1" dirty="0" smtClean="0"/>
              <a:t>.</a:t>
            </a:r>
          </a:p>
          <a:p>
            <a:pPr marL="342900" lvl="0" indent="-342900" algn="just">
              <a:buFont typeface="+mj-lt"/>
              <a:buAutoNum type="arabicPeriod"/>
            </a:pPr>
            <a:r>
              <a:rPr lang="es-ES" b="1" dirty="0" smtClean="0"/>
              <a:t>Impuntualidad por parte de los estudiantes.</a:t>
            </a:r>
            <a:endParaRPr lang="es-ES" dirty="0" smtClean="0"/>
          </a:p>
          <a:p>
            <a:pPr marL="342900" lvl="0" indent="-342900" algn="just">
              <a:buFont typeface="+mj-lt"/>
              <a:buAutoNum type="arabicPeriod"/>
            </a:pPr>
            <a:r>
              <a:rPr lang="es-ES" dirty="0" smtClean="0"/>
              <a:t>Situación del local fue inestable, en el caso del grupo de la Sede Antonio Maceo.</a:t>
            </a:r>
          </a:p>
          <a:p>
            <a:pPr marL="342900" lvl="0" indent="-342900" algn="just">
              <a:buFont typeface="+mj-lt"/>
              <a:buAutoNum type="arabicPeriod"/>
            </a:pPr>
            <a:r>
              <a:rPr lang="es-ES" dirty="0" smtClean="0"/>
              <a:t>Ausencias por parte de los adiestrados,  exponiendo causas tales como:</a:t>
            </a:r>
          </a:p>
          <a:p>
            <a:pPr marL="800100" lvl="1" indent="-342900" algn="just">
              <a:buFont typeface="Arial" pitchFamily="34" charset="0"/>
              <a:buChar char="•"/>
            </a:pPr>
            <a:r>
              <a:rPr lang="es-ES" dirty="0" smtClean="0"/>
              <a:t>Clases el día del encuentro.</a:t>
            </a:r>
          </a:p>
          <a:p>
            <a:pPr marL="800100" lvl="1" indent="-342900" algn="just">
              <a:buFont typeface="Arial" pitchFamily="34" charset="0"/>
              <a:buChar char="•"/>
            </a:pPr>
            <a:r>
              <a:rPr lang="es-ES" dirty="0" smtClean="0"/>
              <a:t>Cuidado de pruebas de ingreso.</a:t>
            </a:r>
          </a:p>
          <a:p>
            <a:pPr marL="800100" lvl="1" indent="-342900" algn="just">
              <a:buFont typeface="Arial" pitchFamily="34" charset="0"/>
              <a:buChar char="•"/>
            </a:pPr>
            <a:r>
              <a:rPr lang="es-ES" dirty="0" smtClean="0"/>
              <a:t>Reuniones en el departamento.</a:t>
            </a:r>
          </a:p>
          <a:p>
            <a:pPr marL="800100" lvl="1" indent="-342900" algn="just">
              <a:buFont typeface="Arial" pitchFamily="34" charset="0"/>
              <a:buChar char="•"/>
            </a:pPr>
            <a:r>
              <a:rPr lang="es-ES" dirty="0" smtClean="0"/>
              <a:t>Actividades de los  proyectos  fuera de la provincia.</a:t>
            </a:r>
          </a:p>
          <a:p>
            <a:pPr marL="800100" lvl="1" indent="-342900" algn="just">
              <a:buFont typeface="Arial" pitchFamily="34" charset="0"/>
              <a:buChar char="•"/>
            </a:pPr>
            <a:r>
              <a:rPr lang="es-ES" dirty="0" smtClean="0"/>
              <a:t>Dirección de trabajos de diplomas y tesis.</a:t>
            </a:r>
          </a:p>
          <a:p>
            <a:pPr marL="342900" lvl="0" indent="-342900" algn="just">
              <a:buFont typeface="+mj-lt"/>
              <a:buAutoNum type="arabicPeriod"/>
            </a:pPr>
            <a:r>
              <a:rPr lang="es-ES" dirty="0" smtClean="0"/>
              <a:t>En algunos temas no se propició el aprendizaje aplicado a las propias experiencias de los estudiantes del diplomado, quedando los contenidos en un plano bastante abstracto.</a:t>
            </a:r>
            <a:endParaRPr lang="es-ES" dirty="0">
              <a:effectLst/>
            </a:endParaRPr>
          </a:p>
        </p:txBody>
      </p:sp>
    </p:spTree>
    <p:extLst>
      <p:ext uri="{BB962C8B-B14F-4D97-AF65-F5344CB8AC3E}">
        <p14:creationId xmlns:p14="http://schemas.microsoft.com/office/powerpoint/2010/main" val="3308900466"/>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067618"/>
            <a:ext cx="9143999" cy="5025678"/>
          </a:xfrm>
          <a:prstGeom prst="rect">
            <a:avLst/>
          </a:prstGeom>
          <a:ln>
            <a:solidFill>
              <a:srgbClr val="FF0000"/>
            </a:solidFill>
          </a:ln>
        </p:spPr>
      </p:pic>
      <p:sp>
        <p:nvSpPr>
          <p:cNvPr id="5" name="4 CuadroTexto"/>
          <p:cNvSpPr txBox="1"/>
          <p:nvPr/>
        </p:nvSpPr>
        <p:spPr>
          <a:xfrm>
            <a:off x="971600" y="188640"/>
            <a:ext cx="7200800" cy="400110"/>
          </a:xfrm>
          <a:prstGeom prst="rect">
            <a:avLst/>
          </a:prstGeom>
          <a:noFill/>
        </p:spPr>
        <p:txBody>
          <a:bodyPr wrap="square" rtlCol="0">
            <a:spAutoFit/>
          </a:bodyPr>
          <a:lstStyle/>
          <a:p>
            <a:r>
              <a:rPr lang="es-ES" sz="2000" b="1" dirty="0" smtClean="0">
                <a:solidFill>
                  <a:srgbClr val="FF0000"/>
                </a:solidFill>
                <a:latin typeface="Arial" pitchFamily="34" charset="0"/>
                <a:cs typeface="Arial" pitchFamily="34" charset="0"/>
              </a:rPr>
              <a:t>PLAN DE POSTGRADO 2014</a:t>
            </a:r>
            <a:endParaRPr lang="es-ES" sz="4000" b="1" dirty="0">
              <a:solidFill>
                <a:srgbClr val="FF0000"/>
              </a:solidFill>
              <a:latin typeface="Arial" pitchFamily="34" charset="0"/>
              <a:cs typeface="Arial" pitchFamily="34" charset="0"/>
            </a:endParaRPr>
          </a:p>
        </p:txBody>
      </p:sp>
    </p:spTree>
    <p:extLst>
      <p:ext uri="{BB962C8B-B14F-4D97-AF65-F5344CB8AC3E}">
        <p14:creationId xmlns:p14="http://schemas.microsoft.com/office/powerpoint/2010/main" val="133214536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12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1375240" y="2006544"/>
            <a:ext cx="7200800" cy="3539430"/>
          </a:xfrm>
          <a:prstGeom prst="rect">
            <a:avLst/>
          </a:prstGeom>
        </p:spPr>
        <p:txBody>
          <a:bodyPr wrap="square">
            <a:spAutoFit/>
          </a:bodyPr>
          <a:lstStyle/>
          <a:p>
            <a:r>
              <a:rPr lang="es-ES_tradnl" sz="2800" b="1" dirty="0" smtClean="0">
                <a:latin typeface="Arial" pitchFamily="34" charset="0"/>
                <a:cs typeface="Arial" pitchFamily="34" charset="0"/>
              </a:rPr>
              <a:t>MISIÓN</a:t>
            </a:r>
          </a:p>
          <a:p>
            <a:endParaRPr lang="es-ES_tradnl" sz="2800" b="1" dirty="0" smtClean="0">
              <a:latin typeface="Arial" pitchFamily="34" charset="0"/>
              <a:cs typeface="Arial" pitchFamily="34" charset="0"/>
            </a:endParaRPr>
          </a:p>
          <a:p>
            <a:pPr algn="just">
              <a:lnSpc>
                <a:spcPct val="150000"/>
              </a:lnSpc>
            </a:pPr>
            <a:r>
              <a:rPr lang="es-ES_tradnl" sz="2800" dirty="0" smtClean="0">
                <a:latin typeface="Arial" pitchFamily="34" charset="0"/>
                <a:cs typeface="Arial" pitchFamily="34" charset="0"/>
              </a:rPr>
              <a:t>Contribuir </a:t>
            </a:r>
            <a:r>
              <a:rPr lang="es-ES_tradnl" sz="2800" dirty="0">
                <a:latin typeface="Arial" pitchFamily="34" charset="0"/>
                <a:cs typeface="Arial" pitchFamily="34" charset="0"/>
              </a:rPr>
              <a:t>al perfeccionamiento de los procesos de pertinencia e impacto social de las instituciones de la Educación Superior </a:t>
            </a:r>
            <a:r>
              <a:rPr lang="es-ES_tradnl" sz="2800" dirty="0" smtClean="0">
                <a:latin typeface="Arial" pitchFamily="34" charset="0"/>
                <a:cs typeface="Arial" pitchFamily="34" charset="0"/>
              </a:rPr>
              <a:t>desde </a:t>
            </a:r>
            <a:r>
              <a:rPr lang="es-ES_tradnl" sz="2800" dirty="0">
                <a:latin typeface="Arial" pitchFamily="34" charset="0"/>
                <a:cs typeface="Arial" pitchFamily="34" charset="0"/>
              </a:rPr>
              <a:t>la región oriental del país.</a:t>
            </a:r>
            <a:endParaRPr lang="es-ES" sz="2800" dirty="0">
              <a:latin typeface="Arial" pitchFamily="34" charset="0"/>
              <a:cs typeface="Arial" pitchFamily="34" charset="0"/>
            </a:endParaRPr>
          </a:p>
        </p:txBody>
      </p:sp>
      <p:grpSp>
        <p:nvGrpSpPr>
          <p:cNvPr id="14" name="13 Grupo"/>
          <p:cNvGrpSpPr/>
          <p:nvPr/>
        </p:nvGrpSpPr>
        <p:grpSpPr>
          <a:xfrm>
            <a:off x="260202" y="96217"/>
            <a:ext cx="8726518" cy="5449757"/>
            <a:chOff x="493217" y="188640"/>
            <a:chExt cx="12826543" cy="5449757"/>
          </a:xfrm>
        </p:grpSpPr>
        <p:sp>
          <p:nvSpPr>
            <p:cNvPr id="15" name="5 Rectángulo"/>
            <p:cNvSpPr/>
            <p:nvPr/>
          </p:nvSpPr>
          <p:spPr>
            <a:xfrm>
              <a:off x="1331640" y="375278"/>
              <a:ext cx="48457" cy="533442"/>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rPr>
                <a:t> </a:t>
              </a:r>
            </a:p>
          </p:txBody>
        </p:sp>
        <p:sp>
          <p:nvSpPr>
            <p:cNvPr id="16" name="6 Rectángulo"/>
            <p:cNvSpPr/>
            <p:nvPr/>
          </p:nvSpPr>
          <p:spPr>
            <a:xfrm>
              <a:off x="1021817" y="509367"/>
              <a:ext cx="37785" cy="373061"/>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17" name="5 Rectángulo"/>
            <p:cNvSpPr/>
            <p:nvPr/>
          </p:nvSpPr>
          <p:spPr>
            <a:xfrm>
              <a:off x="1607552" y="188640"/>
              <a:ext cx="36406" cy="710012"/>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rPr>
                <a:t> </a:t>
              </a:r>
            </a:p>
          </p:txBody>
        </p:sp>
        <p:sp>
          <p:nvSpPr>
            <p:cNvPr id="18" name="10 Rectángulo redondeado"/>
            <p:cNvSpPr/>
            <p:nvPr/>
          </p:nvSpPr>
          <p:spPr>
            <a:xfrm>
              <a:off x="493217" y="857127"/>
              <a:ext cx="12826543" cy="720080"/>
            </a:xfrm>
            <a:prstGeom prst="roundRect">
              <a:avLst/>
            </a:prstGeom>
            <a:solidFill>
              <a:srgbClr val="3072C2"/>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800" b="0" i="0" u="none" strike="noStrike" kern="0" cap="none" spc="0" normalizeH="0" baseline="0" noProof="0" dirty="0">
                  <a:ln>
                    <a:noFill/>
                  </a:ln>
                  <a:solidFill>
                    <a:sysClr val="window" lastClr="FFFFFF"/>
                  </a:solidFill>
                  <a:effectLst/>
                  <a:uLnTx/>
                  <a:uFillTx/>
                  <a:latin typeface="Times New Roman"/>
                  <a:ea typeface="Times New Roman"/>
                  <a:cs typeface="+mn-cs"/>
                </a:rPr>
                <a:t> </a:t>
              </a:r>
              <a:endPar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endParaRPr>
            </a:p>
          </p:txBody>
        </p:sp>
        <p:sp>
          <p:nvSpPr>
            <p:cNvPr id="19" name="8 Rectángulo"/>
            <p:cNvSpPr/>
            <p:nvPr/>
          </p:nvSpPr>
          <p:spPr>
            <a:xfrm flipH="1">
              <a:off x="1259632" y="1681621"/>
              <a:ext cx="45719" cy="3639115"/>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20" name="9 Rectángulo"/>
            <p:cNvSpPr/>
            <p:nvPr/>
          </p:nvSpPr>
          <p:spPr>
            <a:xfrm flipH="1">
              <a:off x="1549103" y="1628800"/>
              <a:ext cx="37786" cy="3331818"/>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21" name="13 Elipse"/>
            <p:cNvSpPr/>
            <p:nvPr/>
          </p:nvSpPr>
          <p:spPr>
            <a:xfrm rot="20701634">
              <a:off x="609334" y="863354"/>
              <a:ext cx="1460415" cy="742114"/>
            </a:xfrm>
            <a:prstGeom prst="ellipse">
              <a:avLst/>
            </a:prstGeom>
            <a:solidFill>
              <a:srgbClr val="DDDDDD"/>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pic>
          <p:nvPicPr>
            <p:cNvPr id="22" name="Picture 8" descr="CeeS1"/>
            <p:cNvPicPr>
              <a:picLocks noChangeAspect="1" noChangeArrowheads="1"/>
            </p:cNvPicPr>
            <p:nvPr/>
          </p:nvPicPr>
          <p:blipFill>
            <a:blip r:embed="rId2">
              <a:extLst>
                <a:ext uri="{28A0092B-C50C-407E-A947-70E740481C1C}">
                  <a14:useLocalDpi xmlns:a14="http://schemas.microsoft.com/office/drawing/2010/main" val="0"/>
                </a:ext>
              </a:extLst>
            </a:blip>
            <a:srcRect l="21626" t="18863" r="26125" b="23994"/>
            <a:stretch>
              <a:fillRect/>
            </a:stretch>
          </p:blipFill>
          <p:spPr bwMode="auto">
            <a:xfrm>
              <a:off x="703734" y="857128"/>
              <a:ext cx="1428405"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8 Rectángulo"/>
            <p:cNvSpPr/>
            <p:nvPr/>
          </p:nvSpPr>
          <p:spPr>
            <a:xfrm flipH="1">
              <a:off x="972130" y="1635371"/>
              <a:ext cx="45721" cy="4003026"/>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grpSp>
      <p:sp>
        <p:nvSpPr>
          <p:cNvPr id="24" name="Text Box 2"/>
          <p:cNvSpPr txBox="1">
            <a:spLocks noChangeArrowheads="1"/>
          </p:cNvSpPr>
          <p:nvPr/>
        </p:nvSpPr>
        <p:spPr bwMode="auto">
          <a:xfrm>
            <a:off x="1375240" y="828001"/>
            <a:ext cx="7611480" cy="46166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b="1" dirty="0" smtClean="0">
                <a:solidFill>
                  <a:schemeClr val="bg1"/>
                </a:solidFill>
                <a:latin typeface="Arial" pitchFamily="34" charset="0"/>
                <a:cs typeface="Arial" pitchFamily="34" charset="0"/>
              </a:rPr>
              <a:t>CENTRO DE ESTUDIO DE EDUCACIÓN SUPERIOR</a:t>
            </a:r>
            <a:endParaRPr lang="es-ES" b="1" dirty="0" smtClean="0">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endParaRPr>
          </a:p>
        </p:txBody>
      </p:sp>
    </p:spTree>
    <p:extLst>
      <p:ext uri="{BB962C8B-B14F-4D97-AF65-F5344CB8AC3E}">
        <p14:creationId xmlns:p14="http://schemas.microsoft.com/office/powerpoint/2010/main" val="310749149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1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11560" y="836712"/>
            <a:ext cx="8064896" cy="4893647"/>
          </a:xfrm>
          <a:prstGeom prst="rect">
            <a:avLst/>
          </a:prstGeom>
        </p:spPr>
        <p:txBody>
          <a:bodyPr wrap="square">
            <a:spAutoFit/>
          </a:bodyPr>
          <a:lstStyle/>
          <a:p>
            <a:pPr algn="just"/>
            <a:r>
              <a:rPr lang="es-ES" dirty="0" smtClean="0"/>
              <a:t>Se </a:t>
            </a:r>
            <a:r>
              <a:rPr lang="es-ES" dirty="0"/>
              <a:t>han impartido los siguientes </a:t>
            </a:r>
            <a:r>
              <a:rPr lang="es-ES" b="1" dirty="0"/>
              <a:t>cursos obligatorios</a:t>
            </a:r>
            <a:r>
              <a:rPr lang="es-ES" dirty="0"/>
              <a:t>:</a:t>
            </a:r>
          </a:p>
          <a:p>
            <a:pPr marL="457200" indent="-457200" algn="just">
              <a:buFont typeface="+mj-lt"/>
              <a:buAutoNum type="arabicPeriod"/>
            </a:pPr>
            <a:r>
              <a:rPr lang="es-ES" dirty="0" smtClean="0"/>
              <a:t>Didáctica </a:t>
            </a:r>
            <a:r>
              <a:rPr lang="es-ES" dirty="0"/>
              <a:t>de la Educación Virtual Universitaria</a:t>
            </a:r>
          </a:p>
          <a:p>
            <a:pPr marL="457200" indent="-457200" algn="just">
              <a:buFont typeface="+mj-lt"/>
              <a:buAutoNum type="arabicPeriod"/>
            </a:pPr>
            <a:r>
              <a:rPr lang="es-ES" dirty="0" smtClean="0"/>
              <a:t>La </a:t>
            </a:r>
            <a:r>
              <a:rPr lang="es-ES" dirty="0"/>
              <a:t>investigación científica de avanzada, sustentada en las TIC</a:t>
            </a:r>
          </a:p>
          <a:p>
            <a:pPr marL="457200" indent="-457200" algn="just">
              <a:buFont typeface="+mj-lt"/>
              <a:buAutoNum type="arabicPeriod"/>
            </a:pPr>
            <a:r>
              <a:rPr lang="es-ES" dirty="0" smtClean="0"/>
              <a:t>Gestión </a:t>
            </a:r>
            <a:r>
              <a:rPr lang="es-ES" dirty="0"/>
              <a:t>de procesos universitarios, sustentada en las TIC</a:t>
            </a:r>
          </a:p>
          <a:p>
            <a:pPr marL="457200" indent="-457200" algn="just">
              <a:buFont typeface="+mj-lt"/>
              <a:buAutoNum type="arabicPeriod"/>
            </a:pPr>
            <a:r>
              <a:rPr lang="es-ES" dirty="0" smtClean="0"/>
              <a:t>Redes </a:t>
            </a:r>
            <a:r>
              <a:rPr lang="es-ES" dirty="0"/>
              <a:t>Informáticas</a:t>
            </a:r>
          </a:p>
          <a:p>
            <a:pPr marL="457200" indent="-457200" algn="just">
              <a:buFont typeface="+mj-lt"/>
              <a:buAutoNum type="arabicPeriod"/>
            </a:pPr>
            <a:r>
              <a:rPr lang="es-ES" dirty="0" err="1" smtClean="0"/>
              <a:t>Infotecnología</a:t>
            </a:r>
            <a:endParaRPr lang="es-ES" dirty="0"/>
          </a:p>
          <a:p>
            <a:pPr marL="457200" indent="-457200" algn="just">
              <a:buFont typeface="+mj-lt"/>
              <a:buAutoNum type="arabicPeriod"/>
            </a:pPr>
            <a:r>
              <a:rPr lang="es-ES" dirty="0" smtClean="0"/>
              <a:t>Ingeniería </a:t>
            </a:r>
            <a:r>
              <a:rPr lang="es-ES" dirty="0"/>
              <a:t>y Gestión de </a:t>
            </a:r>
            <a:r>
              <a:rPr lang="es-ES" dirty="0" smtClean="0"/>
              <a:t>software.</a:t>
            </a:r>
          </a:p>
          <a:p>
            <a:pPr marL="457200" indent="-457200" algn="just">
              <a:buFont typeface="+mj-lt"/>
              <a:buAutoNum type="arabicPeriod"/>
            </a:pPr>
            <a:r>
              <a:rPr lang="es-ES" dirty="0" smtClean="0"/>
              <a:t>Herramientas </a:t>
            </a:r>
            <a:r>
              <a:rPr lang="es-ES" dirty="0"/>
              <a:t>tecnológicas y </a:t>
            </a:r>
            <a:r>
              <a:rPr lang="es-ES" dirty="0" smtClean="0"/>
              <a:t>metodológicas.</a:t>
            </a:r>
          </a:p>
          <a:p>
            <a:pPr marL="457200" indent="-457200" algn="just">
              <a:buFont typeface="+mj-lt"/>
              <a:buAutoNum type="arabicPeriod"/>
            </a:pPr>
            <a:r>
              <a:rPr lang="es-ES" dirty="0" smtClean="0"/>
              <a:t>Desarrollo </a:t>
            </a:r>
            <a:r>
              <a:rPr lang="es-ES" dirty="0"/>
              <a:t>de medios audiovisuales y multimedia y soportados en la Web</a:t>
            </a:r>
          </a:p>
          <a:p>
            <a:pPr marL="457200" indent="-457200" algn="just">
              <a:buFont typeface="+mj-lt"/>
              <a:buAutoNum type="arabicPeriod"/>
            </a:pPr>
            <a:r>
              <a:rPr lang="es-ES" dirty="0" smtClean="0"/>
              <a:t>Plataformas </a:t>
            </a:r>
            <a:r>
              <a:rPr lang="es-ES" dirty="0"/>
              <a:t>de </a:t>
            </a:r>
            <a:r>
              <a:rPr lang="es-ES" dirty="0" err="1"/>
              <a:t>Teleformación</a:t>
            </a:r>
            <a:r>
              <a:rPr lang="es-ES" dirty="0"/>
              <a:t> en la formación </a:t>
            </a:r>
            <a:r>
              <a:rPr lang="es-ES" dirty="0" smtClean="0"/>
              <a:t>virtual</a:t>
            </a:r>
            <a:endParaRPr lang="es-ES" dirty="0"/>
          </a:p>
          <a:p>
            <a:pPr marL="457200" indent="-457200" algn="just">
              <a:buFont typeface="+mj-lt"/>
              <a:buAutoNum type="arabicPeriod"/>
            </a:pPr>
            <a:r>
              <a:rPr lang="es-ES" dirty="0" smtClean="0"/>
              <a:t>Gestión </a:t>
            </a:r>
            <a:r>
              <a:rPr lang="es-ES" dirty="0"/>
              <a:t>de contenidos en plataformas semánticas </a:t>
            </a:r>
          </a:p>
        </p:txBody>
      </p:sp>
      <p:sp>
        <p:nvSpPr>
          <p:cNvPr id="3" name="2 Rectángulo"/>
          <p:cNvSpPr/>
          <p:nvPr/>
        </p:nvSpPr>
        <p:spPr>
          <a:xfrm>
            <a:off x="0" y="321648"/>
            <a:ext cx="8791952" cy="707886"/>
          </a:xfrm>
          <a:prstGeom prst="rect">
            <a:avLst/>
          </a:prstGeom>
        </p:spPr>
        <p:txBody>
          <a:bodyPr wrap="square">
            <a:spAutoFit/>
          </a:bodyPr>
          <a:lstStyle/>
          <a:p>
            <a:r>
              <a:rPr lang="es-ES" sz="2000" b="1" dirty="0" smtClean="0">
                <a:solidFill>
                  <a:srgbClr val="FF0000"/>
                </a:solidFill>
              </a:rPr>
              <a:t>MAESTRÍA DE VIRTUALIZACIÓN DE LOS  PROCESOS UNIVERSITARIOS </a:t>
            </a:r>
            <a:endParaRPr lang="es-ES" sz="2000" b="1" dirty="0">
              <a:solidFill>
                <a:srgbClr val="FF0000"/>
              </a:solidFill>
            </a:endParaRPr>
          </a:p>
        </p:txBody>
      </p:sp>
    </p:spTree>
    <p:extLst>
      <p:ext uri="{BB962C8B-B14F-4D97-AF65-F5344CB8AC3E}">
        <p14:creationId xmlns:p14="http://schemas.microsoft.com/office/powerpoint/2010/main" val="3714188463"/>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95536" y="1720840"/>
            <a:ext cx="7992888" cy="3539430"/>
          </a:xfrm>
          <a:prstGeom prst="rect">
            <a:avLst/>
          </a:prstGeom>
        </p:spPr>
        <p:txBody>
          <a:bodyPr wrap="square">
            <a:spAutoFit/>
          </a:bodyPr>
          <a:lstStyle/>
          <a:p>
            <a:pPr algn="just"/>
            <a:r>
              <a:rPr lang="es-ES" sz="3200" dirty="0" smtClean="0"/>
              <a:t>se </a:t>
            </a:r>
            <a:r>
              <a:rPr lang="es-ES" sz="3200" dirty="0"/>
              <a:t>relacionan a continuación:</a:t>
            </a:r>
          </a:p>
          <a:p>
            <a:pPr marL="514350" lvl="0" indent="-514350" algn="just">
              <a:buFont typeface="+mj-lt"/>
              <a:buAutoNum type="arabicPeriod"/>
            </a:pPr>
            <a:r>
              <a:rPr lang="es-ES" sz="3200" dirty="0"/>
              <a:t>Aplicaciones de las redes sociales al entorno </a:t>
            </a:r>
            <a:r>
              <a:rPr lang="es-ES" sz="3200" dirty="0" smtClean="0"/>
              <a:t>educativo</a:t>
            </a:r>
            <a:endParaRPr lang="es-ES" sz="3200" dirty="0"/>
          </a:p>
          <a:p>
            <a:pPr marL="514350" lvl="0" indent="-514350" algn="just">
              <a:buFont typeface="+mj-lt"/>
              <a:buAutoNum type="arabicPeriod"/>
            </a:pPr>
            <a:r>
              <a:rPr lang="es-ES" sz="3200" dirty="0"/>
              <a:t>Ingeniería y Gestión asistida por computadora, </a:t>
            </a:r>
          </a:p>
          <a:p>
            <a:pPr marL="514350" lvl="0" indent="-514350" algn="just">
              <a:buFont typeface="+mj-lt"/>
              <a:buAutoNum type="arabicPeriod"/>
            </a:pPr>
            <a:r>
              <a:rPr lang="es-ES" sz="3200" dirty="0"/>
              <a:t>Herramientas Informáticas para la Modelación Digital 3D, </a:t>
            </a:r>
          </a:p>
        </p:txBody>
      </p:sp>
      <p:sp>
        <p:nvSpPr>
          <p:cNvPr id="3" name="2 Rectángulo"/>
          <p:cNvSpPr/>
          <p:nvPr/>
        </p:nvSpPr>
        <p:spPr>
          <a:xfrm>
            <a:off x="899592" y="629592"/>
            <a:ext cx="4928786" cy="646331"/>
          </a:xfrm>
          <a:prstGeom prst="rect">
            <a:avLst/>
          </a:prstGeom>
        </p:spPr>
        <p:txBody>
          <a:bodyPr wrap="none">
            <a:spAutoFit/>
          </a:bodyPr>
          <a:lstStyle/>
          <a:p>
            <a:r>
              <a:rPr lang="es-ES" sz="3600" b="1" dirty="0" smtClean="0">
                <a:solidFill>
                  <a:srgbClr val="FF0000"/>
                </a:solidFill>
              </a:rPr>
              <a:t>CURSOS OPTATIVOS </a:t>
            </a:r>
            <a:endParaRPr lang="es-ES" sz="3600" dirty="0">
              <a:solidFill>
                <a:srgbClr val="FF0000"/>
              </a:solidFill>
            </a:endParaRPr>
          </a:p>
        </p:txBody>
      </p:sp>
    </p:spTree>
    <p:extLst>
      <p:ext uri="{BB962C8B-B14F-4D97-AF65-F5344CB8AC3E}">
        <p14:creationId xmlns:p14="http://schemas.microsoft.com/office/powerpoint/2010/main" val="323403478"/>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908719"/>
            <a:ext cx="9036496" cy="5184577"/>
          </a:xfrm>
          <a:prstGeom prst="rect">
            <a:avLst/>
          </a:prstGeom>
          <a:ln>
            <a:solidFill>
              <a:srgbClr val="FF0000"/>
            </a:solidFill>
          </a:ln>
        </p:spPr>
      </p:pic>
      <p:sp>
        <p:nvSpPr>
          <p:cNvPr id="5" name="4 CuadroTexto"/>
          <p:cNvSpPr txBox="1"/>
          <p:nvPr/>
        </p:nvSpPr>
        <p:spPr>
          <a:xfrm>
            <a:off x="971600" y="188640"/>
            <a:ext cx="7200800" cy="400110"/>
          </a:xfrm>
          <a:prstGeom prst="rect">
            <a:avLst/>
          </a:prstGeom>
          <a:noFill/>
        </p:spPr>
        <p:txBody>
          <a:bodyPr wrap="square" rtlCol="0">
            <a:spAutoFit/>
          </a:bodyPr>
          <a:lstStyle/>
          <a:p>
            <a:r>
              <a:rPr lang="es-ES" sz="2000" b="1" dirty="0" smtClean="0">
                <a:solidFill>
                  <a:srgbClr val="FF0000"/>
                </a:solidFill>
                <a:latin typeface="Arial" pitchFamily="34" charset="0"/>
                <a:cs typeface="Arial" pitchFamily="34" charset="0"/>
              </a:rPr>
              <a:t>PLAN DE POSTGRADO 2014</a:t>
            </a:r>
            <a:endParaRPr lang="es-ES" sz="4000" b="1" dirty="0">
              <a:solidFill>
                <a:srgbClr val="FF0000"/>
              </a:solidFill>
              <a:latin typeface="Arial" pitchFamily="34" charset="0"/>
              <a:cs typeface="Arial" pitchFamily="34" charset="0"/>
            </a:endParaRPr>
          </a:p>
        </p:txBody>
      </p:sp>
    </p:spTree>
    <p:extLst>
      <p:ext uri="{BB962C8B-B14F-4D97-AF65-F5344CB8AC3E}">
        <p14:creationId xmlns:p14="http://schemas.microsoft.com/office/powerpoint/2010/main" val="338808845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12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332656"/>
            <a:ext cx="8784976" cy="864096"/>
          </a:xfrm>
        </p:spPr>
        <p:txBody>
          <a:bodyPr/>
          <a:lstStyle/>
          <a:p>
            <a:r>
              <a:rPr lang="es-ES" sz="2800" b="1" dirty="0" smtClean="0">
                <a:solidFill>
                  <a:srgbClr val="FF0000"/>
                </a:solidFill>
              </a:rPr>
              <a:t>MAESTRÍA GESTIÓN DE PROCESOS FORMATIVOS</a:t>
            </a:r>
            <a:endParaRPr lang="es-ES" sz="2800" b="1" dirty="0">
              <a:solidFill>
                <a:srgbClr val="FF0000"/>
              </a:solidFill>
            </a:endParaRPr>
          </a:p>
        </p:txBody>
      </p:sp>
      <p:sp>
        <p:nvSpPr>
          <p:cNvPr id="3" name="2 Marcador de contenido"/>
          <p:cNvSpPr>
            <a:spLocks noGrp="1"/>
          </p:cNvSpPr>
          <p:nvPr>
            <p:ph idx="1"/>
          </p:nvPr>
        </p:nvSpPr>
        <p:spPr>
          <a:xfrm>
            <a:off x="467544" y="1196752"/>
            <a:ext cx="8280920" cy="5472608"/>
          </a:xfrm>
        </p:spPr>
        <p:txBody>
          <a:bodyPr/>
          <a:lstStyle/>
          <a:p>
            <a:pPr marL="0" indent="0">
              <a:buNone/>
            </a:pPr>
            <a:r>
              <a:rPr lang="es-ES" sz="2400" dirty="0" smtClean="0"/>
              <a:t>Inició </a:t>
            </a:r>
            <a:r>
              <a:rPr lang="es-ES" sz="2400" dirty="0"/>
              <a:t>en el mes de mayo de 2014, </a:t>
            </a:r>
            <a:r>
              <a:rPr lang="es-ES" sz="2400" dirty="0" smtClean="0"/>
              <a:t> asignaturas:</a:t>
            </a:r>
          </a:p>
          <a:p>
            <a:pPr marL="0" indent="0">
              <a:buNone/>
            </a:pPr>
            <a:endParaRPr lang="es-ES" sz="2400" dirty="0" smtClean="0"/>
          </a:p>
          <a:p>
            <a:pPr lvl="0"/>
            <a:r>
              <a:rPr lang="es-ES" sz="2400" b="1" dirty="0"/>
              <a:t>Filosofía y cultura universitaria</a:t>
            </a:r>
            <a:r>
              <a:rPr lang="es-ES" sz="2400" dirty="0"/>
              <a:t>: se impartieron las 24 horas presenciales previstas en el programa. Se evaluó la asignatura</a:t>
            </a:r>
          </a:p>
          <a:p>
            <a:pPr lvl="0"/>
            <a:r>
              <a:rPr lang="es-ES" sz="2400" b="1" dirty="0"/>
              <a:t>Pedagogía de la Educación Superior</a:t>
            </a:r>
            <a:r>
              <a:rPr lang="es-ES" sz="2400" dirty="0"/>
              <a:t>: Se impartieron las 36 horas presenciales previstas. Se evaluó la asignatura</a:t>
            </a:r>
          </a:p>
          <a:p>
            <a:pPr lvl="0"/>
            <a:r>
              <a:rPr lang="es-ES" sz="2400" b="1" dirty="0"/>
              <a:t>Procesos de Investigación Científica</a:t>
            </a:r>
            <a:r>
              <a:rPr lang="es-ES" sz="2400" dirty="0"/>
              <a:t>: Se impartieron las 36 horas presenciales.</a:t>
            </a:r>
          </a:p>
          <a:p>
            <a:pPr lvl="0"/>
            <a:r>
              <a:rPr lang="es-ES" sz="2400" b="1" dirty="0"/>
              <a:t>Gestión de procesos universitarios</a:t>
            </a:r>
            <a:r>
              <a:rPr lang="es-ES" sz="2400" dirty="0"/>
              <a:t>. Se impartieron las 36 horas presenciales Cierra el próximo viernes 17 de octubre.</a:t>
            </a:r>
          </a:p>
          <a:p>
            <a:pPr lvl="0"/>
            <a:r>
              <a:rPr lang="es-ES" sz="2400" b="1" dirty="0"/>
              <a:t>Taller Integrador I. </a:t>
            </a:r>
            <a:r>
              <a:rPr lang="es-ES" sz="2400" dirty="0"/>
              <a:t>Con 12 horas presenciales. Se impartió</a:t>
            </a:r>
            <a:r>
              <a:rPr lang="es-ES" sz="2400" b="1" dirty="0"/>
              <a:t> </a:t>
            </a:r>
            <a:r>
              <a:rPr lang="es-ES" sz="2400" dirty="0"/>
              <a:t>en octubre, cierra el próximo 17 de octubre.</a:t>
            </a:r>
          </a:p>
          <a:p>
            <a:pPr marL="0" indent="0">
              <a:buNone/>
            </a:pPr>
            <a:endParaRPr lang="es-ES" sz="2400" dirty="0"/>
          </a:p>
        </p:txBody>
      </p:sp>
    </p:spTree>
    <p:extLst>
      <p:ext uri="{BB962C8B-B14F-4D97-AF65-F5344CB8AC3E}">
        <p14:creationId xmlns:p14="http://schemas.microsoft.com/office/powerpoint/2010/main" val="440973566"/>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548680"/>
            <a:ext cx="8928992" cy="5616624"/>
          </a:xfrm>
          <a:prstGeom prst="rect">
            <a:avLst/>
          </a:prstGeom>
          <a:ln>
            <a:solidFill>
              <a:srgbClr val="FF0000"/>
            </a:solidFill>
          </a:ln>
        </p:spPr>
      </p:pic>
      <p:sp>
        <p:nvSpPr>
          <p:cNvPr id="4" name="3 CuadroTexto"/>
          <p:cNvSpPr txBox="1"/>
          <p:nvPr/>
        </p:nvSpPr>
        <p:spPr>
          <a:xfrm>
            <a:off x="971600" y="188640"/>
            <a:ext cx="7200800" cy="400110"/>
          </a:xfrm>
          <a:prstGeom prst="rect">
            <a:avLst/>
          </a:prstGeom>
          <a:noFill/>
        </p:spPr>
        <p:txBody>
          <a:bodyPr wrap="square" rtlCol="0">
            <a:spAutoFit/>
          </a:bodyPr>
          <a:lstStyle/>
          <a:p>
            <a:r>
              <a:rPr lang="es-ES" sz="2000" b="1" dirty="0" smtClean="0">
                <a:solidFill>
                  <a:srgbClr val="FF0000"/>
                </a:solidFill>
                <a:latin typeface="Arial" pitchFamily="34" charset="0"/>
                <a:cs typeface="Arial" pitchFamily="34" charset="0"/>
              </a:rPr>
              <a:t>PLAN DE POSTGRADO 2014</a:t>
            </a:r>
            <a:endParaRPr lang="es-ES" sz="4000" b="1" dirty="0">
              <a:solidFill>
                <a:srgbClr val="FF0000"/>
              </a:solidFill>
              <a:latin typeface="Arial" pitchFamily="34" charset="0"/>
              <a:cs typeface="Arial" pitchFamily="34" charset="0"/>
            </a:endParaRPr>
          </a:p>
        </p:txBody>
      </p:sp>
    </p:spTree>
    <p:extLst>
      <p:ext uri="{BB962C8B-B14F-4D97-AF65-F5344CB8AC3E}">
        <p14:creationId xmlns:p14="http://schemas.microsoft.com/office/powerpoint/2010/main" val="317210439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3 CuadroTexto"/>
          <p:cNvSpPr txBox="1"/>
          <p:nvPr/>
        </p:nvSpPr>
        <p:spPr>
          <a:xfrm>
            <a:off x="971600" y="188640"/>
            <a:ext cx="7200800" cy="400110"/>
          </a:xfrm>
          <a:prstGeom prst="rect">
            <a:avLst/>
          </a:prstGeom>
          <a:noFill/>
        </p:spPr>
        <p:txBody>
          <a:bodyPr wrap="square" rtlCol="0">
            <a:spAutoFit/>
          </a:bodyPr>
          <a:lstStyle/>
          <a:p>
            <a:r>
              <a:rPr lang="es-ES" sz="2000" b="1" dirty="0" smtClean="0">
                <a:solidFill>
                  <a:srgbClr val="FF0000"/>
                </a:solidFill>
                <a:latin typeface="Arial" pitchFamily="34" charset="0"/>
                <a:cs typeface="Arial" pitchFamily="34" charset="0"/>
              </a:rPr>
              <a:t>PLAN DE POSTGRADO 2014</a:t>
            </a:r>
            <a:endParaRPr lang="es-ES" sz="4000" b="1" dirty="0">
              <a:solidFill>
                <a:srgbClr val="FF0000"/>
              </a:solidFill>
              <a:latin typeface="Arial" pitchFamily="34" charset="0"/>
              <a:cs typeface="Arial" pitchFamily="34" charset="0"/>
            </a:endParaRPr>
          </a:p>
        </p:txBody>
      </p:sp>
      <p:sp>
        <p:nvSpPr>
          <p:cNvPr id="5" name="AutoShape 3"/>
          <p:cNvSpPr>
            <a:spLocks noChangeArrowheads="1"/>
          </p:cNvSpPr>
          <p:nvPr/>
        </p:nvSpPr>
        <p:spPr bwMode="auto">
          <a:xfrm rot="5400000">
            <a:off x="4499596" y="4941812"/>
            <a:ext cx="431800" cy="2735263"/>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0000"/>
          </a:solidFill>
          <a:ln w="9525">
            <a:solidFill>
              <a:schemeClr val="tx1"/>
            </a:solidFill>
            <a:miter lim="800000"/>
            <a:headEnd/>
            <a:tailEnd/>
          </a:ln>
          <a:effectLst/>
        </p:spPr>
        <p:txBody>
          <a:bodyPr wrap="none" anchor="ctr"/>
          <a:lstStyle/>
          <a:p>
            <a:endParaRPr lang="es-ES"/>
          </a:p>
        </p:txBody>
      </p:sp>
      <p:pic>
        <p:nvPicPr>
          <p:cNvPr id="6" name="5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543" y="588272"/>
            <a:ext cx="8928992" cy="5432538"/>
          </a:xfrm>
          <a:prstGeom prst="rect">
            <a:avLst/>
          </a:prstGeom>
          <a:ln>
            <a:solidFill>
              <a:srgbClr val="FF0000"/>
            </a:solidFill>
          </a:ln>
        </p:spPr>
      </p:pic>
    </p:spTree>
    <p:extLst>
      <p:ext uri="{BB962C8B-B14F-4D97-AF65-F5344CB8AC3E}">
        <p14:creationId xmlns:p14="http://schemas.microsoft.com/office/powerpoint/2010/main" val="124138987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1000"/>
                                        <p:tgtEl>
                                          <p:spTgt spid="6"/>
                                        </p:tgtEl>
                                      </p:cBhvr>
                                    </p:animEffect>
                                  </p:childTnLst>
                                </p:cTn>
                              </p:par>
                            </p:childTnLst>
                          </p:cTn>
                        </p:par>
                        <p:par>
                          <p:cTn id="8" fill="hold">
                            <p:stCondLst>
                              <p:cond delay="1000"/>
                            </p:stCondLst>
                            <p:childTnLst>
                              <p:par>
                                <p:cTn id="9" presetID="23" presetClass="entr" presetSubtype="16"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3 CuadroTexto"/>
          <p:cNvSpPr txBox="1"/>
          <p:nvPr/>
        </p:nvSpPr>
        <p:spPr>
          <a:xfrm>
            <a:off x="971600" y="188640"/>
            <a:ext cx="7200800" cy="400110"/>
          </a:xfrm>
          <a:prstGeom prst="rect">
            <a:avLst/>
          </a:prstGeom>
          <a:noFill/>
        </p:spPr>
        <p:txBody>
          <a:bodyPr wrap="square" rtlCol="0">
            <a:spAutoFit/>
          </a:bodyPr>
          <a:lstStyle/>
          <a:p>
            <a:r>
              <a:rPr lang="es-ES" sz="2000" b="1" dirty="0" smtClean="0">
                <a:solidFill>
                  <a:srgbClr val="FF0000"/>
                </a:solidFill>
                <a:latin typeface="Arial" pitchFamily="34" charset="0"/>
                <a:cs typeface="Arial" pitchFamily="34" charset="0"/>
              </a:rPr>
              <a:t>PLAN DE POSTGRADO 2014</a:t>
            </a:r>
            <a:endParaRPr lang="es-ES" sz="4000" b="1" dirty="0">
              <a:solidFill>
                <a:srgbClr val="FF0000"/>
              </a:solidFill>
              <a:latin typeface="Arial" pitchFamily="34" charset="0"/>
              <a:cs typeface="Arial" pitchFamily="34" charset="0"/>
            </a:endParaRPr>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692696"/>
            <a:ext cx="8964488" cy="4896544"/>
          </a:xfrm>
          <a:prstGeom prst="rect">
            <a:avLst/>
          </a:prstGeom>
          <a:ln>
            <a:solidFill>
              <a:srgbClr val="FF0000"/>
            </a:solidFill>
          </a:ln>
        </p:spPr>
      </p:pic>
      <p:sp>
        <p:nvSpPr>
          <p:cNvPr id="8" name="AutoShape 3"/>
          <p:cNvSpPr>
            <a:spLocks noChangeArrowheads="1"/>
          </p:cNvSpPr>
          <p:nvPr/>
        </p:nvSpPr>
        <p:spPr bwMode="auto">
          <a:xfrm rot="5400000">
            <a:off x="4499596" y="4941812"/>
            <a:ext cx="431800" cy="2735263"/>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0000"/>
          </a:solidFill>
          <a:ln w="9525">
            <a:solidFill>
              <a:schemeClr val="tx1"/>
            </a:solidFill>
            <a:miter lim="800000"/>
            <a:headEnd/>
            <a:tailEnd/>
          </a:ln>
          <a:effectLst/>
        </p:spPr>
        <p:txBody>
          <a:bodyPr wrap="none" anchor="ctr"/>
          <a:lstStyle/>
          <a:p>
            <a:endParaRPr lang="es-ES"/>
          </a:p>
        </p:txBody>
      </p:sp>
    </p:spTree>
    <p:extLst>
      <p:ext uri="{BB962C8B-B14F-4D97-AF65-F5344CB8AC3E}">
        <p14:creationId xmlns:p14="http://schemas.microsoft.com/office/powerpoint/2010/main" val="239511574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1000"/>
                                        <p:tgtEl>
                                          <p:spTgt spid="5"/>
                                        </p:tgtEl>
                                      </p:cBhvr>
                                    </p:animEffect>
                                  </p:childTnLst>
                                </p:cTn>
                              </p:par>
                            </p:childTnLst>
                          </p:cTn>
                        </p:par>
                        <p:par>
                          <p:cTn id="8" fill="hold">
                            <p:stCondLst>
                              <p:cond delay="1000"/>
                            </p:stCondLst>
                            <p:childTnLst>
                              <p:par>
                                <p:cTn id="9" presetID="23" presetClass="entr" presetSubtype="16"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3 CuadroTexto"/>
          <p:cNvSpPr txBox="1"/>
          <p:nvPr/>
        </p:nvSpPr>
        <p:spPr>
          <a:xfrm>
            <a:off x="971600" y="188640"/>
            <a:ext cx="7200800" cy="400110"/>
          </a:xfrm>
          <a:prstGeom prst="rect">
            <a:avLst/>
          </a:prstGeom>
          <a:noFill/>
        </p:spPr>
        <p:txBody>
          <a:bodyPr wrap="square" rtlCol="0">
            <a:spAutoFit/>
          </a:bodyPr>
          <a:lstStyle/>
          <a:p>
            <a:r>
              <a:rPr lang="es-ES" sz="2000" b="1" dirty="0" smtClean="0">
                <a:solidFill>
                  <a:srgbClr val="FF0000"/>
                </a:solidFill>
                <a:latin typeface="Arial" pitchFamily="34" charset="0"/>
                <a:cs typeface="Arial" pitchFamily="34" charset="0"/>
              </a:rPr>
              <a:t>PLAN DE POSTGRADO 2014</a:t>
            </a:r>
            <a:endParaRPr lang="es-ES" sz="4000" b="1" dirty="0">
              <a:solidFill>
                <a:srgbClr val="FF0000"/>
              </a:solidFill>
              <a:latin typeface="Arial" pitchFamily="34" charset="0"/>
              <a:cs typeface="Arial" pitchFamily="34" charset="0"/>
            </a:endParaRPr>
          </a:p>
        </p:txBody>
      </p:sp>
      <p:sp>
        <p:nvSpPr>
          <p:cNvPr id="8" name="AutoShape 3"/>
          <p:cNvSpPr>
            <a:spLocks noChangeArrowheads="1"/>
          </p:cNvSpPr>
          <p:nvPr/>
        </p:nvSpPr>
        <p:spPr bwMode="auto">
          <a:xfrm rot="5400000">
            <a:off x="4505675" y="5157836"/>
            <a:ext cx="431800" cy="2735263"/>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0000"/>
          </a:solidFill>
          <a:ln w="9525">
            <a:solidFill>
              <a:schemeClr val="tx1"/>
            </a:solidFill>
            <a:miter lim="800000"/>
            <a:headEnd/>
            <a:tailEnd/>
          </a:ln>
          <a:effectLst/>
        </p:spPr>
        <p:txBody>
          <a:bodyPr wrap="none" anchor="ctr"/>
          <a:lstStyle/>
          <a:p>
            <a:endParaRPr lang="es-ES"/>
          </a:p>
        </p:txBody>
      </p:sp>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83" y="588749"/>
            <a:ext cx="9063917" cy="5504793"/>
          </a:xfrm>
          <a:prstGeom prst="rect">
            <a:avLst/>
          </a:prstGeom>
          <a:ln>
            <a:solidFill>
              <a:srgbClr val="FF0000"/>
            </a:solidFill>
          </a:ln>
        </p:spPr>
      </p:pic>
    </p:spTree>
    <p:extLst>
      <p:ext uri="{BB962C8B-B14F-4D97-AF65-F5344CB8AC3E}">
        <p14:creationId xmlns:p14="http://schemas.microsoft.com/office/powerpoint/2010/main" val="369826126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par>
                          <p:cTn id="8" fill="hold">
                            <p:stCondLst>
                              <p:cond delay="1000"/>
                            </p:stCondLst>
                            <p:childTnLst>
                              <p:par>
                                <p:cTn id="9" presetID="23" presetClass="entr" presetSubtype="16"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3 CuadroTexto"/>
          <p:cNvSpPr txBox="1"/>
          <p:nvPr/>
        </p:nvSpPr>
        <p:spPr>
          <a:xfrm>
            <a:off x="971600" y="188640"/>
            <a:ext cx="7200800" cy="400110"/>
          </a:xfrm>
          <a:prstGeom prst="rect">
            <a:avLst/>
          </a:prstGeom>
          <a:noFill/>
        </p:spPr>
        <p:txBody>
          <a:bodyPr wrap="square" rtlCol="0">
            <a:spAutoFit/>
          </a:bodyPr>
          <a:lstStyle/>
          <a:p>
            <a:r>
              <a:rPr lang="es-ES" sz="2000" b="1" dirty="0" smtClean="0">
                <a:solidFill>
                  <a:srgbClr val="FF0000"/>
                </a:solidFill>
                <a:latin typeface="Arial" pitchFamily="34" charset="0"/>
                <a:cs typeface="Arial" pitchFamily="34" charset="0"/>
              </a:rPr>
              <a:t>PLAN DE POSTGRADO 2014</a:t>
            </a:r>
            <a:endParaRPr lang="es-ES" sz="4000" b="1" dirty="0">
              <a:solidFill>
                <a:srgbClr val="FF0000"/>
              </a:solidFill>
              <a:latin typeface="Arial" pitchFamily="34" charset="0"/>
              <a:cs typeface="Arial" pitchFamily="34" charset="0"/>
            </a:endParaRPr>
          </a:p>
        </p:txBody>
      </p:sp>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512" y="1052736"/>
            <a:ext cx="9036496" cy="3393534"/>
          </a:xfrm>
          <a:prstGeom prst="rect">
            <a:avLst/>
          </a:prstGeom>
          <a:ln>
            <a:solidFill>
              <a:srgbClr val="FF0000"/>
            </a:solidFill>
          </a:ln>
        </p:spPr>
      </p:pic>
    </p:spTree>
    <p:extLst>
      <p:ext uri="{BB962C8B-B14F-4D97-AF65-F5344CB8AC3E}">
        <p14:creationId xmlns:p14="http://schemas.microsoft.com/office/powerpoint/2010/main" val="100474513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395536" y="467961"/>
            <a:ext cx="8352928" cy="523220"/>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2800" dirty="0" smtClean="0">
                <a:solidFill>
                  <a:srgbClr val="FF0000"/>
                </a:solidFill>
                <a:latin typeface="Impact" pitchFamily="34" charset="0"/>
              </a:rPr>
              <a:t>MATRICULA DE DOCTORADO</a:t>
            </a:r>
            <a:endParaRPr lang="es-ES" sz="2800" dirty="0">
              <a:solidFill>
                <a:srgbClr val="FF0000"/>
              </a:solidFill>
              <a:latin typeface="Impact" pitchFamily="34" charset="0"/>
            </a:endParaRPr>
          </a:p>
        </p:txBody>
      </p:sp>
      <p:graphicFrame>
        <p:nvGraphicFramePr>
          <p:cNvPr id="4" name="3 Tabla"/>
          <p:cNvGraphicFramePr>
            <a:graphicFrameLocks noGrp="1"/>
          </p:cNvGraphicFramePr>
          <p:nvPr>
            <p:extLst>
              <p:ext uri="{D42A27DB-BD31-4B8C-83A1-F6EECF244321}">
                <p14:modId xmlns:p14="http://schemas.microsoft.com/office/powerpoint/2010/main" val="1759064028"/>
              </p:ext>
            </p:extLst>
          </p:nvPr>
        </p:nvGraphicFramePr>
        <p:xfrm>
          <a:off x="395536" y="1326272"/>
          <a:ext cx="8352928" cy="1310640"/>
        </p:xfrm>
        <a:graphic>
          <a:graphicData uri="http://schemas.openxmlformats.org/drawingml/2006/table">
            <a:tbl>
              <a:tblPr firstRow="1" bandRow="1">
                <a:tableStyleId>{5940675A-B579-460E-94D1-54222C63F5DA}</a:tableStyleId>
              </a:tblPr>
              <a:tblGrid>
                <a:gridCol w="6624736"/>
                <a:gridCol w="1728192"/>
              </a:tblGrid>
              <a:tr h="370840">
                <a:tc>
                  <a:txBody>
                    <a:bodyPr/>
                    <a:lstStyle/>
                    <a:p>
                      <a:pPr algn="ctr"/>
                      <a:r>
                        <a:rPr lang="es-ES" sz="2000" b="1" dirty="0" smtClean="0">
                          <a:latin typeface="Arial Narrow" pitchFamily="34" charset="0"/>
                          <a:cs typeface="Arial" pitchFamily="34" charset="0"/>
                        </a:rPr>
                        <a:t>PROGRAMA</a:t>
                      </a:r>
                      <a:endParaRPr lang="es-ES" sz="2000" b="1" dirty="0">
                        <a:latin typeface="Arial Narrow" pitchFamily="34" charset="0"/>
                        <a:cs typeface="Arial" pitchFamily="34" charset="0"/>
                      </a:endParaRPr>
                    </a:p>
                  </a:txBody>
                  <a:tcPr>
                    <a:solidFill>
                      <a:srgbClr val="FFFFCC"/>
                    </a:solidFill>
                  </a:tcPr>
                </a:tc>
                <a:tc>
                  <a:txBody>
                    <a:bodyPr/>
                    <a:lstStyle/>
                    <a:p>
                      <a:r>
                        <a:rPr lang="es-ES" sz="2000" b="1" dirty="0" smtClean="0">
                          <a:latin typeface="Arial Narrow" pitchFamily="34" charset="0"/>
                          <a:cs typeface="Arial" pitchFamily="34" charset="0"/>
                        </a:rPr>
                        <a:t>MATRICULA</a:t>
                      </a:r>
                      <a:endParaRPr lang="es-ES" sz="2000" b="1" dirty="0">
                        <a:latin typeface="Arial Narrow" pitchFamily="34" charset="0"/>
                        <a:cs typeface="Arial" pitchFamily="34" charset="0"/>
                      </a:endParaRPr>
                    </a:p>
                  </a:txBody>
                  <a:tcPr>
                    <a:solidFill>
                      <a:srgbClr val="FFFFCC"/>
                    </a:solidFill>
                  </a:tcPr>
                </a:tc>
              </a:tr>
              <a:tr h="370840">
                <a:tc>
                  <a:txBody>
                    <a:bodyPr/>
                    <a:lstStyle/>
                    <a:p>
                      <a:r>
                        <a:rPr lang="es-ES" sz="2400" b="1" dirty="0" smtClean="0">
                          <a:latin typeface="Arial" pitchFamily="34" charset="0"/>
                          <a:cs typeface="Arial" pitchFamily="34" charset="0"/>
                        </a:rPr>
                        <a:t>ASPIRANTES NACIONALES </a:t>
                      </a:r>
                      <a:endParaRPr lang="es-ES" sz="2400" b="1" dirty="0">
                        <a:latin typeface="Arial" pitchFamily="34" charset="0"/>
                        <a:cs typeface="Arial" pitchFamily="34" charset="0"/>
                      </a:endParaRPr>
                    </a:p>
                  </a:txBody>
                  <a:tcPr/>
                </a:tc>
                <a:tc>
                  <a:txBody>
                    <a:bodyPr/>
                    <a:lstStyle/>
                    <a:p>
                      <a:pPr algn="ctr"/>
                      <a:r>
                        <a:rPr lang="es-ES" sz="2400" b="1" dirty="0" smtClean="0">
                          <a:latin typeface="Arial" pitchFamily="34" charset="0"/>
                          <a:cs typeface="Arial" pitchFamily="34" charset="0"/>
                        </a:rPr>
                        <a:t>29</a:t>
                      </a:r>
                      <a:endParaRPr lang="es-ES" sz="2400" b="1" dirty="0">
                        <a:latin typeface="Arial" pitchFamily="34" charset="0"/>
                        <a:cs typeface="Arial" pitchFamily="34" charset="0"/>
                      </a:endParaRPr>
                    </a:p>
                  </a:txBody>
                  <a:tcPr/>
                </a:tc>
              </a:tr>
              <a:tr h="386472">
                <a:tc>
                  <a:txBody>
                    <a:bodyPr/>
                    <a:lstStyle/>
                    <a:p>
                      <a:r>
                        <a:rPr lang="es-ES" sz="2400" b="1" dirty="0" smtClean="0">
                          <a:latin typeface="Arial" pitchFamily="34" charset="0"/>
                          <a:cs typeface="Arial" pitchFamily="34" charset="0"/>
                        </a:rPr>
                        <a:t>ASPIRANTES EXTRANJEROS</a:t>
                      </a:r>
                      <a:endParaRPr lang="es-ES" sz="2400" b="1" dirty="0">
                        <a:latin typeface="Arial" pitchFamily="34" charset="0"/>
                        <a:cs typeface="Arial" pitchFamily="34" charset="0"/>
                      </a:endParaRPr>
                    </a:p>
                  </a:txBody>
                  <a:tcPr/>
                </a:tc>
                <a:tc>
                  <a:txBody>
                    <a:bodyPr/>
                    <a:lstStyle/>
                    <a:p>
                      <a:pPr algn="ctr"/>
                      <a:r>
                        <a:rPr lang="es-ES" sz="2400" b="1" dirty="0" smtClean="0">
                          <a:latin typeface="Arial" pitchFamily="34" charset="0"/>
                          <a:cs typeface="Arial" pitchFamily="34" charset="0"/>
                        </a:rPr>
                        <a:t>50</a:t>
                      </a:r>
                      <a:endParaRPr lang="es-ES" sz="2400" b="1" dirty="0">
                        <a:latin typeface="Arial" pitchFamily="34" charset="0"/>
                        <a:cs typeface="Arial" pitchFamily="34" charset="0"/>
                      </a:endParaRPr>
                    </a:p>
                  </a:txBody>
                  <a:tcPr/>
                </a:tc>
              </a:tr>
            </a:tbl>
          </a:graphicData>
        </a:graphic>
      </p:graphicFrame>
      <p:graphicFrame>
        <p:nvGraphicFramePr>
          <p:cNvPr id="7" name="6 Tabla"/>
          <p:cNvGraphicFramePr>
            <a:graphicFrameLocks noGrp="1"/>
          </p:cNvGraphicFramePr>
          <p:nvPr>
            <p:extLst>
              <p:ext uri="{D42A27DB-BD31-4B8C-83A1-F6EECF244321}">
                <p14:modId xmlns:p14="http://schemas.microsoft.com/office/powerpoint/2010/main" val="3737741587"/>
              </p:ext>
            </p:extLst>
          </p:nvPr>
        </p:nvGraphicFramePr>
        <p:xfrm>
          <a:off x="395536" y="2924944"/>
          <a:ext cx="8352928" cy="3291840"/>
        </p:xfrm>
        <a:graphic>
          <a:graphicData uri="http://schemas.openxmlformats.org/drawingml/2006/table">
            <a:tbl>
              <a:tblPr firstRow="1" bandRow="1">
                <a:tableStyleId>{5940675A-B579-460E-94D1-54222C63F5DA}</a:tableStyleId>
              </a:tblPr>
              <a:tblGrid>
                <a:gridCol w="6624736"/>
                <a:gridCol w="1728192"/>
              </a:tblGrid>
              <a:tr h="370840">
                <a:tc>
                  <a:txBody>
                    <a:bodyPr/>
                    <a:lstStyle/>
                    <a:p>
                      <a:pPr algn="ctr"/>
                      <a:r>
                        <a:rPr lang="es-ES" sz="2000" b="1" dirty="0" smtClean="0">
                          <a:latin typeface="Arial" pitchFamily="34" charset="0"/>
                          <a:cs typeface="Arial" pitchFamily="34" charset="0"/>
                        </a:rPr>
                        <a:t>PROGRAMA</a:t>
                      </a:r>
                      <a:endParaRPr lang="es-ES" sz="2000" b="1" dirty="0">
                        <a:latin typeface="Arial" pitchFamily="34" charset="0"/>
                        <a:cs typeface="Arial" pitchFamily="34" charset="0"/>
                      </a:endParaRPr>
                    </a:p>
                  </a:txBody>
                  <a:tcPr>
                    <a:solidFill>
                      <a:srgbClr val="FFFFCC"/>
                    </a:solidFill>
                  </a:tcPr>
                </a:tc>
                <a:tc>
                  <a:txBody>
                    <a:bodyPr/>
                    <a:lstStyle/>
                    <a:p>
                      <a:pPr algn="ctr"/>
                      <a:r>
                        <a:rPr lang="es-ES" sz="2000" b="1" dirty="0" smtClean="0">
                          <a:latin typeface="Arial Narrow" pitchFamily="34" charset="0"/>
                          <a:cs typeface="Arial" pitchFamily="34" charset="0"/>
                        </a:rPr>
                        <a:t>MATRICULA</a:t>
                      </a:r>
                      <a:endParaRPr lang="es-ES" sz="2000" b="1" dirty="0">
                        <a:latin typeface="Arial Narrow" pitchFamily="34" charset="0"/>
                        <a:cs typeface="Arial" pitchFamily="34" charset="0"/>
                      </a:endParaRPr>
                    </a:p>
                  </a:txBody>
                  <a:tcPr>
                    <a:solidFill>
                      <a:srgbClr val="FFFFCC"/>
                    </a:solidFill>
                  </a:tcPr>
                </a:tc>
              </a:tr>
              <a:tr h="370840">
                <a:tc>
                  <a:txBody>
                    <a:bodyPr/>
                    <a:lstStyle/>
                    <a:p>
                      <a:r>
                        <a:rPr lang="es-ES" sz="2400" b="1" dirty="0" smtClean="0">
                          <a:latin typeface="Arial" pitchFamily="34" charset="0"/>
                          <a:cs typeface="Arial" pitchFamily="34" charset="0"/>
                        </a:rPr>
                        <a:t>ASPIRANTES NACIONALES </a:t>
                      </a:r>
                      <a:endParaRPr lang="es-ES" sz="2400" b="1" dirty="0">
                        <a:latin typeface="Arial" pitchFamily="34" charset="0"/>
                        <a:cs typeface="Arial" pitchFamily="34" charset="0"/>
                      </a:endParaRPr>
                    </a:p>
                  </a:txBody>
                  <a:tcPr/>
                </a:tc>
                <a:tc>
                  <a:txBody>
                    <a:bodyPr/>
                    <a:lstStyle/>
                    <a:p>
                      <a:pPr algn="ctr"/>
                      <a:r>
                        <a:rPr lang="es-ES" sz="2400" b="1" dirty="0" smtClean="0">
                          <a:latin typeface="Arial" pitchFamily="34" charset="0"/>
                          <a:cs typeface="Arial" pitchFamily="34" charset="0"/>
                        </a:rPr>
                        <a:t>29</a:t>
                      </a:r>
                      <a:endParaRPr lang="es-ES" sz="2400" b="1" dirty="0">
                        <a:latin typeface="Arial" pitchFamily="34" charset="0"/>
                        <a:cs typeface="Arial" pitchFamily="34" charset="0"/>
                      </a:endParaRPr>
                    </a:p>
                  </a:txBody>
                  <a:tcPr/>
                </a:tc>
              </a:tr>
              <a:tr h="370840">
                <a:tc>
                  <a:txBody>
                    <a:bodyPr/>
                    <a:lstStyle/>
                    <a:p>
                      <a:r>
                        <a:rPr lang="es-ES" sz="1800" b="1" kern="1200" baseline="0" dirty="0" smtClean="0">
                          <a:solidFill>
                            <a:schemeClr val="tx1"/>
                          </a:solidFill>
                          <a:latin typeface="Arial" pitchFamily="34" charset="0"/>
                          <a:ea typeface="+mn-ea"/>
                          <a:cs typeface="Arial" pitchFamily="34" charset="0"/>
                        </a:rPr>
                        <a:t> PROGRAMAS </a:t>
                      </a:r>
                      <a:r>
                        <a:rPr lang="es-ES" b="1" dirty="0" smtClean="0">
                          <a:latin typeface="Arial" pitchFamily="34" charset="0"/>
                          <a:cs typeface="Arial" pitchFamily="34" charset="0"/>
                        </a:rPr>
                        <a:t>CURRICULAR</a:t>
                      </a:r>
                      <a:r>
                        <a:rPr lang="es-ES" b="1" baseline="0" dirty="0" smtClean="0">
                          <a:latin typeface="Arial" pitchFamily="34" charset="0"/>
                          <a:cs typeface="Arial" pitchFamily="34" charset="0"/>
                        </a:rPr>
                        <a:t> COOPERATIVO</a:t>
                      </a:r>
                      <a:endParaRPr lang="es-ES" b="1" dirty="0">
                        <a:latin typeface="Arial" pitchFamily="34" charset="0"/>
                        <a:cs typeface="Arial" pitchFamily="34" charset="0"/>
                      </a:endParaRPr>
                    </a:p>
                  </a:txBody>
                  <a:tcPr/>
                </a:tc>
                <a:tc>
                  <a:txBody>
                    <a:bodyPr/>
                    <a:lstStyle/>
                    <a:p>
                      <a:pPr algn="ctr"/>
                      <a:r>
                        <a:rPr lang="es-ES" sz="2000" dirty="0" smtClean="0">
                          <a:latin typeface="Arial" pitchFamily="34" charset="0"/>
                          <a:cs typeface="Arial" pitchFamily="34" charset="0"/>
                        </a:rPr>
                        <a:t>7</a:t>
                      </a:r>
                      <a:endParaRPr lang="es-ES" sz="2000" dirty="0">
                        <a:latin typeface="Arial" pitchFamily="34" charset="0"/>
                        <a:cs typeface="Arial" pitchFamily="34" charset="0"/>
                      </a:endParaRPr>
                    </a:p>
                  </a:txBody>
                  <a:tcPr/>
                </a:tc>
              </a:tr>
              <a:tr h="370840">
                <a:tc>
                  <a:txBody>
                    <a:bodyPr/>
                    <a:lstStyle/>
                    <a:p>
                      <a:r>
                        <a:rPr lang="es-ES" sz="1800" b="1" kern="1200" baseline="0" dirty="0" smtClean="0">
                          <a:solidFill>
                            <a:schemeClr val="tx1"/>
                          </a:solidFill>
                          <a:latin typeface="Arial" pitchFamily="34" charset="0"/>
                          <a:ea typeface="+mn-ea"/>
                          <a:cs typeface="Arial" pitchFamily="34" charset="0"/>
                        </a:rPr>
                        <a:t> PROGRAMAS TUTELAR</a:t>
                      </a:r>
                      <a:endParaRPr lang="es-ES" dirty="0"/>
                    </a:p>
                  </a:txBody>
                  <a:tcPr/>
                </a:tc>
                <a:tc>
                  <a:txBody>
                    <a:bodyPr/>
                    <a:lstStyle/>
                    <a:p>
                      <a:pPr algn="ctr"/>
                      <a:r>
                        <a:rPr lang="es-ES" sz="2000" dirty="0" smtClean="0">
                          <a:latin typeface="Arial" pitchFamily="34" charset="0"/>
                          <a:cs typeface="Arial" pitchFamily="34" charset="0"/>
                        </a:rPr>
                        <a:t>22</a:t>
                      </a:r>
                      <a:endParaRPr lang="es-ES" sz="2000" dirty="0">
                        <a:latin typeface="Arial" pitchFamily="34" charset="0"/>
                        <a:cs typeface="Arial" pitchFamily="34" charset="0"/>
                      </a:endParaRPr>
                    </a:p>
                  </a:txBody>
                  <a:tcPr/>
                </a:tc>
              </a:tr>
              <a:tr h="370840">
                <a:tc>
                  <a:txBody>
                    <a:bodyPr/>
                    <a:lstStyle/>
                    <a:p>
                      <a:r>
                        <a:rPr lang="es-ES" sz="2400" b="1" dirty="0" smtClean="0">
                          <a:latin typeface="Arial" pitchFamily="34" charset="0"/>
                          <a:cs typeface="Arial" pitchFamily="34" charset="0"/>
                        </a:rPr>
                        <a:t>ASPIRANTES EXTRANJEROS</a:t>
                      </a:r>
                      <a:endParaRPr lang="es-ES" sz="2400" b="1" dirty="0">
                        <a:latin typeface="Arial" pitchFamily="34" charset="0"/>
                        <a:cs typeface="Arial" pitchFamily="34" charset="0"/>
                      </a:endParaRPr>
                    </a:p>
                  </a:txBody>
                  <a:tcPr/>
                </a:tc>
                <a:tc>
                  <a:txBody>
                    <a:bodyPr/>
                    <a:lstStyle/>
                    <a:p>
                      <a:pPr algn="ctr"/>
                      <a:r>
                        <a:rPr lang="es-ES" sz="2400" b="1" dirty="0" smtClean="0">
                          <a:latin typeface="Arial" pitchFamily="34" charset="0"/>
                          <a:cs typeface="Arial" pitchFamily="34" charset="0"/>
                        </a:rPr>
                        <a:t>50</a:t>
                      </a:r>
                      <a:endParaRPr lang="es-ES" sz="2400" b="1" dirty="0">
                        <a:latin typeface="Arial" pitchFamily="34" charset="0"/>
                        <a:cs typeface="Arial" pitchFamily="34" charset="0"/>
                      </a:endParaRPr>
                    </a:p>
                  </a:txBody>
                  <a:tcPr/>
                </a:tc>
              </a:tr>
              <a:tr h="320040">
                <a:tc>
                  <a:txBody>
                    <a:bodyPr/>
                    <a:lstStyle/>
                    <a:p>
                      <a:r>
                        <a:rPr lang="es-ES" sz="1800" b="1" kern="1200" baseline="0" dirty="0" smtClean="0">
                          <a:solidFill>
                            <a:schemeClr val="tx1"/>
                          </a:solidFill>
                          <a:latin typeface="Arial" pitchFamily="34" charset="0"/>
                          <a:ea typeface="+mn-ea"/>
                          <a:cs typeface="Arial" pitchFamily="34" charset="0"/>
                        </a:rPr>
                        <a:t>PROGRAMAS REPÚBLICA DEL ECUADOR</a:t>
                      </a:r>
                      <a:endParaRPr lang="es-ES" dirty="0"/>
                    </a:p>
                  </a:txBody>
                  <a:tcPr>
                    <a:lnB w="12700" cap="flat" cmpd="sng" algn="ctr">
                      <a:solidFill>
                        <a:schemeClr val="tx1"/>
                      </a:solidFill>
                      <a:prstDash val="solid"/>
                      <a:round/>
                      <a:headEnd type="none" w="med" len="med"/>
                      <a:tailEnd type="none" w="med" len="med"/>
                    </a:lnB>
                  </a:tcPr>
                </a:tc>
                <a:tc>
                  <a:txBody>
                    <a:bodyPr/>
                    <a:lstStyle/>
                    <a:p>
                      <a:pPr algn="ctr"/>
                      <a:r>
                        <a:rPr lang="es-ES" sz="2000" i="1" dirty="0" smtClean="0">
                          <a:latin typeface="Arial" pitchFamily="34" charset="0"/>
                          <a:cs typeface="Arial" pitchFamily="34" charset="0"/>
                        </a:rPr>
                        <a:t>25</a:t>
                      </a:r>
                    </a:p>
                  </a:txBody>
                  <a:tcPr>
                    <a:lnB w="12700" cap="flat" cmpd="sng" algn="ctr">
                      <a:solidFill>
                        <a:schemeClr val="tx1"/>
                      </a:solidFill>
                      <a:prstDash val="solid"/>
                      <a:round/>
                      <a:headEnd type="none" w="med" len="med"/>
                      <a:tailEnd type="none" w="med" len="med"/>
                    </a:lnB>
                  </a:tcPr>
                </a:tc>
              </a:tr>
              <a:tr h="3200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800" b="1" kern="1200" baseline="0" dirty="0" smtClean="0">
                          <a:solidFill>
                            <a:schemeClr val="tx1"/>
                          </a:solidFill>
                          <a:latin typeface="Arial" pitchFamily="34" charset="0"/>
                          <a:ea typeface="+mn-ea"/>
                          <a:cs typeface="Arial" pitchFamily="34" charset="0"/>
                        </a:rPr>
                        <a:t>PROGRAMAS REPÚBLICA BOLIVARIANA DE VENEZUELA</a:t>
                      </a:r>
                      <a:endParaRPr lang="es-ES" dirty="0" smtClean="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ES" sz="2000" dirty="0" smtClean="0">
                          <a:latin typeface="Arial" pitchFamily="34" charset="0"/>
                          <a:cs typeface="Arial" pitchFamily="34" charset="0"/>
                        </a:rPr>
                        <a:t>21</a:t>
                      </a:r>
                      <a:endParaRPr lang="es-ES" sz="2000" dirty="0">
                        <a:latin typeface="Arial" pitchFamily="34" charset="0"/>
                        <a:cs typeface="Arial" pitchFamily="34"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00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800" b="1" kern="1200" baseline="0" dirty="0" smtClean="0">
                          <a:solidFill>
                            <a:schemeClr val="tx1"/>
                          </a:solidFill>
                          <a:latin typeface="Arial" pitchFamily="34" charset="0"/>
                          <a:ea typeface="+mn-ea"/>
                          <a:cs typeface="Arial" pitchFamily="34" charset="0"/>
                        </a:rPr>
                        <a:t>PROGRAMAS REPÚBLICA  DE ANGOLA</a:t>
                      </a:r>
                      <a:endParaRPr lang="es-ES" dirty="0" smtClean="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s-ES" sz="2000" dirty="0" smtClean="0">
                          <a:latin typeface="Arial" pitchFamily="34" charset="0"/>
                          <a:cs typeface="Arial" pitchFamily="34" charset="0"/>
                        </a:rPr>
                        <a:t>4</a:t>
                      </a:r>
                      <a:endParaRPr lang="es-ES" sz="2000" dirty="0">
                        <a:latin typeface="Arial" pitchFamily="34" charset="0"/>
                        <a:cs typeface="Arial" pitchFamily="34" charset="0"/>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98224670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up)">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13 Rectángulo"/>
          <p:cNvSpPr/>
          <p:nvPr/>
        </p:nvSpPr>
        <p:spPr>
          <a:xfrm>
            <a:off x="1185653" y="1536377"/>
            <a:ext cx="7332859" cy="4222694"/>
          </a:xfrm>
          <a:prstGeom prst="rect">
            <a:avLst/>
          </a:prstGeom>
        </p:spPr>
        <p:txBody>
          <a:bodyPr wrap="square">
            <a:spAutoFit/>
          </a:bodyPr>
          <a:lstStyle/>
          <a:p>
            <a:pPr marL="342900" lvl="0" indent="-342900" algn="just">
              <a:lnSpc>
                <a:spcPct val="115000"/>
              </a:lnSpc>
              <a:spcBef>
                <a:spcPts val="600"/>
              </a:spcBef>
              <a:spcAft>
                <a:spcPts val="600"/>
              </a:spcAft>
              <a:buFont typeface="+mj-lt"/>
              <a:buAutoNum type="arabicPeriod"/>
              <a:tabLst>
                <a:tab pos="457200" algn="l"/>
              </a:tabLst>
            </a:pPr>
            <a:r>
              <a:rPr lang="es-ES_tradnl" b="1" dirty="0">
                <a:latin typeface="Arial Narrow"/>
                <a:ea typeface="Times New Roman"/>
                <a:cs typeface="Arial"/>
              </a:rPr>
              <a:t>El desarrollo e implementación en la práctica social de </a:t>
            </a:r>
            <a:r>
              <a:rPr lang="es-ES_tradnl" b="1" u="sng" dirty="0">
                <a:solidFill>
                  <a:srgbClr val="FF0000"/>
                </a:solidFill>
                <a:latin typeface="Arial Narrow"/>
                <a:ea typeface="Times New Roman"/>
                <a:cs typeface="Arial"/>
              </a:rPr>
              <a:t>investigaciones </a:t>
            </a:r>
            <a:r>
              <a:rPr lang="es-ES_tradnl" b="1" dirty="0">
                <a:latin typeface="Arial Narrow"/>
                <a:ea typeface="Times New Roman"/>
                <a:cs typeface="Arial"/>
              </a:rPr>
              <a:t>en la Educación </a:t>
            </a:r>
            <a:r>
              <a:rPr lang="es-ES_tradnl" b="1" dirty="0" smtClean="0">
                <a:latin typeface="Arial Narrow"/>
                <a:ea typeface="Times New Roman"/>
                <a:cs typeface="Arial"/>
              </a:rPr>
              <a:t>Superior, desde la concepción de </a:t>
            </a:r>
            <a:r>
              <a:rPr lang="es-ES_tradnl" b="1" u="sng" dirty="0" smtClean="0">
                <a:solidFill>
                  <a:srgbClr val="FF0000"/>
                </a:solidFill>
                <a:latin typeface="Arial Narrow"/>
                <a:ea typeface="Times New Roman"/>
                <a:cs typeface="Arial"/>
              </a:rPr>
              <a:t>Proyectos</a:t>
            </a:r>
            <a:r>
              <a:rPr lang="es-ES_tradnl" b="1" dirty="0" smtClean="0">
                <a:latin typeface="Arial Narrow"/>
                <a:ea typeface="Times New Roman"/>
                <a:cs typeface="Arial"/>
              </a:rPr>
              <a:t>.</a:t>
            </a:r>
            <a:endParaRPr lang="es-ES" b="1" dirty="0">
              <a:latin typeface="Calibri"/>
              <a:ea typeface="Calibri"/>
              <a:cs typeface="Times New Roman"/>
            </a:endParaRPr>
          </a:p>
          <a:p>
            <a:pPr marL="342900" lvl="0" indent="-342900" algn="just">
              <a:lnSpc>
                <a:spcPct val="115000"/>
              </a:lnSpc>
              <a:spcBef>
                <a:spcPts val="600"/>
              </a:spcBef>
              <a:spcAft>
                <a:spcPts val="600"/>
              </a:spcAft>
              <a:buFont typeface="+mj-lt"/>
              <a:buAutoNum type="arabicPeriod"/>
              <a:tabLst>
                <a:tab pos="457200" algn="l"/>
              </a:tabLst>
            </a:pPr>
            <a:r>
              <a:rPr lang="es-ES_tradnl" b="1" dirty="0">
                <a:latin typeface="Arial Narrow"/>
                <a:ea typeface="Times New Roman"/>
                <a:cs typeface="Arial"/>
              </a:rPr>
              <a:t>Establecimiento de un sistema coherente de formación de </a:t>
            </a:r>
            <a:r>
              <a:rPr lang="es-ES_tradnl" b="1" u="sng" dirty="0">
                <a:solidFill>
                  <a:srgbClr val="FF0000"/>
                </a:solidFill>
                <a:latin typeface="Arial Narrow"/>
                <a:ea typeface="Times New Roman"/>
                <a:cs typeface="Arial"/>
              </a:rPr>
              <a:t>post-grado </a:t>
            </a:r>
            <a:r>
              <a:rPr lang="es-ES_tradnl" b="1" dirty="0">
                <a:latin typeface="Arial Narrow"/>
                <a:ea typeface="Times New Roman"/>
                <a:cs typeface="Arial"/>
              </a:rPr>
              <a:t>que comprenda entrenamientos, cursos, diplomados, maestrías, doctorados y </a:t>
            </a:r>
            <a:r>
              <a:rPr lang="es-ES_tradnl" b="1" dirty="0" smtClean="0">
                <a:latin typeface="Arial Narrow"/>
                <a:ea typeface="Times New Roman"/>
                <a:cs typeface="Arial"/>
              </a:rPr>
              <a:t>postdoctorados.</a:t>
            </a:r>
            <a:endParaRPr lang="es-ES" b="1" dirty="0">
              <a:latin typeface="Calibri"/>
              <a:ea typeface="Calibri"/>
              <a:cs typeface="Times New Roman"/>
            </a:endParaRPr>
          </a:p>
          <a:p>
            <a:pPr marL="342900" lvl="0" indent="-342900" algn="just">
              <a:lnSpc>
                <a:spcPct val="115000"/>
              </a:lnSpc>
              <a:spcBef>
                <a:spcPts val="600"/>
              </a:spcBef>
              <a:spcAft>
                <a:spcPts val="600"/>
              </a:spcAft>
              <a:buFont typeface="+mj-lt"/>
              <a:buAutoNum type="arabicPeriod"/>
              <a:tabLst>
                <a:tab pos="457200" algn="l"/>
              </a:tabLst>
            </a:pPr>
            <a:r>
              <a:rPr lang="es-ES" b="1" dirty="0">
                <a:latin typeface="Arial Narrow"/>
                <a:ea typeface="Times New Roman"/>
                <a:cs typeface="Arial"/>
              </a:rPr>
              <a:t>Desempeñarse como </a:t>
            </a:r>
            <a:r>
              <a:rPr lang="es-ES" b="1" u="sng" dirty="0">
                <a:solidFill>
                  <a:srgbClr val="FF0000"/>
                </a:solidFill>
                <a:latin typeface="Arial Narrow"/>
                <a:ea typeface="Times New Roman"/>
                <a:cs typeface="Arial"/>
              </a:rPr>
              <a:t>centro de referencia</a:t>
            </a:r>
            <a:r>
              <a:rPr lang="es-ES" b="1" dirty="0">
                <a:latin typeface="Arial Narrow"/>
                <a:ea typeface="Times New Roman"/>
                <a:cs typeface="Arial"/>
              </a:rPr>
              <a:t>, </a:t>
            </a:r>
            <a:r>
              <a:rPr lang="es-ES" b="1" dirty="0" smtClean="0">
                <a:latin typeface="Arial Narrow"/>
                <a:ea typeface="Times New Roman"/>
                <a:cs typeface="Arial"/>
              </a:rPr>
              <a:t>de </a:t>
            </a:r>
            <a:r>
              <a:rPr lang="es-ES" b="1" u="sng" dirty="0" smtClean="0">
                <a:solidFill>
                  <a:srgbClr val="FF0000"/>
                </a:solidFill>
                <a:latin typeface="Arial Narrow"/>
                <a:ea typeface="Times New Roman"/>
                <a:cs typeface="Arial"/>
              </a:rPr>
              <a:t>Red</a:t>
            </a:r>
            <a:r>
              <a:rPr lang="es-ES" b="1" dirty="0" smtClean="0">
                <a:latin typeface="Arial Narrow"/>
                <a:ea typeface="Times New Roman"/>
                <a:cs typeface="Arial"/>
              </a:rPr>
              <a:t>, asesoría</a:t>
            </a:r>
            <a:r>
              <a:rPr lang="es-ES" b="1" dirty="0">
                <a:latin typeface="Arial Narrow"/>
                <a:ea typeface="Times New Roman"/>
                <a:cs typeface="Arial"/>
              </a:rPr>
              <a:t>, </a:t>
            </a:r>
            <a:r>
              <a:rPr lang="es-ES" b="1" dirty="0" smtClean="0">
                <a:latin typeface="Arial Narrow"/>
                <a:ea typeface="Times New Roman"/>
                <a:cs typeface="Arial"/>
              </a:rPr>
              <a:t>a </a:t>
            </a:r>
            <a:r>
              <a:rPr lang="es-ES" b="1" dirty="0">
                <a:latin typeface="Arial Narrow"/>
                <a:ea typeface="Times New Roman"/>
                <a:cs typeface="Arial"/>
              </a:rPr>
              <a:t>profesionales e instituciones que trabajen en </a:t>
            </a:r>
            <a:r>
              <a:rPr lang="es-ES_tradnl" b="1" dirty="0">
                <a:latin typeface="Arial Narrow"/>
                <a:ea typeface="Times New Roman"/>
                <a:cs typeface="Arial"/>
              </a:rPr>
              <a:t>investigaciones sobre la Educación Superior</a:t>
            </a:r>
            <a:r>
              <a:rPr lang="es-ES" b="1" dirty="0">
                <a:latin typeface="Arial Narrow"/>
                <a:ea typeface="Times New Roman"/>
                <a:cs typeface="Arial"/>
              </a:rPr>
              <a:t>.</a:t>
            </a:r>
            <a:endParaRPr lang="es-ES" b="1" dirty="0">
              <a:effectLst/>
              <a:latin typeface="Calibri"/>
              <a:ea typeface="Calibri"/>
              <a:cs typeface="Times New Roman"/>
            </a:endParaRPr>
          </a:p>
        </p:txBody>
      </p:sp>
      <p:grpSp>
        <p:nvGrpSpPr>
          <p:cNvPr id="4" name="3 Grupo"/>
          <p:cNvGrpSpPr/>
          <p:nvPr/>
        </p:nvGrpSpPr>
        <p:grpSpPr>
          <a:xfrm>
            <a:off x="260202" y="96217"/>
            <a:ext cx="8726518" cy="5449757"/>
            <a:chOff x="493217" y="188640"/>
            <a:chExt cx="12826543" cy="5449757"/>
          </a:xfrm>
        </p:grpSpPr>
        <p:sp>
          <p:nvSpPr>
            <p:cNvPr id="7" name="5 Rectángulo"/>
            <p:cNvSpPr/>
            <p:nvPr/>
          </p:nvSpPr>
          <p:spPr>
            <a:xfrm>
              <a:off x="1331640" y="375278"/>
              <a:ext cx="48457" cy="533442"/>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rPr>
                <a:t> </a:t>
              </a:r>
            </a:p>
          </p:txBody>
        </p:sp>
        <p:sp>
          <p:nvSpPr>
            <p:cNvPr id="8" name="6 Rectángulo"/>
            <p:cNvSpPr/>
            <p:nvPr/>
          </p:nvSpPr>
          <p:spPr>
            <a:xfrm>
              <a:off x="1021817" y="509367"/>
              <a:ext cx="37785" cy="373061"/>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13" name="5 Rectángulo"/>
            <p:cNvSpPr/>
            <p:nvPr/>
          </p:nvSpPr>
          <p:spPr>
            <a:xfrm>
              <a:off x="1607552" y="188640"/>
              <a:ext cx="36406" cy="710012"/>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rPr>
                <a:t> </a:t>
              </a:r>
            </a:p>
          </p:txBody>
        </p:sp>
        <p:sp>
          <p:nvSpPr>
            <p:cNvPr id="9" name="10 Rectángulo redondeado"/>
            <p:cNvSpPr/>
            <p:nvPr/>
          </p:nvSpPr>
          <p:spPr>
            <a:xfrm>
              <a:off x="493217" y="857127"/>
              <a:ext cx="12826543" cy="720080"/>
            </a:xfrm>
            <a:prstGeom prst="roundRect">
              <a:avLst/>
            </a:prstGeom>
            <a:solidFill>
              <a:srgbClr val="3072C2"/>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800" b="0" i="0" u="none" strike="noStrike" kern="0" cap="none" spc="0" normalizeH="0" baseline="0" noProof="0" dirty="0">
                  <a:ln>
                    <a:noFill/>
                  </a:ln>
                  <a:solidFill>
                    <a:sysClr val="window" lastClr="FFFFFF"/>
                  </a:solidFill>
                  <a:effectLst/>
                  <a:uLnTx/>
                  <a:uFillTx/>
                  <a:latin typeface="Times New Roman"/>
                  <a:ea typeface="Times New Roman"/>
                  <a:cs typeface="+mn-cs"/>
                </a:rPr>
                <a:t> </a:t>
              </a:r>
              <a:endPar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endParaRPr>
            </a:p>
          </p:txBody>
        </p:sp>
        <p:sp>
          <p:nvSpPr>
            <p:cNvPr id="5" name="8 Rectángulo"/>
            <p:cNvSpPr/>
            <p:nvPr/>
          </p:nvSpPr>
          <p:spPr>
            <a:xfrm flipH="1">
              <a:off x="1259632" y="1681621"/>
              <a:ext cx="45719" cy="3639115"/>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6" name="9 Rectángulo"/>
            <p:cNvSpPr/>
            <p:nvPr/>
          </p:nvSpPr>
          <p:spPr>
            <a:xfrm flipH="1">
              <a:off x="1549103" y="1628800"/>
              <a:ext cx="37786" cy="3331818"/>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10" name="13 Elipse"/>
            <p:cNvSpPr/>
            <p:nvPr/>
          </p:nvSpPr>
          <p:spPr>
            <a:xfrm rot="20701634">
              <a:off x="609334" y="863354"/>
              <a:ext cx="1460415" cy="742114"/>
            </a:xfrm>
            <a:prstGeom prst="ellipse">
              <a:avLst/>
            </a:prstGeom>
            <a:solidFill>
              <a:srgbClr val="DDDDDD"/>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pic>
          <p:nvPicPr>
            <p:cNvPr id="11" name="Picture 8" descr="CeeS1"/>
            <p:cNvPicPr>
              <a:picLocks noChangeAspect="1" noChangeArrowheads="1"/>
            </p:cNvPicPr>
            <p:nvPr/>
          </p:nvPicPr>
          <p:blipFill>
            <a:blip r:embed="rId2">
              <a:extLst>
                <a:ext uri="{28A0092B-C50C-407E-A947-70E740481C1C}">
                  <a14:useLocalDpi xmlns:a14="http://schemas.microsoft.com/office/drawing/2010/main" val="0"/>
                </a:ext>
              </a:extLst>
            </a:blip>
            <a:srcRect l="21626" t="18863" r="26125" b="23994"/>
            <a:stretch>
              <a:fillRect/>
            </a:stretch>
          </p:blipFill>
          <p:spPr bwMode="auto">
            <a:xfrm>
              <a:off x="703734" y="857128"/>
              <a:ext cx="1428405"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8 Rectángulo"/>
            <p:cNvSpPr/>
            <p:nvPr/>
          </p:nvSpPr>
          <p:spPr>
            <a:xfrm flipH="1">
              <a:off x="972130" y="1635371"/>
              <a:ext cx="45721" cy="4003026"/>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grpSp>
      <p:sp>
        <p:nvSpPr>
          <p:cNvPr id="3" name="Text Box 2"/>
          <p:cNvSpPr txBox="1">
            <a:spLocks noChangeArrowheads="1"/>
          </p:cNvSpPr>
          <p:nvPr/>
        </p:nvSpPr>
        <p:spPr bwMode="auto">
          <a:xfrm>
            <a:off x="1660627" y="828001"/>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 </a:t>
            </a:r>
            <a:r>
              <a:rPr lang="es-ES" sz="2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OBJETIVOS</a:t>
            </a:r>
            <a:endParaRPr lang="es-ES" sz="2800" b="1" dirty="0" smtClean="0">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endParaRPr>
          </a:p>
        </p:txBody>
      </p:sp>
    </p:spTree>
    <p:extLst>
      <p:ext uri="{BB962C8B-B14F-4D97-AF65-F5344CB8AC3E}">
        <p14:creationId xmlns:p14="http://schemas.microsoft.com/office/powerpoint/2010/main" val="250739731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12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51520" y="260648"/>
            <a:ext cx="8861672" cy="6370975"/>
          </a:xfrm>
          <a:prstGeom prst="rect">
            <a:avLst/>
          </a:prstGeom>
        </p:spPr>
        <p:txBody>
          <a:bodyPr wrap="square">
            <a:spAutoFit/>
          </a:bodyPr>
          <a:lstStyle/>
          <a:p>
            <a:r>
              <a:rPr lang="es-ES" dirty="0"/>
              <a:t> </a:t>
            </a:r>
            <a:r>
              <a:rPr lang="es-ES" b="1" dirty="0" smtClean="0">
                <a:solidFill>
                  <a:srgbClr val="FF0000"/>
                </a:solidFill>
              </a:rPr>
              <a:t>CM11. INICIAR UNA NUEVA EDICIÓN DEL PROGRAMA DE DOCTORADO EN CIENCIAS PEDAGÓGICAS CON UNA MATRÍCULA ENTRE 20 Y 25 ESTUDIANTES.</a:t>
            </a:r>
          </a:p>
          <a:p>
            <a:r>
              <a:rPr lang="es-ES" b="1" dirty="0" smtClean="0">
                <a:solidFill>
                  <a:srgbClr val="FF0000"/>
                </a:solidFill>
              </a:rPr>
              <a:t> </a:t>
            </a:r>
            <a:endParaRPr lang="es-ES" dirty="0" smtClean="0">
              <a:solidFill>
                <a:srgbClr val="FF0000"/>
              </a:solidFill>
            </a:endParaRPr>
          </a:p>
          <a:p>
            <a:pPr algn="just"/>
            <a:r>
              <a:rPr lang="es-ES" dirty="0" smtClean="0"/>
              <a:t>En </a:t>
            </a:r>
            <a:r>
              <a:rPr lang="es-ES" dirty="0"/>
              <a:t>el mes de marzo </a:t>
            </a:r>
            <a:r>
              <a:rPr lang="es-ES" dirty="0" smtClean="0"/>
              <a:t>se </a:t>
            </a:r>
            <a:r>
              <a:rPr lang="es-ES" dirty="0"/>
              <a:t>inició un grupo de doctorado en Ciencias Pedagógicas en la </a:t>
            </a:r>
            <a:r>
              <a:rPr lang="es-ES" b="1" dirty="0" smtClean="0">
                <a:solidFill>
                  <a:srgbClr val="C00000"/>
                </a:solidFill>
              </a:rPr>
              <a:t>MODALIDAD TUTELAR</a:t>
            </a:r>
            <a:r>
              <a:rPr lang="es-ES" dirty="0" smtClean="0"/>
              <a:t>, </a:t>
            </a:r>
            <a:r>
              <a:rPr lang="es-ES" dirty="0"/>
              <a:t>con una matrícula de 10 aspirantes, </a:t>
            </a:r>
            <a:r>
              <a:rPr lang="es-ES" dirty="0" smtClean="0"/>
              <a:t>se </a:t>
            </a:r>
            <a:r>
              <a:rPr lang="es-ES" dirty="0"/>
              <a:t>han impartido </a:t>
            </a:r>
            <a:r>
              <a:rPr lang="es-ES" dirty="0" smtClean="0"/>
              <a:t>dos </a:t>
            </a:r>
            <a:r>
              <a:rPr lang="es-ES" dirty="0"/>
              <a:t>cursos oficiales. </a:t>
            </a:r>
          </a:p>
          <a:p>
            <a:pPr marL="342900" lvl="0" indent="-342900" algn="just">
              <a:buFont typeface="+mj-lt"/>
              <a:buAutoNum type="arabicPeriod"/>
            </a:pPr>
            <a:r>
              <a:rPr lang="es-ES" dirty="0"/>
              <a:t>Pedagogía de la Educación Superior</a:t>
            </a:r>
          </a:p>
          <a:p>
            <a:pPr marL="342900" lvl="0" indent="-342900" algn="just">
              <a:buFont typeface="+mj-lt"/>
              <a:buAutoNum type="arabicPeriod"/>
            </a:pPr>
            <a:r>
              <a:rPr lang="es-ES" dirty="0"/>
              <a:t>Investigación de Avanzada </a:t>
            </a:r>
            <a:r>
              <a:rPr lang="es-ES" dirty="0" smtClean="0"/>
              <a:t>I</a:t>
            </a:r>
          </a:p>
          <a:p>
            <a:pPr lvl="0" algn="just"/>
            <a:endParaRPr lang="es-ES" dirty="0"/>
          </a:p>
          <a:p>
            <a:pPr algn="just"/>
            <a:r>
              <a:rPr lang="es-ES" dirty="0"/>
              <a:t>Se presentaron las  fundamentaciones de las tesis ante el Consejo Científico del </a:t>
            </a:r>
            <a:r>
              <a:rPr lang="es-ES" dirty="0" err="1"/>
              <a:t>CeeS</a:t>
            </a:r>
            <a:r>
              <a:rPr lang="es-ES" dirty="0"/>
              <a:t>, en julio, para dar paso a la solicitud de la aprobación de los temas al CITMA desde su Institución. </a:t>
            </a:r>
            <a:endParaRPr lang="es-ES" dirty="0" smtClean="0"/>
          </a:p>
          <a:p>
            <a:pPr algn="just"/>
            <a:endParaRPr lang="es-ES" dirty="0"/>
          </a:p>
          <a:p>
            <a:pPr algn="just"/>
            <a:r>
              <a:rPr lang="es-ES" dirty="0" smtClean="0"/>
              <a:t>En el </a:t>
            </a:r>
            <a:r>
              <a:rPr lang="es-ES" dirty="0"/>
              <a:t>año que balanceamos organizamos </a:t>
            </a:r>
            <a:r>
              <a:rPr lang="es-ES" b="1" dirty="0">
                <a:solidFill>
                  <a:srgbClr val="FF0000"/>
                </a:solidFill>
              </a:rPr>
              <a:t>61 </a:t>
            </a:r>
            <a:r>
              <a:rPr lang="es-ES" dirty="0"/>
              <a:t>presentaciones ante el Consejo Científico del Centro de Estudios, en función de atestaciones y </a:t>
            </a:r>
            <a:r>
              <a:rPr lang="es-ES" dirty="0" err="1"/>
              <a:t>predefensas</a:t>
            </a:r>
            <a:r>
              <a:rPr lang="es-ES" dirty="0"/>
              <a:t>.</a:t>
            </a:r>
          </a:p>
        </p:txBody>
      </p:sp>
    </p:spTree>
    <p:extLst>
      <p:ext uri="{BB962C8B-B14F-4D97-AF65-F5344CB8AC3E}">
        <p14:creationId xmlns:p14="http://schemas.microsoft.com/office/powerpoint/2010/main" val="2808404406"/>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solidFill>
                  <a:srgbClr val="FF0000"/>
                </a:solidFill>
              </a:rPr>
              <a:t>CIENCIA Y TÉCNICA</a:t>
            </a:r>
            <a:endParaRPr lang="es-ES" b="1" dirty="0">
              <a:solidFill>
                <a:srgbClr val="FF0000"/>
              </a:solidFill>
            </a:endParaRPr>
          </a:p>
        </p:txBody>
      </p:sp>
      <p:sp>
        <p:nvSpPr>
          <p:cNvPr id="3" name="2 Rectángulo"/>
          <p:cNvSpPr/>
          <p:nvPr/>
        </p:nvSpPr>
        <p:spPr>
          <a:xfrm>
            <a:off x="683568" y="2828836"/>
            <a:ext cx="7848872" cy="2308324"/>
          </a:xfrm>
          <a:prstGeom prst="rect">
            <a:avLst/>
          </a:prstGeom>
        </p:spPr>
        <p:txBody>
          <a:bodyPr wrap="square">
            <a:spAutoFit/>
          </a:bodyPr>
          <a:lstStyle/>
          <a:p>
            <a:pPr algn="just"/>
            <a:r>
              <a:rPr lang="es-ES" b="1" dirty="0"/>
              <a:t>ARC 3: IMPACTO ECONÓMICO Y </a:t>
            </a:r>
            <a:r>
              <a:rPr lang="es-ES" b="1" dirty="0" smtClean="0"/>
              <a:t>SOCIAL</a:t>
            </a:r>
          </a:p>
          <a:p>
            <a:pPr algn="just"/>
            <a:endParaRPr lang="es-ES" dirty="0"/>
          </a:p>
          <a:p>
            <a:pPr algn="just"/>
            <a:r>
              <a:rPr lang="es-ES" b="1" dirty="0"/>
              <a:t>OBJETIVO </a:t>
            </a:r>
            <a:r>
              <a:rPr lang="es-ES" b="1" dirty="0" smtClean="0"/>
              <a:t>5. </a:t>
            </a:r>
            <a:r>
              <a:rPr lang="es-ES" b="1" dirty="0"/>
              <a:t>Incrementar la obtención de resultados de investigación, desarrollo con alta pertinencia y las gestiones necesarias que garanticen la innovación y la elevación del impacto en la economía y la sociedad.</a:t>
            </a:r>
            <a:endParaRPr lang="es-ES" dirty="0"/>
          </a:p>
        </p:txBody>
      </p:sp>
    </p:spTree>
    <p:extLst>
      <p:ext uri="{BB962C8B-B14F-4D97-AF65-F5344CB8AC3E}">
        <p14:creationId xmlns:p14="http://schemas.microsoft.com/office/powerpoint/2010/main" val="3674210601"/>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4 Grupo"/>
          <p:cNvGrpSpPr/>
          <p:nvPr/>
        </p:nvGrpSpPr>
        <p:grpSpPr>
          <a:xfrm>
            <a:off x="242735" y="116632"/>
            <a:ext cx="8726518" cy="5449757"/>
            <a:chOff x="467544" y="188640"/>
            <a:chExt cx="12826543" cy="5449757"/>
          </a:xfrm>
        </p:grpSpPr>
        <p:sp>
          <p:nvSpPr>
            <p:cNvPr id="6" name="8 Rectángulo"/>
            <p:cNvSpPr/>
            <p:nvPr/>
          </p:nvSpPr>
          <p:spPr>
            <a:xfrm flipH="1">
              <a:off x="1259632" y="1681621"/>
              <a:ext cx="45719" cy="3639115"/>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7" name="9 Rectángulo"/>
            <p:cNvSpPr/>
            <p:nvPr/>
          </p:nvSpPr>
          <p:spPr>
            <a:xfrm flipH="1">
              <a:off x="1549103" y="1628800"/>
              <a:ext cx="37786" cy="3331818"/>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8" name="5 Rectángulo"/>
            <p:cNvSpPr/>
            <p:nvPr/>
          </p:nvSpPr>
          <p:spPr>
            <a:xfrm>
              <a:off x="1331640" y="375278"/>
              <a:ext cx="48457" cy="533442"/>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rPr>
                <a:t> </a:t>
              </a:r>
            </a:p>
          </p:txBody>
        </p:sp>
        <p:sp>
          <p:nvSpPr>
            <p:cNvPr id="9" name="6 Rectángulo"/>
            <p:cNvSpPr/>
            <p:nvPr/>
          </p:nvSpPr>
          <p:spPr>
            <a:xfrm>
              <a:off x="1021817" y="509367"/>
              <a:ext cx="37785" cy="373061"/>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10" name="10 Rectángulo redondeado"/>
            <p:cNvSpPr/>
            <p:nvPr/>
          </p:nvSpPr>
          <p:spPr>
            <a:xfrm>
              <a:off x="467544" y="908720"/>
              <a:ext cx="12826543" cy="720080"/>
            </a:xfrm>
            <a:prstGeom prst="roundRect">
              <a:avLst/>
            </a:prstGeom>
            <a:solidFill>
              <a:srgbClr val="3072C2"/>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800" b="0" i="0" u="none" strike="noStrike" kern="0" cap="none" spc="0" normalizeH="0" baseline="0" noProof="0" dirty="0">
                  <a:ln>
                    <a:noFill/>
                  </a:ln>
                  <a:solidFill>
                    <a:sysClr val="window" lastClr="FFFFFF"/>
                  </a:solidFill>
                  <a:effectLst/>
                  <a:uLnTx/>
                  <a:uFillTx/>
                  <a:latin typeface="Times New Roman"/>
                  <a:ea typeface="Times New Roman"/>
                  <a:cs typeface="+mn-cs"/>
                </a:rPr>
                <a:t> </a:t>
              </a:r>
              <a:endPar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endParaRPr>
            </a:p>
          </p:txBody>
        </p:sp>
        <p:sp>
          <p:nvSpPr>
            <p:cNvPr id="11" name="13 Elipse"/>
            <p:cNvSpPr/>
            <p:nvPr/>
          </p:nvSpPr>
          <p:spPr>
            <a:xfrm rot="20701634">
              <a:off x="609334" y="902402"/>
              <a:ext cx="1460415" cy="742114"/>
            </a:xfrm>
            <a:prstGeom prst="ellipse">
              <a:avLst/>
            </a:prstGeom>
            <a:solidFill>
              <a:srgbClr val="DDDDDD"/>
            </a:solidFill>
            <a:ln w="25400" cap="flat" cmpd="sng" algn="ctr">
              <a:noFill/>
              <a:prstDash val="solid"/>
            </a:ln>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pic>
          <p:nvPicPr>
            <p:cNvPr id="12" name="Picture 8" descr="CeeS1"/>
            <p:cNvPicPr>
              <a:picLocks noChangeAspect="1" noChangeArrowheads="1"/>
            </p:cNvPicPr>
            <p:nvPr/>
          </p:nvPicPr>
          <p:blipFill>
            <a:blip r:embed="rId2">
              <a:extLst>
                <a:ext uri="{28A0092B-C50C-407E-A947-70E740481C1C}">
                  <a14:useLocalDpi xmlns:a14="http://schemas.microsoft.com/office/drawing/2010/main" val="0"/>
                </a:ext>
              </a:extLst>
            </a:blip>
            <a:srcRect l="21626" t="18863" r="26125" b="23994"/>
            <a:stretch>
              <a:fillRect/>
            </a:stretch>
          </p:blipFill>
          <p:spPr bwMode="auto">
            <a:xfrm>
              <a:off x="703734" y="1014685"/>
              <a:ext cx="1428405" cy="669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8 Rectángulo"/>
            <p:cNvSpPr/>
            <p:nvPr/>
          </p:nvSpPr>
          <p:spPr>
            <a:xfrm flipH="1">
              <a:off x="972130" y="1635371"/>
              <a:ext cx="45721" cy="4003026"/>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a:ln>
                    <a:noFill/>
                  </a:ln>
                  <a:solidFill>
                    <a:sysClr val="window" lastClr="FFFFFF"/>
                  </a:solidFill>
                  <a:effectLst/>
                  <a:uLnTx/>
                  <a:uFillTx/>
                  <a:latin typeface="Times New Roman"/>
                  <a:ea typeface="Times New Roman"/>
                  <a:cs typeface="+mn-cs"/>
                </a:rPr>
                <a:t> </a:t>
              </a:r>
            </a:p>
          </p:txBody>
        </p:sp>
        <p:sp>
          <p:nvSpPr>
            <p:cNvPr id="14" name="5 Rectángulo"/>
            <p:cNvSpPr/>
            <p:nvPr/>
          </p:nvSpPr>
          <p:spPr>
            <a:xfrm>
              <a:off x="1607552" y="188640"/>
              <a:ext cx="36406" cy="710012"/>
            </a:xfrm>
            <a:prstGeom prst="rect">
              <a:avLst/>
            </a:prstGeom>
            <a:solidFill>
              <a:srgbClr val="FFFF00"/>
            </a:solidFill>
            <a:ln w="25400" cap="flat" cmpd="sng" algn="ctr">
              <a:solidFill>
                <a:srgbClr val="FFFF00"/>
              </a:solidFill>
              <a:prstDash val="solid"/>
            </a:ln>
            <a:effectLst>
              <a:outerShdw blurRad="63500" sx="102000" sy="102000" algn="ctr"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200" b="0" i="0" u="none" strike="noStrike" kern="0" cap="none" spc="0" normalizeH="0" baseline="0" noProof="0" dirty="0">
                  <a:ln>
                    <a:noFill/>
                  </a:ln>
                  <a:solidFill>
                    <a:sysClr val="window" lastClr="FFFFFF"/>
                  </a:solidFill>
                  <a:effectLst/>
                  <a:uLnTx/>
                  <a:uFillTx/>
                  <a:latin typeface="Times New Roman"/>
                  <a:ea typeface="Times New Roman"/>
                  <a:cs typeface="+mn-cs"/>
                </a:rPr>
                <a:t> </a:t>
              </a:r>
            </a:p>
          </p:txBody>
        </p:sp>
      </p:grpSp>
      <p:sp>
        <p:nvSpPr>
          <p:cNvPr id="4" name="Text Box 2"/>
          <p:cNvSpPr txBox="1">
            <a:spLocks noChangeArrowheads="1"/>
          </p:cNvSpPr>
          <p:nvPr/>
        </p:nvSpPr>
        <p:spPr bwMode="auto">
          <a:xfrm>
            <a:off x="1650147" y="1012666"/>
            <a:ext cx="6842814" cy="400110"/>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r>
              <a:rPr lang="es-ES_tradnl" sz="20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RESULTADOS </a:t>
            </a:r>
            <a:r>
              <a:rPr lang="es-ES_tradnl" sz="2000" b="1" dirty="0">
                <a:solidFill>
                  <a:schemeClr val="bg1"/>
                </a:solidFill>
                <a:effectLst>
                  <a:outerShdw blurRad="38100" dist="38100" dir="2700000" algn="tl">
                    <a:srgbClr val="000000">
                      <a:alpha val="43137"/>
                    </a:srgbClr>
                  </a:outerShdw>
                </a:effectLst>
                <a:latin typeface="Arial" pitchFamily="34" charset="0"/>
                <a:cs typeface="Arial" pitchFamily="34" charset="0"/>
              </a:rPr>
              <a:t>FUNDAMENTALES</a:t>
            </a:r>
            <a:endParaRPr lang="es-ES" sz="2000" dirty="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sp>
        <p:nvSpPr>
          <p:cNvPr id="15" name="14 CuadroTexto"/>
          <p:cNvSpPr txBox="1"/>
          <p:nvPr/>
        </p:nvSpPr>
        <p:spPr>
          <a:xfrm>
            <a:off x="2483768" y="2636912"/>
            <a:ext cx="3816424" cy="461665"/>
          </a:xfrm>
          <a:prstGeom prst="rect">
            <a:avLst/>
          </a:prstGeom>
          <a:noFill/>
        </p:spPr>
        <p:txBody>
          <a:bodyPr wrap="square" rtlCol="0">
            <a:spAutoFit/>
          </a:bodyPr>
          <a:lstStyle/>
          <a:p>
            <a:endParaRPr lang="es-ES" dirty="0"/>
          </a:p>
        </p:txBody>
      </p:sp>
      <p:sp>
        <p:nvSpPr>
          <p:cNvPr id="16" name="15 Rectángulo"/>
          <p:cNvSpPr/>
          <p:nvPr/>
        </p:nvSpPr>
        <p:spPr>
          <a:xfrm>
            <a:off x="991426" y="1612212"/>
            <a:ext cx="7964973" cy="4708981"/>
          </a:xfrm>
          <a:prstGeom prst="rect">
            <a:avLst/>
          </a:prstGeom>
        </p:spPr>
        <p:txBody>
          <a:bodyPr wrap="square">
            <a:spAutoFit/>
          </a:bodyPr>
          <a:lstStyle/>
          <a:p>
            <a:pPr algn="just"/>
            <a:r>
              <a:rPr lang="es-ES" sz="2000" b="1" dirty="0"/>
              <a:t>LÍNEAS DE INVESTIGACIÓN </a:t>
            </a:r>
            <a:endParaRPr lang="es-ES" sz="2000" dirty="0"/>
          </a:p>
          <a:p>
            <a:pPr algn="just"/>
            <a:r>
              <a:rPr lang="es-ES" sz="2000" b="1" dirty="0"/>
              <a:t>Línea</a:t>
            </a:r>
            <a:r>
              <a:rPr lang="es-ES" sz="2000" dirty="0"/>
              <a:t> </a:t>
            </a:r>
            <a:r>
              <a:rPr lang="es-ES" sz="2000" b="1" dirty="0"/>
              <a:t>1. </a:t>
            </a:r>
            <a:r>
              <a:rPr lang="es-ES" sz="2000" dirty="0"/>
              <a:t>Aplicación/producción: </a:t>
            </a:r>
            <a:r>
              <a:rPr lang="es-ES" sz="2000" b="1" dirty="0">
                <a:solidFill>
                  <a:srgbClr val="FF0000"/>
                </a:solidFill>
              </a:rPr>
              <a:t>PERFECCIONAMIENTO DE LA VIRTUALIZACIÓN ACADÉMICA UNIVERSITARIA</a:t>
            </a:r>
            <a:r>
              <a:rPr lang="es-ES" sz="2000" dirty="0"/>
              <a:t>. Se </a:t>
            </a:r>
            <a:r>
              <a:rPr lang="es-ES" sz="2000" dirty="0" smtClean="0"/>
              <a:t>desarrolla </a:t>
            </a:r>
            <a:r>
              <a:rPr lang="es-ES" sz="2000" dirty="0"/>
              <a:t>el </a:t>
            </a:r>
            <a:r>
              <a:rPr lang="es-ES" sz="2000" b="1" dirty="0"/>
              <a:t>proyecto institucional: Virtualización de los procesos formativos universitarios</a:t>
            </a:r>
            <a:r>
              <a:rPr lang="es-ES" sz="2000" dirty="0"/>
              <a:t>, </a:t>
            </a:r>
            <a:r>
              <a:rPr lang="es-ES" sz="2000" b="1" dirty="0"/>
              <a:t>el cual se encuentra funcionando y realizando las tareas conforme al cronograma.</a:t>
            </a:r>
            <a:endParaRPr lang="es-ES" sz="2000" dirty="0"/>
          </a:p>
          <a:p>
            <a:pPr algn="just"/>
            <a:r>
              <a:rPr lang="es-ES" sz="2000" b="1" dirty="0"/>
              <a:t>Línea 2. </a:t>
            </a:r>
            <a:r>
              <a:rPr lang="es-ES" sz="2000" dirty="0"/>
              <a:t>Aplicación/fundamental: </a:t>
            </a:r>
            <a:r>
              <a:rPr lang="es-ES" sz="2000" b="1" dirty="0">
                <a:solidFill>
                  <a:srgbClr val="FF0000"/>
                </a:solidFill>
              </a:rPr>
              <a:t>FORMACIÓN UNIVERSITARIA Y SU IMPACTO SOCIAL.” </a:t>
            </a:r>
            <a:r>
              <a:rPr lang="es-ES" sz="2000" dirty="0"/>
              <a:t>El </a:t>
            </a:r>
            <a:r>
              <a:rPr lang="es-ES" sz="2000" dirty="0" err="1"/>
              <a:t>CeeS</a:t>
            </a:r>
            <a:r>
              <a:rPr lang="es-ES" sz="2000" dirty="0"/>
              <a:t> cuenta con  el </a:t>
            </a:r>
            <a:r>
              <a:rPr lang="es-ES" sz="2000" b="1" dirty="0"/>
              <a:t>proyecto nacional, no asociado a programa (PNAP): </a:t>
            </a:r>
            <a:r>
              <a:rPr lang="es-ES" sz="2000" b="1" dirty="0" smtClean="0"/>
              <a:t>“Evaluación del impacto de la formación de los graduados de las filiales universitarias municipales en los territorios, en conclusión.</a:t>
            </a:r>
            <a:endParaRPr lang="es-ES" sz="2000" dirty="0"/>
          </a:p>
          <a:p>
            <a:pPr algn="just"/>
            <a:r>
              <a:rPr lang="es-ES" sz="2000" b="1" dirty="0"/>
              <a:t>Línea 3. </a:t>
            </a:r>
            <a:r>
              <a:rPr lang="es-ES" sz="2000" dirty="0"/>
              <a:t>Aplicación/fundamental: </a:t>
            </a:r>
            <a:r>
              <a:rPr lang="es-ES" sz="2000" b="1" dirty="0">
                <a:solidFill>
                  <a:srgbClr val="FF0000"/>
                </a:solidFill>
              </a:rPr>
              <a:t>FORMACIÓN DEL PENSAMIENTO CIENTÍFICO-INVESTIGATIVO EN LA COMUNIDAD UNIVERSITARIA</a:t>
            </a:r>
            <a:r>
              <a:rPr lang="es-ES" sz="2000" b="1" dirty="0" smtClean="0">
                <a:solidFill>
                  <a:srgbClr val="FF0000"/>
                </a:solidFill>
              </a:rPr>
              <a:t>.</a:t>
            </a:r>
            <a:r>
              <a:rPr lang="es-ES" sz="2000" b="1" dirty="0"/>
              <a:t> proyecto institucional: Colegio Universitario</a:t>
            </a:r>
            <a:r>
              <a:rPr lang="es-ES" sz="2000" dirty="0"/>
              <a:t>. En </a:t>
            </a:r>
            <a:r>
              <a:rPr lang="es-ES" sz="2000" dirty="0" smtClean="0"/>
              <a:t>desarrollo.</a:t>
            </a:r>
            <a:endParaRPr lang="es-ES" sz="2000" dirty="0"/>
          </a:p>
        </p:txBody>
      </p:sp>
    </p:spTree>
    <p:extLst>
      <p:ext uri="{BB962C8B-B14F-4D97-AF65-F5344CB8AC3E}">
        <p14:creationId xmlns:p14="http://schemas.microsoft.com/office/powerpoint/2010/main" val="85837037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539552" y="382012"/>
            <a:ext cx="8172400" cy="830997"/>
          </a:xfrm>
          <a:prstGeom prst="rect">
            <a:avLst/>
          </a:prstGeom>
        </p:spPr>
        <p:txBody>
          <a:bodyPr wrap="square">
            <a:spAutoFit/>
          </a:bodyPr>
          <a:lstStyle/>
          <a:p>
            <a:pPr algn="just"/>
            <a:r>
              <a:rPr lang="es-ES" b="1" dirty="0"/>
              <a:t>Línea</a:t>
            </a:r>
            <a:r>
              <a:rPr lang="es-ES" dirty="0"/>
              <a:t> </a:t>
            </a:r>
            <a:r>
              <a:rPr lang="es-ES" b="1" dirty="0"/>
              <a:t>1. </a:t>
            </a:r>
            <a:r>
              <a:rPr lang="es-ES" b="1" dirty="0" smtClean="0">
                <a:solidFill>
                  <a:srgbClr val="FF0000"/>
                </a:solidFill>
              </a:rPr>
              <a:t>PERFECCIONAMIENTO </a:t>
            </a:r>
            <a:r>
              <a:rPr lang="es-ES" b="1" dirty="0">
                <a:solidFill>
                  <a:srgbClr val="FF0000"/>
                </a:solidFill>
              </a:rPr>
              <a:t>DE LA VIRTUALIZACIÓN ACADÉMICA UNIVERSITARIA</a:t>
            </a:r>
            <a:r>
              <a:rPr lang="es-ES" dirty="0"/>
              <a:t>. </a:t>
            </a:r>
          </a:p>
        </p:txBody>
      </p:sp>
      <p:sp>
        <p:nvSpPr>
          <p:cNvPr id="3" name="2 Rectángulo"/>
          <p:cNvSpPr/>
          <p:nvPr/>
        </p:nvSpPr>
        <p:spPr>
          <a:xfrm>
            <a:off x="269776" y="1628800"/>
            <a:ext cx="8711952" cy="4524315"/>
          </a:xfrm>
          <a:prstGeom prst="rect">
            <a:avLst/>
          </a:prstGeom>
        </p:spPr>
        <p:txBody>
          <a:bodyPr wrap="square">
            <a:spAutoFit/>
          </a:bodyPr>
          <a:lstStyle/>
          <a:p>
            <a:pPr algn="l"/>
            <a:r>
              <a:rPr lang="es-ES" b="1" dirty="0"/>
              <a:t>TESIS </a:t>
            </a:r>
            <a:r>
              <a:rPr lang="es-ES" b="1" dirty="0" smtClean="0"/>
              <a:t>DOCTORALES, por defender en dic:</a:t>
            </a:r>
          </a:p>
          <a:p>
            <a:pPr algn="l"/>
            <a:endParaRPr lang="es-ES" b="1" dirty="0"/>
          </a:p>
          <a:p>
            <a:pPr algn="l"/>
            <a:endParaRPr lang="es-ES" dirty="0"/>
          </a:p>
          <a:p>
            <a:pPr marL="457200" lvl="0" indent="-457200" algn="just">
              <a:buFont typeface="+mj-lt"/>
              <a:buAutoNum type="arabicPeriod"/>
            </a:pPr>
            <a:r>
              <a:rPr lang="es-ES" dirty="0" smtClean="0"/>
              <a:t>“</a:t>
            </a:r>
            <a:r>
              <a:rPr lang="es-ES" b="1" dirty="0"/>
              <a:t>Dinámica tecno-axiológica profesional</a:t>
            </a:r>
            <a:r>
              <a:rPr lang="es-ES" dirty="0"/>
              <a:t>”. Autor: M.C. Jorge Silva </a:t>
            </a:r>
            <a:r>
              <a:rPr lang="es-ES" dirty="0" err="1"/>
              <a:t>Cutiño</a:t>
            </a:r>
            <a:r>
              <a:rPr lang="es-ES" dirty="0"/>
              <a:t>. Universidad de Oriente. Tutores: Dra. C. María Elena Pardo Gómez y </a:t>
            </a:r>
            <a:r>
              <a:rPr lang="es-ES" dirty="0" err="1"/>
              <a:t>Dr.C</a:t>
            </a:r>
            <a:r>
              <a:rPr lang="es-ES" dirty="0"/>
              <a:t>. José Manuel Izquierdo Lao. </a:t>
            </a:r>
            <a:endParaRPr lang="es-ES" dirty="0" smtClean="0"/>
          </a:p>
          <a:p>
            <a:pPr marL="457200" lvl="0" indent="-457200" algn="just">
              <a:buFont typeface="+mj-lt"/>
              <a:buAutoNum type="arabicPeriod"/>
            </a:pPr>
            <a:endParaRPr lang="es-ES" dirty="0"/>
          </a:p>
          <a:p>
            <a:pPr marL="457200" lvl="0" indent="-457200" algn="just">
              <a:buFont typeface="+mj-lt"/>
              <a:buAutoNum type="arabicPeriod"/>
            </a:pPr>
            <a:r>
              <a:rPr lang="es-ES" dirty="0" smtClean="0"/>
              <a:t>“</a:t>
            </a:r>
            <a:r>
              <a:rPr lang="es-ES" b="1" dirty="0"/>
              <a:t>Dinámica formativa en Telemedicina para las carreras de Ciencias Médicas”</a:t>
            </a:r>
            <a:r>
              <a:rPr lang="es-ES" dirty="0"/>
              <a:t>. Autora: Lic. Nancy María Rodríguez Beltrán. Universidad de Ciencias Médicas de Santiago de </a:t>
            </a:r>
            <a:r>
              <a:rPr lang="es-ES" dirty="0" err="1"/>
              <a:t>Cuba.Tutores</a:t>
            </a:r>
            <a:r>
              <a:rPr lang="es-ES" dirty="0"/>
              <a:t>: Dra. C. María Elena Pardo Gómez y </a:t>
            </a:r>
            <a:r>
              <a:rPr lang="es-ES" dirty="0" err="1"/>
              <a:t>Dr.C</a:t>
            </a:r>
            <a:r>
              <a:rPr lang="es-ES" dirty="0"/>
              <a:t>. José Manuel Izquierdo Lao. </a:t>
            </a:r>
          </a:p>
        </p:txBody>
      </p:sp>
    </p:spTree>
    <p:extLst>
      <p:ext uri="{BB962C8B-B14F-4D97-AF65-F5344CB8AC3E}">
        <p14:creationId xmlns:p14="http://schemas.microsoft.com/office/powerpoint/2010/main" val="763082224"/>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85280" y="260648"/>
            <a:ext cx="7772400" cy="980728"/>
          </a:xfrm>
        </p:spPr>
        <p:txBody>
          <a:bodyPr/>
          <a:lstStyle/>
          <a:p>
            <a:pPr algn="just"/>
            <a:r>
              <a:rPr lang="es-ES" sz="2400" b="1" dirty="0" smtClean="0">
                <a:solidFill>
                  <a:srgbClr val="FF0000"/>
                </a:solidFill>
              </a:rPr>
              <a:t>Línea </a:t>
            </a:r>
            <a:r>
              <a:rPr lang="es-ES" sz="2400" b="1" dirty="0">
                <a:solidFill>
                  <a:srgbClr val="FF0000"/>
                </a:solidFill>
              </a:rPr>
              <a:t>1: PERFECCIONAMIENTO DE LA VIRTUALIZACIÓN ACADÉMICA UNIVERSITARIA</a:t>
            </a:r>
            <a:br>
              <a:rPr lang="es-ES" sz="2400" b="1" dirty="0">
                <a:solidFill>
                  <a:srgbClr val="FF0000"/>
                </a:solidFill>
              </a:rPr>
            </a:br>
            <a:endParaRPr lang="es-ES" sz="2400" b="1" dirty="0">
              <a:solidFill>
                <a:srgbClr val="FF0000"/>
              </a:solidFill>
            </a:endParaRPr>
          </a:p>
        </p:txBody>
      </p:sp>
      <p:sp>
        <p:nvSpPr>
          <p:cNvPr id="4" name="3 Rectángulo"/>
          <p:cNvSpPr/>
          <p:nvPr/>
        </p:nvSpPr>
        <p:spPr>
          <a:xfrm>
            <a:off x="495016" y="980728"/>
            <a:ext cx="8352928" cy="5632311"/>
          </a:xfrm>
          <a:prstGeom prst="rect">
            <a:avLst/>
          </a:prstGeom>
        </p:spPr>
        <p:txBody>
          <a:bodyPr wrap="square">
            <a:spAutoFit/>
          </a:bodyPr>
          <a:lstStyle/>
          <a:p>
            <a:pPr algn="just"/>
            <a:r>
              <a:rPr lang="es-ES" sz="1200" b="1" dirty="0"/>
              <a:t> </a:t>
            </a:r>
            <a:endParaRPr lang="es-ES" sz="1200" dirty="0"/>
          </a:p>
          <a:p>
            <a:pPr marL="228600" lvl="0" indent="-228600" algn="just">
              <a:buFont typeface="+mj-lt"/>
              <a:buAutoNum type="arabicPeriod"/>
            </a:pPr>
            <a:r>
              <a:rPr lang="es-ES" sz="1200" dirty="0"/>
              <a:t>“Repositorio de objetos de aprendizaje: importancia de su uso en la Universidad de Oriente”. Ing. Alfredo Díaz Calzada, M.C. Leonardo Borlo Portuondo, </a:t>
            </a:r>
            <a:r>
              <a:rPr lang="es-ES" sz="1200" dirty="0" err="1"/>
              <a:t>Dr.C</a:t>
            </a:r>
            <a:r>
              <a:rPr lang="es-ES" sz="1200" dirty="0"/>
              <a:t>. José Manuel Izquierdo Lao. Revista Santiago No.133. Año 2014.</a:t>
            </a:r>
          </a:p>
          <a:p>
            <a:pPr marL="228600" lvl="0" indent="-228600" algn="just">
              <a:buFont typeface="+mj-lt"/>
              <a:buAutoNum type="arabicPeriod"/>
            </a:pPr>
            <a:r>
              <a:rPr lang="es-ES" sz="1200" dirty="0"/>
              <a:t>“Uso de los tutoriales inteligentes en los procesos formativos universitarios contemporáneos. Ing. Douglas Guerrero Ferrer, </a:t>
            </a:r>
            <a:r>
              <a:rPr lang="es-ES" sz="1200" dirty="0" err="1"/>
              <a:t>Dra.C</a:t>
            </a:r>
            <a:r>
              <a:rPr lang="es-ES" sz="1200" dirty="0"/>
              <a:t>. María Elena Pardo-Gómez. Revista Santiago No.134. Año 2014.</a:t>
            </a:r>
          </a:p>
          <a:p>
            <a:pPr marL="228600" lvl="0" indent="-228600" algn="just">
              <a:buFont typeface="+mj-lt"/>
              <a:buAutoNum type="arabicPeriod"/>
            </a:pPr>
            <a:r>
              <a:rPr lang="es-ES" sz="1200" dirty="0"/>
              <a:t>“Estrategia didáctica para la formación profesional en Entornos Virtuales de Enseñanza Aprendizaje” M.C. Ing. </a:t>
            </a:r>
            <a:r>
              <a:rPr lang="es-ES" sz="1200" dirty="0" err="1"/>
              <a:t>Henrry</a:t>
            </a:r>
            <a:r>
              <a:rPr lang="es-ES" sz="1200" dirty="0"/>
              <a:t> Geovanny Tapia Molina, Dra C. Ing. María Elena Pardo Gómez. Dr. C. Ing. José Manuel Izquierdo Lao. Revista Santiago. No.134.  Año 2014.</a:t>
            </a:r>
          </a:p>
          <a:p>
            <a:pPr marL="228600" lvl="0" indent="-228600" algn="just">
              <a:buFont typeface="+mj-lt"/>
              <a:buAutoNum type="arabicPeriod"/>
            </a:pPr>
            <a:r>
              <a:rPr lang="es-ES" sz="1200" dirty="0"/>
              <a:t>“Fundamentos del proceso de formación profesional en Entornos Virtuales de Enseñanza Aprendizaje, desde un enfoque psicológico. M.C. Ing. </a:t>
            </a:r>
            <a:r>
              <a:rPr lang="es-ES" sz="1200" dirty="0" err="1"/>
              <a:t>Henrry</a:t>
            </a:r>
            <a:r>
              <a:rPr lang="es-ES" sz="1200" dirty="0"/>
              <a:t> Geovanny Tapia Molina, Dra. C. Ing. María Elena Pardo Gómez, Dr. C. Ing. José Manuel Izquierdo Lao. Revista Santiago. No.135. Año 2014.</a:t>
            </a:r>
          </a:p>
          <a:p>
            <a:pPr marL="228600" lvl="0" indent="-228600" algn="just">
              <a:buFont typeface="+mj-lt"/>
              <a:buAutoNum type="arabicPeriod"/>
            </a:pPr>
            <a:r>
              <a:rPr lang="es-ES" sz="1200" dirty="0"/>
              <a:t>“La formación de profesionales universitarios en Entornos Virtuales de Enseñanza Aprendizaje: experiencias en la Universidad de Oriente. </a:t>
            </a:r>
            <a:r>
              <a:rPr lang="es-ES" sz="1200" dirty="0" err="1"/>
              <a:t>Dra.C</a:t>
            </a:r>
            <a:r>
              <a:rPr lang="es-ES" sz="1200" dirty="0"/>
              <a:t>. María Elena Pardo Gómez. Dr. C. José Manuel Izquierdo Lao. Revista Colegio Universitario. Año 2014.</a:t>
            </a:r>
          </a:p>
          <a:p>
            <a:pPr marL="228600" lvl="0" indent="-228600" algn="just">
              <a:buFont typeface="+mj-lt"/>
              <a:buAutoNum type="arabicPeriod"/>
            </a:pPr>
            <a:r>
              <a:rPr lang="es-ES" sz="1200" dirty="0"/>
              <a:t>“Acciones metodológicas para el empleo de las TIC en la carrera de Arquitectura de la Universidad de Oriente. Lic. Elena Camilo Parrón, Arq. José Manuel Izquierdo Pardo.  Revista Colegio Universitario. Año 2014.</a:t>
            </a:r>
          </a:p>
          <a:p>
            <a:pPr marL="228600" lvl="0" indent="-228600" algn="just">
              <a:buFont typeface="+mj-lt"/>
              <a:buAutoNum type="arabicPeriod"/>
            </a:pPr>
            <a:r>
              <a:rPr lang="es-ES" sz="1200" dirty="0"/>
              <a:t>“El proceso educativo universitario y las Tecnologías de la Información y las Comunicaciones”. Conferencia Internacional de Enseñanza de la Ingeniería. FIE. Santiago de Cuba. CD: ISBN: 967-951-7113-01-6. Año 2014.</a:t>
            </a:r>
          </a:p>
          <a:p>
            <a:pPr marL="228600" lvl="0" indent="-228600" algn="just">
              <a:buFont typeface="+mj-lt"/>
              <a:buAutoNum type="arabicPeriod"/>
            </a:pPr>
            <a:r>
              <a:rPr lang="es-ES" sz="1200" dirty="0"/>
              <a:t>“Tutoriales inteligentes”.  Ing. Douglas Guerrero Ferrer, </a:t>
            </a:r>
            <a:r>
              <a:rPr lang="es-ES" sz="1200" dirty="0" err="1"/>
              <a:t>Dra.C</a:t>
            </a:r>
            <a:r>
              <a:rPr lang="es-ES" sz="1200" dirty="0"/>
              <a:t>. María Elena Pardo-Gómez Conferencia Internacional de Enseñanza de la Ingeniería. FIE. Santiago de Cuba. CD: ISBN: 967-951-7113-01-6. Año 2014.</a:t>
            </a:r>
          </a:p>
          <a:p>
            <a:pPr marL="228600" lvl="0" indent="-228600" algn="just">
              <a:buFont typeface="+mj-lt"/>
              <a:buAutoNum type="arabicPeriod"/>
            </a:pPr>
            <a:r>
              <a:rPr lang="es-ES" sz="1200" dirty="0"/>
              <a:t>“Resultados sobre Tecnología Educativa en la Universidad de Oriente”. Lic. Elena Camilo Parrón, Dra. C. María Elena Pardo Gómez, Dr. C. José Manuel Izquierdo Lao. Conferencia Internacional de Enseñanza de la Ingeniería. FIE. Santiago de Cuba. CD: ISBN: 967-951-7113-01-6. Año 2014.  </a:t>
            </a:r>
          </a:p>
          <a:p>
            <a:pPr marL="228600" lvl="0" indent="-228600" algn="just">
              <a:buFont typeface="+mj-lt"/>
              <a:buAutoNum type="arabicPeriod"/>
            </a:pPr>
            <a:r>
              <a:rPr lang="es-ES" sz="1200" dirty="0"/>
              <a:t>“Compendios digitales para la carrera Ingeniería en Automática”. Dr. C. José Manuel Izquierdo Lao y Dra. C. María Elena Pardo Gómez. Conferencia Internacional de Enseñanza de la Ingeniería. FIE. Santiago de Cuba. CD: ISBN: 967-951-7113-01-6. Año 2014.  </a:t>
            </a:r>
          </a:p>
          <a:p>
            <a:pPr marL="228600" lvl="0" indent="-228600" algn="just">
              <a:buFont typeface="+mj-lt"/>
              <a:buAutoNum type="arabicPeriod"/>
            </a:pPr>
            <a:r>
              <a:rPr lang="es-ES" sz="1200" dirty="0"/>
              <a:t>“Experiencias en el empleo de herramientas informáticas en la carrera de Arquitectura de la Universidad de Oriente”. Lic. Elena Camilo Parrón, Arq. José Manuel Izquierdo pardo. Conferencia Internacional de Enseñanza de la Ingeniería. FIE. Santiago de Cuba. CD: ISBN: 967-951-7113-01-6. Año 2014. </a:t>
            </a:r>
          </a:p>
          <a:p>
            <a:pPr marL="228600" lvl="0" indent="-228600" algn="just">
              <a:buFont typeface="+mj-lt"/>
              <a:buAutoNum type="arabicPeriod"/>
            </a:pPr>
            <a:r>
              <a:rPr lang="es-ES" sz="1200" dirty="0"/>
              <a:t>“Comunidad Virtual para un aprendizaje basado en proyectos”. M.C. Mónica Pozo Vinueza, Dra. C. María Elena Pardo Gómez,  Dr. C. José Manuel Izquierdo Lao. Evento internacional. México. Año 2014.</a:t>
            </a:r>
          </a:p>
        </p:txBody>
      </p:sp>
    </p:spTree>
    <p:extLst>
      <p:ext uri="{BB962C8B-B14F-4D97-AF65-F5344CB8AC3E}">
        <p14:creationId xmlns:p14="http://schemas.microsoft.com/office/powerpoint/2010/main" val="3252595325"/>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332656"/>
            <a:ext cx="7772400" cy="1143000"/>
          </a:xfrm>
        </p:spPr>
        <p:txBody>
          <a:bodyPr/>
          <a:lstStyle/>
          <a:p>
            <a:r>
              <a:rPr lang="es-ES" sz="2800" b="1" dirty="0"/>
              <a:t> </a:t>
            </a:r>
            <a:r>
              <a:rPr lang="es-ES" sz="2800" b="1" dirty="0">
                <a:solidFill>
                  <a:srgbClr val="FF0000"/>
                </a:solidFill>
              </a:rPr>
              <a:t>Línea 2: FORMACIÓN UNIVERSITARIA Y SU IMPACTO SOCIAL</a:t>
            </a:r>
            <a:br>
              <a:rPr lang="es-ES" sz="2800" b="1" dirty="0">
                <a:solidFill>
                  <a:srgbClr val="FF0000"/>
                </a:solidFill>
              </a:rPr>
            </a:br>
            <a:endParaRPr lang="es-ES" sz="2800" b="1" dirty="0">
              <a:solidFill>
                <a:srgbClr val="FF0000"/>
              </a:solidFill>
            </a:endParaRPr>
          </a:p>
        </p:txBody>
      </p:sp>
      <p:sp>
        <p:nvSpPr>
          <p:cNvPr id="4" name="3 Rectángulo"/>
          <p:cNvSpPr/>
          <p:nvPr/>
        </p:nvSpPr>
        <p:spPr>
          <a:xfrm>
            <a:off x="668712" y="1268760"/>
            <a:ext cx="7920880" cy="4832092"/>
          </a:xfrm>
          <a:prstGeom prst="rect">
            <a:avLst/>
          </a:prstGeom>
        </p:spPr>
        <p:txBody>
          <a:bodyPr wrap="square">
            <a:spAutoFit/>
          </a:bodyPr>
          <a:lstStyle/>
          <a:p>
            <a:pPr algn="just"/>
            <a:r>
              <a:rPr lang="es-ES" b="1" dirty="0"/>
              <a:t>TESIS POR DEFENDER EN EL AÑO </a:t>
            </a:r>
            <a:r>
              <a:rPr lang="es-ES" b="1" dirty="0" smtClean="0"/>
              <a:t>2014</a:t>
            </a:r>
          </a:p>
          <a:p>
            <a:pPr algn="just"/>
            <a:endParaRPr lang="es-ES" dirty="0"/>
          </a:p>
          <a:p>
            <a:pPr marL="457200" lvl="0" indent="-457200" algn="just">
              <a:buFont typeface="+mj-lt"/>
              <a:buAutoNum type="arabicPeriod"/>
            </a:pPr>
            <a:r>
              <a:rPr lang="es-ES" sz="2000" b="1" dirty="0"/>
              <a:t>ADELA M. DÍAZ CÓNSUL. </a:t>
            </a:r>
            <a:r>
              <a:rPr lang="es-ES" sz="2000" dirty="0"/>
              <a:t>Gestión Curricular profesional de contabilidad. DRA. C. LIZETTE DE LA C. PÉRZ MARTÍNEZ Y DRA. C.  SILVIA CRUZ BARANDA</a:t>
            </a:r>
            <a:r>
              <a:rPr lang="es-ES" sz="2000" dirty="0" smtClean="0"/>
              <a:t>.</a:t>
            </a:r>
          </a:p>
          <a:p>
            <a:pPr marL="457200" lvl="0" indent="-457200" algn="just">
              <a:buFont typeface="+mj-lt"/>
              <a:buAutoNum type="arabicPeriod"/>
            </a:pPr>
            <a:endParaRPr lang="es-ES" sz="2000" dirty="0"/>
          </a:p>
          <a:p>
            <a:pPr marL="457200" lvl="0" indent="-457200" algn="just">
              <a:buFont typeface="+mj-lt"/>
              <a:buAutoNum type="arabicPeriod"/>
            </a:pPr>
            <a:r>
              <a:rPr lang="es-ES" sz="2000" b="1" dirty="0"/>
              <a:t>JOSÉ MANUEL BENÍTEZ GARCÍA</a:t>
            </a:r>
            <a:r>
              <a:rPr lang="es-ES" sz="2000" dirty="0"/>
              <a:t>.  Dinámica físico-</a:t>
            </a:r>
            <a:r>
              <a:rPr lang="es-ES" sz="2000" dirty="0" err="1"/>
              <a:t>agrosistémica</a:t>
            </a:r>
            <a:r>
              <a:rPr lang="es-ES" sz="2000" dirty="0"/>
              <a:t> para la formación del profesional de Ingeniería Agrónoma.  DR. BERNARDO JEFFERS DUARTE Y DR. C. ALEJANDRO ESTRABAO PÉREZ</a:t>
            </a:r>
            <a:r>
              <a:rPr lang="es-ES" sz="2000" dirty="0" smtClean="0"/>
              <a:t>.</a:t>
            </a:r>
          </a:p>
          <a:p>
            <a:pPr marL="457200" lvl="0" indent="-457200" algn="just">
              <a:buFont typeface="+mj-lt"/>
              <a:buAutoNum type="arabicPeriod"/>
            </a:pPr>
            <a:endParaRPr lang="es-ES" sz="2000" dirty="0"/>
          </a:p>
          <a:p>
            <a:pPr marL="457200" lvl="0" indent="-457200" algn="just">
              <a:buFont typeface="+mj-lt"/>
              <a:buAutoNum type="arabicPeriod"/>
            </a:pPr>
            <a:r>
              <a:rPr lang="es-ES" sz="2000" b="1" dirty="0"/>
              <a:t>ROLANDO CASTRO MARCELO.  </a:t>
            </a:r>
            <a:r>
              <a:rPr lang="es-ES" sz="2000" dirty="0"/>
              <a:t>Estrategia didáctica para la enseñanza-aprendizaje desarrollador del atletismo en escolares de nueve a once años en la provincia Las Tunas. DR. BERNARDO JEFFERS Y DRA. C. CELIA LEDO ROYO</a:t>
            </a:r>
          </a:p>
        </p:txBody>
      </p:sp>
    </p:spTree>
    <p:extLst>
      <p:ext uri="{BB962C8B-B14F-4D97-AF65-F5344CB8AC3E}">
        <p14:creationId xmlns:p14="http://schemas.microsoft.com/office/powerpoint/2010/main" val="2316048061"/>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144016"/>
            <a:ext cx="7772400" cy="1124744"/>
          </a:xfrm>
        </p:spPr>
        <p:txBody>
          <a:bodyPr/>
          <a:lstStyle/>
          <a:p>
            <a:r>
              <a:rPr lang="es-ES" sz="3200" dirty="0" smtClean="0">
                <a:latin typeface="Impact" pitchFamily="34" charset="0"/>
              </a:rPr>
              <a:t/>
            </a:r>
            <a:br>
              <a:rPr lang="es-ES" sz="3200" dirty="0" smtClean="0">
                <a:latin typeface="Impact" pitchFamily="34" charset="0"/>
              </a:rPr>
            </a:br>
            <a:r>
              <a:rPr lang="es-ES" sz="3200" dirty="0" smtClean="0">
                <a:solidFill>
                  <a:srgbClr val="FF0000"/>
                </a:solidFill>
                <a:latin typeface="Impact" pitchFamily="34" charset="0"/>
              </a:rPr>
              <a:t>Línea </a:t>
            </a:r>
            <a:r>
              <a:rPr lang="es-ES" sz="3200" dirty="0">
                <a:solidFill>
                  <a:srgbClr val="FF0000"/>
                </a:solidFill>
                <a:latin typeface="Impact" pitchFamily="34" charset="0"/>
              </a:rPr>
              <a:t>2: FORMACIÓN UNIVERSITARIA Y SU IMPACTO SOCIAL</a:t>
            </a:r>
            <a:r>
              <a:rPr lang="es-ES" dirty="0"/>
              <a:t/>
            </a:r>
            <a:br>
              <a:rPr lang="es-ES" dirty="0"/>
            </a:br>
            <a:endParaRPr lang="es-ES" dirty="0"/>
          </a:p>
        </p:txBody>
      </p:sp>
      <p:sp>
        <p:nvSpPr>
          <p:cNvPr id="3" name="2 Rectángulo"/>
          <p:cNvSpPr/>
          <p:nvPr/>
        </p:nvSpPr>
        <p:spPr>
          <a:xfrm>
            <a:off x="251520" y="1556792"/>
            <a:ext cx="8478688" cy="4893647"/>
          </a:xfrm>
          <a:prstGeom prst="rect">
            <a:avLst/>
          </a:prstGeom>
        </p:spPr>
        <p:txBody>
          <a:bodyPr wrap="square">
            <a:spAutoFit/>
          </a:bodyPr>
          <a:lstStyle/>
          <a:p>
            <a:pPr marL="228600" lvl="0" indent="-228600" algn="just">
              <a:buFont typeface="+mj-lt"/>
              <a:buAutoNum type="arabicPeriod"/>
            </a:pPr>
            <a:r>
              <a:rPr lang="es-ES" sz="1200" dirty="0" smtClean="0"/>
              <a:t>La </a:t>
            </a:r>
            <a:r>
              <a:rPr lang="es-ES" sz="1200" dirty="0"/>
              <a:t>investigación científico-pedagógica en la transformación del diseño curricular de la carrera de Educación Básica del Ecuador. Francisco Moreno-del Pozo, Dalia Rodríguez-Bencomo. Revista Santiago No.132. 2013</a:t>
            </a:r>
          </a:p>
          <a:p>
            <a:pPr marL="228600" lvl="0" indent="-228600" algn="just">
              <a:buFont typeface="+mj-lt"/>
              <a:buAutoNum type="arabicPeriod"/>
            </a:pPr>
            <a:r>
              <a:rPr lang="es-ES" sz="1200" dirty="0"/>
              <a:t>La gestión pedagógica de la formación de profesionales de la educación en Ecuador. Raúl Cárdenas-Quintana, Lizette Martínez-Pérez. Revista Santiago 133. Cuba. ISSN: 0048-9115</a:t>
            </a:r>
          </a:p>
          <a:p>
            <a:pPr marL="228600" lvl="0" indent="-228600" algn="just">
              <a:buFont typeface="+mj-lt"/>
              <a:buAutoNum type="arabicPeriod"/>
            </a:pPr>
            <a:r>
              <a:rPr lang="es-ES" sz="1200" dirty="0"/>
              <a:t>La interculturalidad en la formación universitaria del estudiante-maestro de la Universidad Estatal de Bolívar, Ecuador, Revista Santiago 134 (2014).Jorge V. Andrade-Santamaría, Lizette de la C. Pérez-Martínez, Dalia Rodríguez Bencomo, Revista Santiago 134 (2014). : Cuba. ISSN: 0048-9115.</a:t>
            </a:r>
          </a:p>
          <a:p>
            <a:pPr marL="228600" lvl="0" indent="-228600" algn="just">
              <a:buFont typeface="+mj-lt"/>
              <a:buAutoNum type="arabicPeriod"/>
            </a:pPr>
            <a:r>
              <a:rPr lang="es-ES" sz="1200" dirty="0"/>
              <a:t>Connotación de las habilidades lógicas en la formación de competencias profesionales,  Lizette de la Concepción Pérez Martínez, Homero Calixto Fuentes González,01-12, Colegio Universitario: , Ediciones universitarias Vol. 2, núm. 2 (2013) ISSN 2307-7522</a:t>
            </a:r>
          </a:p>
          <a:p>
            <a:pPr marL="228600" lvl="0" indent="-228600" algn="just">
              <a:buFont typeface="+mj-lt"/>
              <a:buAutoNum type="arabicPeriod"/>
            </a:pPr>
            <a:r>
              <a:rPr lang="es-ES" sz="1200" dirty="0"/>
              <a:t>Desafíos en el establecimiento de una cultura de la calidad en la educación superior. 2013, Dra. C. Lizette Pérez Martínez, Dr. Cs Homero Fuentes González. En Universidad 2014.ISBN: 978-959-207-489-7</a:t>
            </a:r>
          </a:p>
          <a:p>
            <a:pPr marL="228600" lvl="0" indent="-228600" algn="just">
              <a:buFont typeface="+mj-lt"/>
              <a:buAutoNum type="arabicPeriod"/>
            </a:pPr>
            <a:r>
              <a:rPr lang="es-ES" sz="1200" dirty="0"/>
              <a:t>La formación de habilidades lógicas en la dinámica del contenido  del tema: Dr. C. Lizette de la Concepción Pérez Martínez, Dr. Cs. Homero Calixto Fuentes González. En Universidad 2014.ISBN: 978-959-207-489-7</a:t>
            </a:r>
          </a:p>
          <a:p>
            <a:pPr marL="228600" lvl="0" indent="-228600" algn="just">
              <a:buFont typeface="+mj-lt"/>
              <a:buAutoNum type="arabicPeriod"/>
            </a:pPr>
            <a:r>
              <a:rPr lang="es-ES" sz="1200" dirty="0"/>
              <a:t>Tratamiento didáctico de la actividad física laboral en la formación del ingeniero agrónomo. Revista Electrónica “Innovación Tecnológica” del Centro de Información y Gestión Tecnológica y Ambiental del CITMA de Las Tunas. Cuba. Benítez, J. M.; Estrabao, A. y otros. ISSN: 1025-6504.  </a:t>
            </a:r>
            <a:r>
              <a:rPr lang="es-ES" sz="1200" dirty="0" err="1"/>
              <a:t>Vol</a:t>
            </a:r>
            <a:r>
              <a:rPr lang="es-ES" sz="1200" dirty="0"/>
              <a:t>, 20, No 1 (2014): Enero–Marzo. </a:t>
            </a:r>
            <a:r>
              <a:rPr lang="es-ES" sz="1200" dirty="0">
                <a:hlinkClick r:id="rId2"/>
              </a:rPr>
              <a:t>http://innovacion.ciget.lastunas.cu</a:t>
            </a:r>
            <a:r>
              <a:rPr lang="es-ES" sz="1200" dirty="0"/>
              <a:t>.  </a:t>
            </a:r>
          </a:p>
          <a:p>
            <a:pPr marL="228600" lvl="0" indent="-228600" algn="just">
              <a:buFont typeface="+mj-lt"/>
              <a:buAutoNum type="arabicPeriod"/>
            </a:pPr>
            <a:r>
              <a:rPr lang="es-ES" sz="1200" dirty="0"/>
              <a:t>Las herramientas matemáticas en la formación técnico profesional del tecnólogo de la salud. Revistas Actualidades Investigativas en Educación. Oliver, J.; Estrabao, A. y otros. Revista indizada en </a:t>
            </a:r>
            <a:r>
              <a:rPr lang="es-ES" sz="1200" dirty="0">
                <a:hlinkClick r:id="rId3"/>
              </a:rPr>
              <a:t>REDALYC</a:t>
            </a:r>
            <a:r>
              <a:rPr lang="es-ES" sz="1200" dirty="0"/>
              <a:t>, </a:t>
            </a:r>
            <a:r>
              <a:rPr lang="es-ES" sz="1200" dirty="0">
                <a:hlinkClick r:id="rId4"/>
              </a:rPr>
              <a:t>SCIELO</a:t>
            </a:r>
            <a:r>
              <a:rPr lang="es-ES" sz="1200" dirty="0"/>
              <a:t>.  Volumen 13, Número 3. Sep. 2013. Costa Rica. </a:t>
            </a:r>
          </a:p>
          <a:p>
            <a:pPr marL="228600" lvl="0" indent="-228600" algn="just">
              <a:buFont typeface="+mj-lt"/>
              <a:buAutoNum type="arabicPeriod"/>
            </a:pPr>
            <a:r>
              <a:rPr lang="es-ES" sz="1200" dirty="0"/>
              <a:t>El proceso de enseñanza-aprendizaje del cálculo infinitesimal para ingeniería. Una alternativa de perfeccionamiento. Ríos, J; Estrabao, A. y otros. Revista Pedagógica Universitaria. ISBN – 1609-4808. Vol. XVIII. No. 2. 2013. Cuba.</a:t>
            </a:r>
          </a:p>
          <a:p>
            <a:pPr marL="228600" lvl="0" indent="-228600" algn="just">
              <a:buFont typeface="+mj-lt"/>
              <a:buAutoNum type="arabicPeriod"/>
            </a:pPr>
            <a:r>
              <a:rPr lang="es-ES" sz="1200" dirty="0"/>
              <a:t>El proceso de formación socio comunitaria en universidades venezolanas: una perspectiva para su perfeccionamiento. Rangel, E. y Estrabao A. Revista </a:t>
            </a:r>
            <a:r>
              <a:rPr lang="es-ES" sz="1200" dirty="0" err="1"/>
              <a:t>Didasc@lia</a:t>
            </a:r>
            <a:r>
              <a:rPr lang="es-ES" sz="1200" dirty="0"/>
              <a:t>: Didáctica y Educación. ISSN 2224-2643. 2013. Cuba. </a:t>
            </a:r>
            <a:r>
              <a:rPr lang="es-ES" sz="1200" dirty="0" err="1">
                <a:hlinkClick r:id="rId5"/>
              </a:rPr>
              <a:t>Vol</a:t>
            </a:r>
            <a:r>
              <a:rPr lang="es-ES" sz="1200" dirty="0">
                <a:hlinkClick r:id="rId5"/>
              </a:rPr>
              <a:t> 4, No 4 (2013): Octubre-Diciembre</a:t>
            </a:r>
            <a:endParaRPr lang="es-ES" sz="1200" dirty="0"/>
          </a:p>
          <a:p>
            <a:pPr marL="228600" lvl="0" indent="-228600" algn="just">
              <a:buFont typeface="+mj-lt"/>
              <a:buAutoNum type="arabicPeriod"/>
            </a:pPr>
            <a:r>
              <a:rPr lang="es-ES" sz="1200" dirty="0"/>
              <a:t>Modelo de gestión curricular del proceso de formación socio comunitario de los estudiantes universitarios. Rangel, E. y Estrabao A. Revista </a:t>
            </a:r>
            <a:r>
              <a:rPr lang="es-ES" sz="1200" dirty="0" err="1"/>
              <a:t>Didasc@lia</a:t>
            </a:r>
            <a:r>
              <a:rPr lang="es-ES" sz="1200" dirty="0"/>
              <a:t>: Didáctica y Educación. ISSN 2224-2643. 2013. Cuba. En cola para edición. </a:t>
            </a:r>
          </a:p>
          <a:p>
            <a:pPr algn="just"/>
            <a:endParaRPr lang="es-ES" sz="1200" dirty="0"/>
          </a:p>
        </p:txBody>
      </p:sp>
    </p:spTree>
    <p:extLst>
      <p:ext uri="{BB962C8B-B14F-4D97-AF65-F5344CB8AC3E}">
        <p14:creationId xmlns:p14="http://schemas.microsoft.com/office/powerpoint/2010/main" val="3396512023"/>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a:t>Publicación: Libro</a:t>
            </a:r>
            <a:r>
              <a:rPr lang="es-ES" dirty="0"/>
              <a:t/>
            </a:r>
            <a:br>
              <a:rPr lang="es-ES" dirty="0"/>
            </a:br>
            <a:endParaRPr lang="es-ES" dirty="0"/>
          </a:p>
        </p:txBody>
      </p:sp>
      <p:sp>
        <p:nvSpPr>
          <p:cNvPr id="3" name="2 Marcador de contenido"/>
          <p:cNvSpPr>
            <a:spLocks noGrp="1"/>
          </p:cNvSpPr>
          <p:nvPr>
            <p:ph idx="1"/>
          </p:nvPr>
        </p:nvSpPr>
        <p:spPr>
          <a:xfrm>
            <a:off x="685800" y="1412776"/>
            <a:ext cx="7772400" cy="4683224"/>
          </a:xfrm>
        </p:spPr>
        <p:txBody>
          <a:bodyPr/>
          <a:lstStyle/>
          <a:p>
            <a:pPr marL="0" indent="0" algn="just">
              <a:buNone/>
            </a:pPr>
            <a:r>
              <a:rPr lang="es-ES" sz="2000" dirty="0" smtClean="0"/>
              <a:t>TITULO</a:t>
            </a:r>
            <a:r>
              <a:rPr lang="es-ES" sz="2000" dirty="0"/>
              <a:t>: </a:t>
            </a:r>
            <a:r>
              <a:rPr lang="es-ES" sz="2000" b="1" dirty="0"/>
              <a:t>Necesidad Social de la intervención universitaria en los Procesos Medioambientales en las Comunidades Costeras de Angola.</a:t>
            </a:r>
          </a:p>
          <a:p>
            <a:pPr marL="0" indent="0" algn="just">
              <a:buNone/>
            </a:pPr>
            <a:r>
              <a:rPr lang="es-ES" sz="2000" dirty="0"/>
              <a:t>Autores: Joao Domingo Victor , Santa </a:t>
            </a:r>
            <a:r>
              <a:rPr lang="es-ES" sz="2000" dirty="0" err="1"/>
              <a:t>Nurkis</a:t>
            </a:r>
            <a:r>
              <a:rPr lang="es-ES" sz="2000" dirty="0"/>
              <a:t> Díaz Rodríguez, Lizette Pérez </a:t>
            </a:r>
            <a:r>
              <a:rPr lang="es-ES" sz="2000" dirty="0" smtClean="0"/>
              <a:t>Martínez.</a:t>
            </a:r>
          </a:p>
          <a:p>
            <a:pPr marL="0" indent="0" algn="just">
              <a:buNone/>
            </a:pPr>
            <a:endParaRPr lang="es-ES" sz="2000" dirty="0"/>
          </a:p>
          <a:p>
            <a:pPr marL="0" indent="0" algn="just">
              <a:buNone/>
            </a:pPr>
            <a:r>
              <a:rPr lang="es-ES" sz="2000" dirty="0"/>
              <a:t>Revista jurídica: </a:t>
            </a:r>
            <a:r>
              <a:rPr lang="es-ES" sz="2000" dirty="0" err="1"/>
              <a:t>Dereito</a:t>
            </a:r>
            <a:r>
              <a:rPr lang="es-ES" sz="2000" dirty="0"/>
              <a:t> y Paz, publicación periódica del centro </a:t>
            </a:r>
            <a:r>
              <a:rPr lang="es-ES" sz="2000" dirty="0" err="1"/>
              <a:t>Unisal</a:t>
            </a:r>
            <a:r>
              <a:rPr lang="es-ES" sz="2000" dirty="0"/>
              <a:t> - Lorena, Periódico indexado en el directorio del Sistema </a:t>
            </a:r>
            <a:r>
              <a:rPr lang="es-ES" sz="2000" dirty="0" err="1"/>
              <a:t>Latindex</a:t>
            </a:r>
            <a:r>
              <a:rPr lang="es-ES" sz="2000" dirty="0"/>
              <a:t>. pp.247- 287.</a:t>
            </a:r>
          </a:p>
          <a:p>
            <a:pPr marL="0" indent="0" algn="just">
              <a:buNone/>
            </a:pPr>
            <a:r>
              <a:rPr lang="es-ES" sz="2000" dirty="0"/>
              <a:t>Publicación del Programa de Post – Graduación en Derecho del UNISAL – Centro Universitario Salesiano de Sao paulo¨.</a:t>
            </a:r>
          </a:p>
          <a:p>
            <a:pPr marL="0" indent="0" algn="just">
              <a:buNone/>
            </a:pPr>
            <a:r>
              <a:rPr lang="es-ES" sz="2000" dirty="0"/>
              <a:t>Año XV – No 28- 1er semestre/2013 – Lorena/SP- p.608-20,5 cm.</a:t>
            </a:r>
          </a:p>
          <a:p>
            <a:pPr marL="0" indent="0" algn="just">
              <a:buNone/>
            </a:pPr>
            <a:r>
              <a:rPr lang="es-ES" sz="2000" dirty="0"/>
              <a:t>ISSN 1518-7047-CDU-34.PAIS: BRASIL.IDIOMA: ESPAÑOL. Tipo de material: Investigativo. Año: 2013</a:t>
            </a:r>
          </a:p>
          <a:p>
            <a:pPr marL="0" indent="0">
              <a:buNone/>
            </a:pPr>
            <a:endParaRPr lang="es-ES" sz="2000" dirty="0"/>
          </a:p>
        </p:txBody>
      </p:sp>
    </p:spTree>
    <p:extLst>
      <p:ext uri="{BB962C8B-B14F-4D97-AF65-F5344CB8AC3E}">
        <p14:creationId xmlns:p14="http://schemas.microsoft.com/office/powerpoint/2010/main" val="1627125368"/>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332656"/>
            <a:ext cx="7772400" cy="1143000"/>
          </a:xfrm>
        </p:spPr>
        <p:txBody>
          <a:bodyPr/>
          <a:lstStyle/>
          <a:p>
            <a:r>
              <a:rPr lang="es-ES" sz="2400" b="1" dirty="0" smtClean="0">
                <a:solidFill>
                  <a:srgbClr val="FF0000"/>
                </a:solidFill>
              </a:rPr>
              <a:t/>
            </a:r>
            <a:br>
              <a:rPr lang="es-ES" sz="2400" b="1" dirty="0" smtClean="0">
                <a:solidFill>
                  <a:srgbClr val="FF0000"/>
                </a:solidFill>
              </a:rPr>
            </a:br>
            <a:r>
              <a:rPr lang="es-ES" sz="2400" b="1" dirty="0" smtClean="0">
                <a:solidFill>
                  <a:srgbClr val="FF0000"/>
                </a:solidFill>
              </a:rPr>
              <a:t>Línea </a:t>
            </a:r>
            <a:r>
              <a:rPr lang="es-ES" sz="2400" b="1" dirty="0">
                <a:solidFill>
                  <a:srgbClr val="FF0000"/>
                </a:solidFill>
              </a:rPr>
              <a:t>3: FORMACIÓN DEL PENSAMIENTO CIENTÍFICO-INVESTIGATIVO EN LA COMUNIDAD </a:t>
            </a:r>
            <a:r>
              <a:rPr lang="es-ES" sz="2400" b="1" dirty="0" smtClean="0">
                <a:solidFill>
                  <a:srgbClr val="FF0000"/>
                </a:solidFill>
              </a:rPr>
              <a:t>UNIVERSITARIA.</a:t>
            </a:r>
            <a:br>
              <a:rPr lang="es-ES" sz="2400" b="1" dirty="0" smtClean="0">
                <a:solidFill>
                  <a:srgbClr val="FF0000"/>
                </a:solidFill>
              </a:rPr>
            </a:br>
            <a:r>
              <a:rPr lang="es-ES" sz="2400" b="1" dirty="0" smtClean="0"/>
              <a:t>TESIS DOCTORALES DEFENDIDAS:</a:t>
            </a:r>
            <a:r>
              <a:rPr lang="es-ES" sz="2400" b="1" dirty="0"/>
              <a:t/>
            </a:r>
            <a:br>
              <a:rPr lang="es-ES" sz="2400" b="1" dirty="0"/>
            </a:br>
            <a:endParaRPr lang="es-ES" sz="2400" dirty="0"/>
          </a:p>
        </p:txBody>
      </p:sp>
      <p:sp>
        <p:nvSpPr>
          <p:cNvPr id="3" name="2 Rectángulo"/>
          <p:cNvSpPr/>
          <p:nvPr/>
        </p:nvSpPr>
        <p:spPr>
          <a:xfrm>
            <a:off x="506408" y="1533465"/>
            <a:ext cx="8352928" cy="5324535"/>
          </a:xfrm>
          <a:prstGeom prst="rect">
            <a:avLst/>
          </a:prstGeom>
        </p:spPr>
        <p:txBody>
          <a:bodyPr wrap="square">
            <a:spAutoFit/>
          </a:bodyPr>
          <a:lstStyle/>
          <a:p>
            <a:pPr marL="457200" lvl="0" indent="-457200" algn="just">
              <a:buFont typeface="+mj-lt"/>
              <a:buAutoNum type="arabicPeriod"/>
            </a:pPr>
            <a:r>
              <a:rPr lang="es-ES" sz="2000" dirty="0"/>
              <a:t>Autor: </a:t>
            </a:r>
            <a:r>
              <a:rPr lang="es-ES" sz="2000" dirty="0" err="1"/>
              <a:t>Mussa</a:t>
            </a:r>
            <a:r>
              <a:rPr lang="es-ES" sz="2000" dirty="0"/>
              <a:t> </a:t>
            </a:r>
            <a:r>
              <a:rPr lang="es-ES" sz="2000" dirty="0" err="1"/>
              <a:t>Moutafá</a:t>
            </a:r>
            <a:r>
              <a:rPr lang="es-ES" sz="2000" dirty="0"/>
              <a:t>. Título: Modelo de  gestión formativa socio-cultural profesional en las universidades UEMOA. Tutores Dr. Cs. Homero Fuentes González, Dr. C. Jorge Montoya Rivera</a:t>
            </a:r>
          </a:p>
          <a:p>
            <a:pPr marL="457200" lvl="0" indent="-457200" algn="just">
              <a:buFont typeface="+mj-lt"/>
              <a:buAutoNum type="arabicPeriod"/>
            </a:pPr>
            <a:r>
              <a:rPr lang="es-ES" sz="2000" dirty="0"/>
              <a:t>Autor: </a:t>
            </a:r>
            <a:r>
              <a:rPr lang="es-ES" sz="2000" dirty="0" err="1"/>
              <a:t>Liván</a:t>
            </a:r>
            <a:r>
              <a:rPr lang="es-ES" sz="2000" dirty="0"/>
              <a:t> Álvarez Arzuaga. Dinámica de la formación axiológica de los futuros profesionales de la cultura física Dr. C. Melquiades Mendoza Pérez.</a:t>
            </a:r>
          </a:p>
          <a:p>
            <a:pPr marL="457200" lvl="0" indent="-457200" algn="just">
              <a:buFont typeface="+mj-lt"/>
              <a:buAutoNum type="arabicPeriod"/>
            </a:pPr>
            <a:r>
              <a:rPr lang="es-ES" sz="2000" dirty="0"/>
              <a:t>Autor: </a:t>
            </a:r>
            <a:r>
              <a:rPr lang="es-ES" sz="2000" dirty="0" err="1"/>
              <a:t>Yisney</a:t>
            </a:r>
            <a:r>
              <a:rPr lang="es-ES" sz="2000" dirty="0"/>
              <a:t> Zabala García. Dr. C. Melquiades Mendoza Pérez Dinámica discursiva Interlinguística de la formación del profesional </a:t>
            </a:r>
          </a:p>
          <a:p>
            <a:pPr marL="457200" lvl="0" indent="-457200" algn="just">
              <a:buFont typeface="+mj-lt"/>
              <a:buAutoNum type="arabicPeriod"/>
            </a:pPr>
            <a:r>
              <a:rPr lang="es-ES" sz="2000" dirty="0"/>
              <a:t>Autor: Vicente Eloy </a:t>
            </a:r>
            <a:r>
              <a:rPr lang="es-ES" sz="2000" dirty="0" err="1"/>
              <a:t>Fardales.Dinámica</a:t>
            </a:r>
            <a:r>
              <a:rPr lang="es-ES" sz="2000" dirty="0"/>
              <a:t> de la formación estadística del profesional de Medicina. Dra. C. Raquel Diéguez Batista y Dr. C. Arturo Puga García. CUSS.	</a:t>
            </a:r>
          </a:p>
          <a:p>
            <a:pPr marL="457200" lvl="0" indent="-457200" algn="just">
              <a:buFont typeface="+mj-lt"/>
              <a:buAutoNum type="arabicPeriod"/>
            </a:pPr>
            <a:r>
              <a:rPr lang="es-ES" sz="2000" dirty="0"/>
              <a:t>Autor: Juan Ruperto Oliver Ventura. Estrategia didáctica del proceso de formación matemática para el desarrollo técnico profesional del tecnólogo  de la salud. Dr. C. Alejandro Estrabao Pérez. Dr. C. José Raúl Díaz López. CUSS</a:t>
            </a:r>
          </a:p>
          <a:p>
            <a:pPr marL="457200" lvl="0" indent="-457200" algn="just">
              <a:buFont typeface="+mj-lt"/>
              <a:buAutoNum type="arabicPeriod"/>
            </a:pPr>
            <a:r>
              <a:rPr lang="es-ES" sz="2000" dirty="0"/>
              <a:t>Autor Jorge Manuel Río Obregón. Estrategia de formación en cálculo infinitesimal para las carreras de ingeniería Dr. Cs Alejandro Estrabao Pérez. Dr. C. José Raúl Díaz López. CUSS</a:t>
            </a:r>
          </a:p>
        </p:txBody>
      </p:sp>
    </p:spTree>
    <p:extLst>
      <p:ext uri="{BB962C8B-B14F-4D97-AF65-F5344CB8AC3E}">
        <p14:creationId xmlns:p14="http://schemas.microsoft.com/office/powerpoint/2010/main" val="2459587163"/>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02388" y="476672"/>
            <a:ext cx="7772400" cy="1143000"/>
          </a:xfrm>
        </p:spPr>
        <p:txBody>
          <a:bodyPr/>
          <a:lstStyle/>
          <a:p>
            <a:r>
              <a:rPr lang="es-ES" sz="3200" dirty="0" smtClean="0">
                <a:solidFill>
                  <a:srgbClr val="C00000"/>
                </a:solidFill>
                <a:latin typeface="Impact" pitchFamily="34" charset="0"/>
              </a:rPr>
              <a:t>Línea 3.TESIS DOCTORALES POR DEFENDER</a:t>
            </a:r>
            <a:endParaRPr lang="es-ES" sz="3200" dirty="0">
              <a:solidFill>
                <a:srgbClr val="C00000"/>
              </a:solidFill>
              <a:latin typeface="Impact" pitchFamily="34" charset="0"/>
            </a:endParaRPr>
          </a:p>
        </p:txBody>
      </p:sp>
      <p:sp>
        <p:nvSpPr>
          <p:cNvPr id="3" name="2 Rectángulo"/>
          <p:cNvSpPr/>
          <p:nvPr/>
        </p:nvSpPr>
        <p:spPr>
          <a:xfrm>
            <a:off x="304112" y="2060848"/>
            <a:ext cx="8568952" cy="3416320"/>
          </a:xfrm>
          <a:prstGeom prst="rect">
            <a:avLst/>
          </a:prstGeom>
        </p:spPr>
        <p:txBody>
          <a:bodyPr wrap="square">
            <a:spAutoFit/>
          </a:bodyPr>
          <a:lstStyle/>
          <a:p>
            <a:pPr marL="457200" lvl="0" indent="-457200" algn="just">
              <a:buFont typeface="+mj-lt"/>
              <a:buAutoNum type="arabicPeriod"/>
            </a:pPr>
            <a:r>
              <a:rPr lang="es-ES" dirty="0"/>
              <a:t>SEVERIANO ALFONSO LOLO TROISI. Dinámica de la formación pedagógico-musical de los estudiantes del Nivel Medio Superior de música. DR. Cs. HOMERO FUENTES GONZÁLEZ Y DRA.C. ETNA </a:t>
            </a:r>
            <a:r>
              <a:rPr lang="es-ES" dirty="0" smtClean="0"/>
              <a:t>SANZ.</a:t>
            </a:r>
          </a:p>
          <a:p>
            <a:pPr marL="457200" lvl="0" indent="-457200" algn="just">
              <a:buFont typeface="+mj-lt"/>
              <a:buAutoNum type="arabicPeriod"/>
            </a:pPr>
            <a:endParaRPr lang="es-ES" dirty="0"/>
          </a:p>
          <a:p>
            <a:pPr marL="457200" lvl="0" indent="-457200" algn="just">
              <a:buFont typeface="+mj-lt"/>
              <a:buAutoNum type="arabicPeriod"/>
            </a:pPr>
            <a:r>
              <a:rPr lang="es-ES" dirty="0"/>
              <a:t>ODALYS MARGARITA GÓMEZ </a:t>
            </a:r>
            <a:r>
              <a:rPr lang="es-ES" dirty="0" err="1"/>
              <a:t>GÓMEZ</a:t>
            </a:r>
            <a:r>
              <a:rPr lang="es-ES" dirty="0"/>
              <a:t>. La estrategia educativa para la formación de valores morales en atletas de escuela integrales deportivas. DRA. C. CLARA SUÁREZ RODRÍGUEZ y DRA. C. MARÍA DEL TORO SÁNCHEZ</a:t>
            </a:r>
          </a:p>
        </p:txBody>
      </p:sp>
    </p:spTree>
    <p:extLst>
      <p:ext uri="{BB962C8B-B14F-4D97-AF65-F5344CB8AC3E}">
        <p14:creationId xmlns:p14="http://schemas.microsoft.com/office/powerpoint/2010/main" val="1543796488"/>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1259632" y="175573"/>
            <a:ext cx="6842814" cy="584775"/>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TRABAJADORES DEL </a:t>
            </a:r>
            <a:r>
              <a:rPr lang="es-ES" sz="3200" dirty="0" err="1" smtClean="0">
                <a:solidFill>
                  <a:srgbClr val="FF0000"/>
                </a:solidFill>
                <a:latin typeface="Impact" pitchFamily="34" charset="0"/>
              </a:rPr>
              <a:t>CeeS</a:t>
            </a:r>
            <a:endParaRPr lang="es-ES" sz="3200" dirty="0" smtClean="0">
              <a:solidFill>
                <a:srgbClr val="FF0000"/>
              </a:solidFill>
              <a:latin typeface="Arial" charset="0"/>
              <a:ea typeface="Times New Roman" pitchFamily="18" charset="0"/>
              <a:cs typeface="Arial" charset="0"/>
            </a:endParaRPr>
          </a:p>
        </p:txBody>
      </p:sp>
      <p:graphicFrame>
        <p:nvGraphicFramePr>
          <p:cNvPr id="6" name="5 Tabla"/>
          <p:cNvGraphicFramePr>
            <a:graphicFrameLocks noGrp="1"/>
          </p:cNvGraphicFramePr>
          <p:nvPr>
            <p:extLst>
              <p:ext uri="{D42A27DB-BD31-4B8C-83A1-F6EECF244321}">
                <p14:modId xmlns:p14="http://schemas.microsoft.com/office/powerpoint/2010/main" val="3136318878"/>
              </p:ext>
            </p:extLst>
          </p:nvPr>
        </p:nvGraphicFramePr>
        <p:xfrm>
          <a:off x="539552" y="787812"/>
          <a:ext cx="8216252" cy="4403940"/>
        </p:xfrm>
        <a:graphic>
          <a:graphicData uri="http://schemas.openxmlformats.org/drawingml/2006/table">
            <a:tbl>
              <a:tblPr>
                <a:tableStyleId>{5C22544A-7EE6-4342-B048-85BDC9FD1C3A}</a:tableStyleId>
              </a:tblPr>
              <a:tblGrid>
                <a:gridCol w="4536504"/>
                <a:gridCol w="3679748"/>
              </a:tblGrid>
              <a:tr h="301890">
                <a:tc>
                  <a:txBody>
                    <a:bodyPr/>
                    <a:lstStyle/>
                    <a:p>
                      <a:pPr algn="l" fontAlgn="ctr"/>
                      <a:r>
                        <a:rPr lang="es-ES" sz="1600" b="1" u="none" strike="noStrike" dirty="0">
                          <a:effectLst/>
                        </a:rPr>
                        <a:t>LIZETTE PÉREZ MARTÍNEZ</a:t>
                      </a:r>
                      <a:endParaRPr lang="es-ES" sz="1600" b="1" i="0" u="none" strike="noStrike" dirty="0">
                        <a:solidFill>
                          <a:srgbClr val="000000"/>
                        </a:solidFill>
                        <a:effectLst/>
                        <a:latin typeface="Arial"/>
                      </a:endParaRPr>
                    </a:p>
                  </a:txBody>
                  <a:tcPr marL="9525" marR="9525" marT="9525" marB="0" anchor="ctr"/>
                </a:tc>
                <a:tc>
                  <a:txBody>
                    <a:bodyPr/>
                    <a:lstStyle/>
                    <a:p>
                      <a:pPr algn="l" fontAlgn="ctr"/>
                      <a:r>
                        <a:rPr lang="es-ES" sz="1600" b="1" u="none" strike="noStrike" dirty="0">
                          <a:effectLst/>
                        </a:rPr>
                        <a:t>DIRECTOR DE CENTRO DE ESTUDIO </a:t>
                      </a:r>
                      <a:endParaRPr lang="es-ES" sz="1600" b="1" i="0" u="none" strike="noStrike" dirty="0">
                        <a:solidFill>
                          <a:srgbClr val="000000"/>
                        </a:solidFill>
                        <a:effectLst/>
                        <a:latin typeface="Arial"/>
                      </a:endParaRPr>
                    </a:p>
                  </a:txBody>
                  <a:tcPr marL="9525" marR="9525" marT="9525" marB="0" anchor="ctr"/>
                </a:tc>
              </a:tr>
              <a:tr h="301890">
                <a:tc>
                  <a:txBody>
                    <a:bodyPr/>
                    <a:lstStyle/>
                    <a:p>
                      <a:pPr algn="l" fontAlgn="ctr"/>
                      <a:r>
                        <a:rPr lang="es-ES" sz="1600" b="1" u="none" strike="noStrike" dirty="0">
                          <a:effectLst/>
                        </a:rPr>
                        <a:t>MARIA ELENA PARDO GÓMEZ</a:t>
                      </a:r>
                      <a:endParaRPr lang="es-ES" sz="1600" b="1" i="0" u="none" strike="noStrike" dirty="0">
                        <a:solidFill>
                          <a:srgbClr val="000000"/>
                        </a:solidFill>
                        <a:effectLst/>
                        <a:latin typeface="Arial"/>
                      </a:endParaRPr>
                    </a:p>
                  </a:txBody>
                  <a:tcPr marL="9525" marR="9525" marT="9525" marB="0" anchor="ctr"/>
                </a:tc>
                <a:tc>
                  <a:txBody>
                    <a:bodyPr/>
                    <a:lstStyle/>
                    <a:p>
                      <a:pPr algn="l" fontAlgn="ctr"/>
                      <a:r>
                        <a:rPr lang="es-ES" sz="1600" b="1" u="none" strike="noStrike" dirty="0">
                          <a:effectLst/>
                        </a:rPr>
                        <a:t>PROFESOR TITULAR </a:t>
                      </a:r>
                      <a:endParaRPr lang="es-ES" sz="1600" b="1" i="0" u="none" strike="noStrike" dirty="0">
                        <a:solidFill>
                          <a:srgbClr val="000000"/>
                        </a:solidFill>
                        <a:effectLst/>
                        <a:latin typeface="Arial"/>
                      </a:endParaRPr>
                    </a:p>
                  </a:txBody>
                  <a:tcPr marL="9525" marR="9525" marT="9525" marB="0" anchor="ctr"/>
                </a:tc>
              </a:tr>
              <a:tr h="301890">
                <a:tc>
                  <a:txBody>
                    <a:bodyPr/>
                    <a:lstStyle/>
                    <a:p>
                      <a:pPr algn="l" fontAlgn="ctr"/>
                      <a:r>
                        <a:rPr lang="es-ES" sz="1600" b="1" u="none" strike="noStrike" dirty="0">
                          <a:effectLst/>
                        </a:rPr>
                        <a:t>JOSE MANUEL IZQUIERDO LA O</a:t>
                      </a:r>
                      <a:endParaRPr lang="es-ES" sz="1600" b="1" i="0" u="none" strike="noStrike" dirty="0">
                        <a:solidFill>
                          <a:srgbClr val="000000"/>
                        </a:solidFill>
                        <a:effectLst/>
                        <a:latin typeface="Arial"/>
                      </a:endParaRPr>
                    </a:p>
                  </a:txBody>
                  <a:tcPr marL="9525" marR="9525" marT="9525" marB="0" anchor="ctr"/>
                </a:tc>
                <a:tc>
                  <a:txBody>
                    <a:bodyPr/>
                    <a:lstStyle/>
                    <a:p>
                      <a:pPr algn="l" fontAlgn="ctr"/>
                      <a:r>
                        <a:rPr lang="es-ES" sz="1600" b="1" u="none" strike="noStrike" dirty="0">
                          <a:effectLst/>
                        </a:rPr>
                        <a:t>PROFESOR TITULAR </a:t>
                      </a:r>
                      <a:endParaRPr lang="es-ES" sz="1600" b="1" i="0" u="none" strike="noStrike" dirty="0">
                        <a:solidFill>
                          <a:srgbClr val="000000"/>
                        </a:solidFill>
                        <a:effectLst/>
                        <a:latin typeface="Arial"/>
                      </a:endParaRPr>
                    </a:p>
                  </a:txBody>
                  <a:tcPr marL="9525" marR="9525" marT="9525" marB="0" anchor="ctr"/>
                </a:tc>
              </a:tr>
              <a:tr h="301890">
                <a:tc>
                  <a:txBody>
                    <a:bodyPr/>
                    <a:lstStyle/>
                    <a:p>
                      <a:pPr algn="l" fontAlgn="ctr"/>
                      <a:r>
                        <a:rPr lang="es-ES" sz="1600" b="1" u="none" strike="noStrike" dirty="0">
                          <a:effectLst/>
                        </a:rPr>
                        <a:t>DALIA DE J. RODRÍGUEZ BENCOMO</a:t>
                      </a:r>
                      <a:endParaRPr lang="es-ES" sz="1600" b="1" i="0" u="none" strike="noStrike" dirty="0">
                        <a:solidFill>
                          <a:srgbClr val="000000"/>
                        </a:solidFill>
                        <a:effectLst/>
                        <a:latin typeface="Arial"/>
                      </a:endParaRPr>
                    </a:p>
                  </a:txBody>
                  <a:tcPr marL="9525" marR="9525" marT="9525" marB="0" anchor="ctr"/>
                </a:tc>
                <a:tc>
                  <a:txBody>
                    <a:bodyPr/>
                    <a:lstStyle/>
                    <a:p>
                      <a:pPr algn="l" fontAlgn="ctr"/>
                      <a:r>
                        <a:rPr lang="es-ES" sz="1600" b="1" u="none" strike="noStrike">
                          <a:effectLst/>
                        </a:rPr>
                        <a:t>PROFESOR TITULAR </a:t>
                      </a:r>
                      <a:endParaRPr lang="es-ES" sz="1600" b="1" i="0" u="none" strike="noStrike">
                        <a:solidFill>
                          <a:srgbClr val="000000"/>
                        </a:solidFill>
                        <a:effectLst/>
                        <a:latin typeface="Arial"/>
                      </a:endParaRPr>
                    </a:p>
                  </a:txBody>
                  <a:tcPr marL="9525" marR="9525" marT="9525" marB="0" anchor="ctr"/>
                </a:tc>
              </a:tr>
              <a:tr h="301890">
                <a:tc>
                  <a:txBody>
                    <a:bodyPr/>
                    <a:lstStyle/>
                    <a:p>
                      <a:pPr algn="l" fontAlgn="ctr"/>
                      <a:r>
                        <a:rPr lang="es-ES" sz="1600" b="1" u="none" strike="noStrike" dirty="0">
                          <a:effectLst/>
                        </a:rPr>
                        <a:t>CELIA TERESA LEDO ROYO</a:t>
                      </a:r>
                      <a:endParaRPr lang="es-ES" sz="1600" b="1" i="0" u="none" strike="noStrike" dirty="0">
                        <a:solidFill>
                          <a:srgbClr val="000000"/>
                        </a:solidFill>
                        <a:effectLst/>
                        <a:latin typeface="Arial"/>
                      </a:endParaRPr>
                    </a:p>
                  </a:txBody>
                  <a:tcPr marL="9525" marR="9525" marT="9525" marB="0" anchor="ctr"/>
                </a:tc>
                <a:tc>
                  <a:txBody>
                    <a:bodyPr/>
                    <a:lstStyle/>
                    <a:p>
                      <a:pPr algn="l" fontAlgn="ctr"/>
                      <a:r>
                        <a:rPr lang="es-ES" sz="1600" b="1" u="none" strike="noStrike" dirty="0">
                          <a:effectLst/>
                        </a:rPr>
                        <a:t>PROFESOR TITULAR </a:t>
                      </a:r>
                      <a:endParaRPr lang="es-ES" sz="1600" b="1" i="0" u="none" strike="noStrike" dirty="0">
                        <a:solidFill>
                          <a:srgbClr val="000000"/>
                        </a:solidFill>
                        <a:effectLst/>
                        <a:latin typeface="Arial"/>
                      </a:endParaRPr>
                    </a:p>
                  </a:txBody>
                  <a:tcPr marL="9525" marR="9525" marT="9525" marB="0" anchor="ctr"/>
                </a:tc>
              </a:tr>
              <a:tr h="301890">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ES" sz="1600" b="1" i="0" u="none" strike="noStrike" kern="1200" dirty="0" smtClean="0">
                          <a:solidFill>
                            <a:srgbClr val="000000"/>
                          </a:solidFill>
                          <a:effectLst/>
                          <a:latin typeface="+mn-lt"/>
                          <a:ea typeface="+mn-ea"/>
                          <a:cs typeface="+mn-cs"/>
                        </a:rPr>
                        <a:t>ALEJANDRO ESTRABAO PÉREZ </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ES" sz="1600" b="1" i="0" u="none" strike="noStrike" kern="1200" dirty="0" smtClean="0">
                          <a:solidFill>
                            <a:srgbClr val="000000"/>
                          </a:solidFill>
                          <a:effectLst/>
                          <a:latin typeface="+mn-lt"/>
                          <a:ea typeface="+mn-ea"/>
                          <a:cs typeface="+mn-cs"/>
                        </a:rPr>
                        <a:t>CONSULTANTE</a:t>
                      </a:r>
                    </a:p>
                  </a:txBody>
                  <a:tcPr marL="9525" marR="9525" marT="9525" marB="0" anchor="ctr"/>
                </a:tc>
              </a:tr>
              <a:tr h="301890">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ES" sz="1600" b="1" i="0" u="none" strike="noStrike" kern="1200" dirty="0" smtClean="0">
                          <a:solidFill>
                            <a:srgbClr val="000000"/>
                          </a:solidFill>
                          <a:effectLst/>
                          <a:latin typeface="+mn-lt"/>
                          <a:ea typeface="+mn-ea"/>
                          <a:cs typeface="+mn-cs"/>
                        </a:rPr>
                        <a:t>ELENA CAMILO </a:t>
                      </a:r>
                      <a:r>
                        <a:rPr lang="es-ES" sz="1600" b="1" i="0" u="none" strike="noStrike" kern="1200" baseline="0" dirty="0" smtClean="0">
                          <a:solidFill>
                            <a:srgbClr val="000000"/>
                          </a:solidFill>
                          <a:effectLst/>
                          <a:latin typeface="+mn-lt"/>
                          <a:ea typeface="+mn-ea"/>
                          <a:cs typeface="+mn-cs"/>
                        </a:rPr>
                        <a:t> PARRÓN</a:t>
                      </a:r>
                      <a:endParaRPr lang="es-ES" sz="1600" b="1" i="0" u="none" strike="noStrike" kern="1200" dirty="0" smtClean="0">
                        <a:solidFill>
                          <a:srgbClr val="000000"/>
                        </a:solidFill>
                        <a:effectLst/>
                        <a:latin typeface="+mn-lt"/>
                        <a:ea typeface="+mn-ea"/>
                        <a:cs typeface="+mn-cs"/>
                      </a:endParaRP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ES" sz="1600" b="1" u="none" strike="noStrike" dirty="0" smtClean="0">
                          <a:effectLst/>
                        </a:rPr>
                        <a:t>INSTRUCTOR</a:t>
                      </a:r>
                      <a:endParaRPr lang="es-ES" sz="1600" b="1" i="0" u="none" strike="noStrike" kern="1200" dirty="0" smtClean="0">
                        <a:solidFill>
                          <a:srgbClr val="000000"/>
                        </a:solidFill>
                        <a:effectLst/>
                        <a:latin typeface="+mn-lt"/>
                        <a:ea typeface="+mn-ea"/>
                        <a:cs typeface="+mn-cs"/>
                      </a:endParaRPr>
                    </a:p>
                  </a:txBody>
                  <a:tcPr marL="9525" marR="9525" marT="9525" marB="0" anchor="ctr"/>
                </a:tc>
              </a:tr>
              <a:tr h="301890">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ES" sz="1600" b="1" i="0" u="none" strike="noStrike" kern="1200" dirty="0" smtClean="0">
                          <a:solidFill>
                            <a:srgbClr val="000000"/>
                          </a:solidFill>
                          <a:effectLst/>
                          <a:latin typeface="+mn-lt"/>
                          <a:ea typeface="+mn-ea"/>
                          <a:cs typeface="+mn-cs"/>
                        </a:rPr>
                        <a:t>ANGEL CINTRA LUGONES</a:t>
                      </a:r>
                    </a:p>
                  </a:txBody>
                  <a:tcPr marL="9525" marR="9525" marT="952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s-ES" sz="1600" b="1" i="0" u="none" strike="noStrike" kern="1200" dirty="0" smtClean="0">
                          <a:solidFill>
                            <a:srgbClr val="000000"/>
                          </a:solidFill>
                          <a:effectLst/>
                          <a:latin typeface="+mn-lt"/>
                          <a:ea typeface="+mn-ea"/>
                          <a:cs typeface="+mn-cs"/>
                        </a:rPr>
                        <a:t>PROFESOR AUXILIAR</a:t>
                      </a:r>
                    </a:p>
                  </a:txBody>
                  <a:tcPr marL="9525" marR="9525" marT="9525" marB="0" anchor="ctr"/>
                </a:tc>
              </a:tr>
              <a:tr h="301890">
                <a:tc>
                  <a:txBody>
                    <a:bodyPr/>
                    <a:lstStyle/>
                    <a:p>
                      <a:pPr algn="l" fontAlgn="ctr"/>
                      <a:r>
                        <a:rPr lang="es-ES" sz="1600" b="1" u="none" strike="noStrike" dirty="0">
                          <a:effectLst/>
                        </a:rPr>
                        <a:t>JESUS JAVIER AMAROS SIVA</a:t>
                      </a:r>
                      <a:endParaRPr lang="es-ES" sz="1600" b="1" i="0" u="none" strike="noStrike" dirty="0">
                        <a:solidFill>
                          <a:srgbClr val="000000"/>
                        </a:solidFill>
                        <a:effectLst/>
                        <a:latin typeface="Arial"/>
                      </a:endParaRPr>
                    </a:p>
                  </a:txBody>
                  <a:tcPr marL="9525" marR="9525" marT="9525" marB="0" anchor="ctr"/>
                </a:tc>
                <a:tc>
                  <a:txBody>
                    <a:bodyPr/>
                    <a:lstStyle/>
                    <a:p>
                      <a:pPr algn="l" fontAlgn="ctr"/>
                      <a:r>
                        <a:rPr lang="es-ES" sz="1600" b="1" u="none" strike="noStrike">
                          <a:effectLst/>
                        </a:rPr>
                        <a:t>ESPECIALISTA "C" EN CIENCIAS INFORMATICAS</a:t>
                      </a:r>
                      <a:endParaRPr lang="es-ES" sz="1600" b="1" i="0" u="none" strike="noStrike">
                        <a:solidFill>
                          <a:srgbClr val="000000"/>
                        </a:solidFill>
                        <a:effectLst/>
                        <a:latin typeface="Arial"/>
                      </a:endParaRPr>
                    </a:p>
                  </a:txBody>
                  <a:tcPr marL="9525" marR="9525" marT="9525" marB="0" anchor="ctr"/>
                </a:tc>
              </a:tr>
              <a:tr h="301890">
                <a:tc>
                  <a:txBody>
                    <a:bodyPr/>
                    <a:lstStyle/>
                    <a:p>
                      <a:pPr algn="l" fontAlgn="ctr"/>
                      <a:r>
                        <a:rPr lang="es-ES" sz="1600" b="1" u="none" strike="noStrike" dirty="0" smtClean="0">
                          <a:effectLst/>
                        </a:rPr>
                        <a:t>YONA MONTERO SOSA</a:t>
                      </a:r>
                      <a:endParaRPr lang="es-ES" sz="1600" b="1" i="0" u="none" strike="noStrike" dirty="0">
                        <a:solidFill>
                          <a:srgbClr val="000000"/>
                        </a:solidFill>
                        <a:effectLst/>
                        <a:latin typeface="Arial"/>
                      </a:endParaRPr>
                    </a:p>
                  </a:txBody>
                  <a:tcPr marL="9525" marR="9525" marT="9525" marB="0" anchor="ctr"/>
                </a:tc>
                <a:tc>
                  <a:txBody>
                    <a:bodyPr/>
                    <a:lstStyle/>
                    <a:p>
                      <a:pPr algn="l" fontAlgn="ctr"/>
                      <a:r>
                        <a:rPr lang="es-ES" sz="1600" b="1" u="none" strike="noStrike">
                          <a:effectLst/>
                        </a:rPr>
                        <a:t>TÉCNICO"D" EN GESTIÓN UNIVERSITARIA</a:t>
                      </a:r>
                      <a:endParaRPr lang="es-ES" sz="1600" b="1" i="0" u="none" strike="noStrike">
                        <a:solidFill>
                          <a:srgbClr val="000000"/>
                        </a:solidFill>
                        <a:effectLst/>
                        <a:latin typeface="Arial"/>
                      </a:endParaRPr>
                    </a:p>
                  </a:txBody>
                  <a:tcPr marL="9525" marR="9525" marT="9525" marB="0" anchor="ctr"/>
                </a:tc>
              </a:tr>
              <a:tr h="477245">
                <a:tc>
                  <a:txBody>
                    <a:bodyPr/>
                    <a:lstStyle/>
                    <a:p>
                      <a:pPr algn="l" fontAlgn="ctr"/>
                      <a:r>
                        <a:rPr lang="es-ES" sz="1600" b="1" u="none" strike="noStrike" dirty="0">
                          <a:effectLst/>
                        </a:rPr>
                        <a:t>MARILIN SÁNCHEZ BORGES</a:t>
                      </a:r>
                      <a:endParaRPr lang="es-ES" sz="1600" b="1" i="0" u="none" strike="noStrike" dirty="0">
                        <a:solidFill>
                          <a:srgbClr val="000000"/>
                        </a:solidFill>
                        <a:effectLst/>
                        <a:latin typeface="Arial"/>
                      </a:endParaRPr>
                    </a:p>
                  </a:txBody>
                  <a:tcPr marL="9525" marR="9525" marT="9525" marB="0" anchor="ctr"/>
                </a:tc>
                <a:tc>
                  <a:txBody>
                    <a:bodyPr/>
                    <a:lstStyle/>
                    <a:p>
                      <a:pPr algn="l" fontAlgn="ctr"/>
                      <a:r>
                        <a:rPr lang="es-ES" sz="1600" b="1" u="none" strike="noStrike">
                          <a:effectLst/>
                        </a:rPr>
                        <a:t>GESTOR "A" DE SERVICIOS DE LA EDUCACIÓN SUPERIOR</a:t>
                      </a:r>
                      <a:endParaRPr lang="es-ES" sz="1600" b="1" i="0" u="none" strike="noStrike">
                        <a:solidFill>
                          <a:srgbClr val="000000"/>
                        </a:solidFill>
                        <a:effectLst/>
                        <a:latin typeface="Arial"/>
                      </a:endParaRPr>
                    </a:p>
                  </a:txBody>
                  <a:tcPr marL="9525" marR="9525" marT="9525" marB="0" anchor="ctr"/>
                </a:tc>
              </a:tr>
              <a:tr h="477245">
                <a:tc>
                  <a:txBody>
                    <a:bodyPr/>
                    <a:lstStyle/>
                    <a:p>
                      <a:pPr algn="l" fontAlgn="ctr"/>
                      <a:r>
                        <a:rPr lang="es-ES" sz="1600" b="1" u="none" strike="noStrike" dirty="0" smtClean="0">
                          <a:effectLst/>
                          <a:latin typeface="+mj-lt"/>
                        </a:rPr>
                        <a:t>MAYELIN JUSTIZ MUSTELIER</a:t>
                      </a:r>
                    </a:p>
                    <a:p>
                      <a:pPr algn="l" fontAlgn="ctr"/>
                      <a:endParaRPr lang="es-ES" sz="1600" b="1" i="0" u="none" strike="noStrike" dirty="0" smtClean="0">
                        <a:solidFill>
                          <a:srgbClr val="000000"/>
                        </a:solidFill>
                        <a:effectLst/>
                        <a:latin typeface="+mj-lt"/>
                      </a:endParaRPr>
                    </a:p>
                  </a:txBody>
                  <a:tcPr marL="9525" marR="9525" marT="9525" marB="0" anchor="ctr"/>
                </a:tc>
                <a:tc>
                  <a:txBody>
                    <a:bodyPr/>
                    <a:lstStyle/>
                    <a:p>
                      <a:pPr algn="l" fontAlgn="ctr"/>
                      <a:r>
                        <a:rPr lang="es-ES" sz="1600" b="1" u="none" strike="noStrike" dirty="0" smtClean="0">
                          <a:effectLst/>
                          <a:latin typeface="+mj-lt"/>
                        </a:rPr>
                        <a:t>GESTOR "A" DE SERVICIOS DE LA EDUCACIÓN SUPERIOR.</a:t>
                      </a:r>
                    </a:p>
                  </a:txBody>
                  <a:tcPr marL="9525" marR="9525" marT="9525" marB="0" anchor="ctr"/>
                </a:tc>
              </a:tr>
            </a:tbl>
          </a:graphicData>
        </a:graphic>
      </p:graphicFrame>
    </p:spTree>
    <p:extLst>
      <p:ext uri="{BB962C8B-B14F-4D97-AF65-F5344CB8AC3E}">
        <p14:creationId xmlns:p14="http://schemas.microsoft.com/office/powerpoint/2010/main" val="3226516000"/>
      </p:ext>
    </p:ext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88640"/>
            <a:ext cx="8062664" cy="1143000"/>
          </a:xfrm>
        </p:spPr>
        <p:txBody>
          <a:bodyPr/>
          <a:lstStyle/>
          <a:p>
            <a:r>
              <a:rPr lang="es-ES" sz="2400" b="1" dirty="0">
                <a:solidFill>
                  <a:srgbClr val="FF0000"/>
                </a:solidFill>
              </a:rPr>
              <a:t>Línea 3: FORMACIÓN DEL PENSAMIENTO CIENTÍFICO-INVESTIGATIVO EN LA COMUNIDAD UNIVERSITARIA</a:t>
            </a:r>
            <a:endParaRPr lang="es-ES" sz="2400" dirty="0">
              <a:solidFill>
                <a:srgbClr val="FF0000"/>
              </a:solidFill>
            </a:endParaRPr>
          </a:p>
        </p:txBody>
      </p:sp>
      <p:sp>
        <p:nvSpPr>
          <p:cNvPr id="3" name="2 Marcador de contenido"/>
          <p:cNvSpPr>
            <a:spLocks noGrp="1"/>
          </p:cNvSpPr>
          <p:nvPr>
            <p:ph idx="1"/>
          </p:nvPr>
        </p:nvSpPr>
        <p:spPr>
          <a:xfrm>
            <a:off x="179512" y="1556792"/>
            <a:ext cx="8784976" cy="5040560"/>
          </a:xfrm>
        </p:spPr>
        <p:txBody>
          <a:bodyPr/>
          <a:lstStyle/>
          <a:p>
            <a:pPr lvl="0" algn="just">
              <a:buFont typeface="+mj-lt"/>
              <a:buAutoNum type="arabicPeriod"/>
            </a:pPr>
            <a:r>
              <a:rPr lang="es-ES" sz="1600" dirty="0" smtClean="0"/>
              <a:t>El </a:t>
            </a:r>
            <a:r>
              <a:rPr lang="es-ES" sz="1600" dirty="0"/>
              <a:t>proceso de formación de profesionales en las universidades: Lizette de la Concepción Pérez Martínez, Homero Calixto Fuentes González. En Universidad 2014.ISBN: 978-959-207-489-7</a:t>
            </a:r>
          </a:p>
          <a:p>
            <a:pPr lvl="0" algn="just">
              <a:buFont typeface="+mj-lt"/>
              <a:buAutoNum type="arabicPeriod"/>
            </a:pPr>
            <a:r>
              <a:rPr lang="es-ES" sz="1600" dirty="0"/>
              <a:t>La investigación científica en las universidades. Un acercamiento a la formación de investigadores. Dr. Cs. Homero Calixto Fuentes González, Dr. C. Lizette de la Concepción Pérez Martínez 01-10 Revista Colegio Universitario. Ediciones universitarias Vol. 2, núm. 3 (2013),  ISSN 2307-7522</a:t>
            </a:r>
          </a:p>
          <a:p>
            <a:pPr lvl="0" algn="just">
              <a:buFont typeface="+mj-lt"/>
              <a:buAutoNum type="arabicPeriod"/>
            </a:pPr>
            <a:r>
              <a:rPr lang="es-ES" sz="1600" dirty="0"/>
              <a:t>El proceso de formación de profesionales en las universidades: Dr. C. Lizette de la Concepción Pérez Martínez, Dr. Cs. Homero Calixto Fuentes González. En Universidad 2014. ISBN: 978-959-207-489-7.</a:t>
            </a:r>
          </a:p>
          <a:p>
            <a:pPr lvl="0" algn="just">
              <a:buFont typeface="+mj-lt"/>
              <a:buAutoNum type="arabicPeriod"/>
            </a:pPr>
            <a:r>
              <a:rPr lang="es-ES" sz="1600" dirty="0"/>
              <a:t>Dulce María </a:t>
            </a:r>
            <a:r>
              <a:rPr lang="es-ES" sz="1600" dirty="0" err="1"/>
              <a:t>Serret</a:t>
            </a:r>
            <a:r>
              <a:rPr lang="es-ES" sz="1600" dirty="0"/>
              <a:t>: paradigma para la pedagogía musical cubana. Homero C. Fuentes-González, Etna Sanz-Pérez, Revista Santiago No.134 (2014).</a:t>
            </a:r>
          </a:p>
          <a:p>
            <a:pPr lvl="0" algn="just">
              <a:buFont typeface="+mj-lt"/>
              <a:buAutoNum type="arabicPeriod"/>
            </a:pPr>
            <a:r>
              <a:rPr lang="es-ES" sz="1600" dirty="0"/>
              <a:t>El proceso de enseñanza aprendizaje en la educación básica en Ecuador. Eddy Cárdenas-Quintana, Homero Calixto-Fuentes. Revista Santiago. No. 133. </a:t>
            </a:r>
          </a:p>
          <a:p>
            <a:pPr lvl="0" algn="just">
              <a:buFont typeface="+mj-lt"/>
              <a:buAutoNum type="arabicPeriod"/>
            </a:pPr>
            <a:r>
              <a:rPr lang="es-ES" sz="1600" dirty="0"/>
              <a:t>La continua formación del docente. Eddy Cárdenas Quintana. Celia Ledo Royo. Revista Santiago. No.134 (2014). </a:t>
            </a:r>
          </a:p>
          <a:p>
            <a:pPr lvl="0" algn="just">
              <a:buFont typeface="+mj-lt"/>
              <a:buAutoNum type="arabicPeriod"/>
            </a:pPr>
            <a:r>
              <a:rPr lang="es-ES" sz="1600" dirty="0"/>
              <a:t>La gestión comunicativa intercultural en la formación de estudiantes universitarios ecuatorianos. Raúl Cárdenas Quintana, Homero Calixto Fuentes. Revista Santiago. No.134 (2014).</a:t>
            </a:r>
          </a:p>
          <a:p>
            <a:pPr lvl="0" algn="just">
              <a:buFont typeface="+mj-lt"/>
              <a:buAutoNum type="arabicPeriod"/>
            </a:pPr>
            <a:r>
              <a:rPr lang="es-ES" sz="1600" dirty="0"/>
              <a:t>Proyección e impacto de los centros de estudios de educación  superior: experiencias en la universidad de Oriente Dr. Cs. Homero Calixto Fuentes González, Dra. C. Lizette de la Concepción Pérez Martínez. En Universidad 2014.ISBN: 978-959-207-489-7</a:t>
            </a:r>
          </a:p>
          <a:p>
            <a:pPr marL="457200" indent="-457200" algn="just">
              <a:buFont typeface="+mj-lt"/>
              <a:buAutoNum type="arabicPeriod"/>
            </a:pPr>
            <a:endParaRPr lang="es-ES" sz="1600" dirty="0"/>
          </a:p>
        </p:txBody>
      </p:sp>
    </p:spTree>
    <p:extLst>
      <p:ext uri="{BB962C8B-B14F-4D97-AF65-F5344CB8AC3E}">
        <p14:creationId xmlns:p14="http://schemas.microsoft.com/office/powerpoint/2010/main" val="366776545"/>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4000" dirty="0" smtClean="0">
                <a:solidFill>
                  <a:srgbClr val="C00000"/>
                </a:solidFill>
                <a:latin typeface="Impact" pitchFamily="34" charset="0"/>
              </a:rPr>
              <a:t>BALANCE DE PUBLICACIONES</a:t>
            </a:r>
            <a:endParaRPr lang="es-ES" sz="4000" dirty="0">
              <a:solidFill>
                <a:srgbClr val="C00000"/>
              </a:solidFill>
              <a:latin typeface="Impact" pitchFamily="34" charset="0"/>
            </a:endParaRPr>
          </a:p>
        </p:txBody>
      </p:sp>
      <p:graphicFrame>
        <p:nvGraphicFramePr>
          <p:cNvPr id="3" name="2 Tabla"/>
          <p:cNvGraphicFramePr>
            <a:graphicFrameLocks noGrp="1"/>
          </p:cNvGraphicFramePr>
          <p:nvPr>
            <p:extLst>
              <p:ext uri="{D42A27DB-BD31-4B8C-83A1-F6EECF244321}">
                <p14:modId xmlns:p14="http://schemas.microsoft.com/office/powerpoint/2010/main" val="2600528624"/>
              </p:ext>
            </p:extLst>
          </p:nvPr>
        </p:nvGraphicFramePr>
        <p:xfrm>
          <a:off x="611562" y="1988841"/>
          <a:ext cx="8136901" cy="4032449"/>
        </p:xfrm>
        <a:graphic>
          <a:graphicData uri="http://schemas.openxmlformats.org/drawingml/2006/table">
            <a:tbl>
              <a:tblPr>
                <a:tableStyleId>{8A107856-5554-42FB-B03E-39F5DBC370BA}</a:tableStyleId>
              </a:tblPr>
              <a:tblGrid>
                <a:gridCol w="2017657"/>
                <a:gridCol w="964645"/>
                <a:gridCol w="964645"/>
                <a:gridCol w="964645"/>
                <a:gridCol w="1075103"/>
                <a:gridCol w="1075103"/>
                <a:gridCol w="1075103"/>
              </a:tblGrid>
              <a:tr h="366355">
                <a:tc>
                  <a:txBody>
                    <a:bodyPr/>
                    <a:lstStyle/>
                    <a:p>
                      <a:pPr>
                        <a:spcAft>
                          <a:spcPts val="0"/>
                        </a:spcAft>
                      </a:pPr>
                      <a:r>
                        <a:rPr lang="es-MX" sz="1200" dirty="0">
                          <a:effectLst/>
                        </a:rPr>
                        <a:t> </a:t>
                      </a:r>
                      <a:endParaRPr lang="es-ES" sz="1000" dirty="0">
                        <a:effectLst/>
                        <a:latin typeface="Times New Roman"/>
                        <a:ea typeface="Times New Roman"/>
                      </a:endParaRPr>
                    </a:p>
                  </a:txBody>
                  <a:tcPr marL="44450" marR="44450" marT="0" marB="0"/>
                </a:tc>
                <a:tc gridSpan="2">
                  <a:txBody>
                    <a:bodyPr/>
                    <a:lstStyle/>
                    <a:p>
                      <a:pPr algn="ctr">
                        <a:spcAft>
                          <a:spcPts val="0"/>
                        </a:spcAft>
                      </a:pPr>
                      <a:r>
                        <a:rPr lang="es-MX" sz="1800" dirty="0">
                          <a:effectLst/>
                        </a:rPr>
                        <a:t>Grupo 1</a:t>
                      </a:r>
                      <a:endParaRPr lang="es-ES" sz="1800" dirty="0">
                        <a:effectLst/>
                        <a:latin typeface="Times New Roman"/>
                        <a:ea typeface="Times New Roman"/>
                      </a:endParaRPr>
                    </a:p>
                  </a:txBody>
                  <a:tcPr marL="44450" marR="44450" marT="0" marB="0"/>
                </a:tc>
                <a:tc hMerge="1">
                  <a:txBody>
                    <a:bodyPr/>
                    <a:lstStyle/>
                    <a:p>
                      <a:endParaRPr lang="es-ES"/>
                    </a:p>
                  </a:txBody>
                  <a:tcPr/>
                </a:tc>
                <a:tc rowSpan="2">
                  <a:txBody>
                    <a:bodyPr/>
                    <a:lstStyle/>
                    <a:p>
                      <a:pPr algn="ctr">
                        <a:spcAft>
                          <a:spcPts val="0"/>
                        </a:spcAft>
                      </a:pPr>
                      <a:r>
                        <a:rPr lang="es-MX" sz="1800" dirty="0">
                          <a:effectLst/>
                        </a:rPr>
                        <a:t> </a:t>
                      </a:r>
                      <a:endParaRPr lang="es-ES" sz="1800" dirty="0">
                        <a:effectLst/>
                      </a:endParaRPr>
                    </a:p>
                    <a:p>
                      <a:pPr algn="ctr">
                        <a:spcAft>
                          <a:spcPts val="0"/>
                        </a:spcAft>
                      </a:pPr>
                      <a:r>
                        <a:rPr lang="es-MX" sz="1800" dirty="0">
                          <a:effectLst/>
                        </a:rPr>
                        <a:t>Grupo</a:t>
                      </a:r>
                      <a:endParaRPr lang="es-ES" sz="1800" dirty="0">
                        <a:effectLst/>
                      </a:endParaRPr>
                    </a:p>
                    <a:p>
                      <a:pPr algn="ctr">
                        <a:spcAft>
                          <a:spcPts val="0"/>
                        </a:spcAft>
                      </a:pPr>
                      <a:r>
                        <a:rPr lang="es-MX" sz="1800" dirty="0">
                          <a:effectLst/>
                        </a:rPr>
                        <a:t>2</a:t>
                      </a:r>
                      <a:endParaRPr lang="es-ES" sz="1800" dirty="0">
                        <a:effectLst/>
                        <a:latin typeface="Times New Roman"/>
                        <a:ea typeface="Times New Roman"/>
                      </a:endParaRPr>
                    </a:p>
                  </a:txBody>
                  <a:tcPr marL="44450" marR="44450" marT="0" marB="0"/>
                </a:tc>
                <a:tc rowSpan="2">
                  <a:txBody>
                    <a:bodyPr/>
                    <a:lstStyle/>
                    <a:p>
                      <a:pPr algn="ctr">
                        <a:spcAft>
                          <a:spcPts val="0"/>
                        </a:spcAft>
                      </a:pPr>
                      <a:r>
                        <a:rPr lang="en-US" sz="1800" dirty="0">
                          <a:effectLst/>
                        </a:rPr>
                        <a:t> </a:t>
                      </a:r>
                      <a:endParaRPr lang="es-ES" sz="1800" dirty="0">
                        <a:effectLst/>
                      </a:endParaRPr>
                    </a:p>
                    <a:p>
                      <a:pPr algn="ctr">
                        <a:spcAft>
                          <a:spcPts val="0"/>
                        </a:spcAft>
                      </a:pPr>
                      <a:r>
                        <a:rPr lang="en-US" sz="1800" dirty="0" err="1">
                          <a:effectLst/>
                        </a:rPr>
                        <a:t>Grupo</a:t>
                      </a:r>
                      <a:endParaRPr lang="es-ES" sz="1800" dirty="0">
                        <a:effectLst/>
                      </a:endParaRPr>
                    </a:p>
                    <a:p>
                      <a:pPr algn="ctr">
                        <a:spcAft>
                          <a:spcPts val="0"/>
                        </a:spcAft>
                      </a:pPr>
                      <a:r>
                        <a:rPr lang="en-US" sz="1800" dirty="0">
                          <a:effectLst/>
                        </a:rPr>
                        <a:t>3</a:t>
                      </a:r>
                      <a:endParaRPr lang="es-ES" sz="1800" dirty="0">
                        <a:effectLst/>
                        <a:latin typeface="Times New Roman"/>
                        <a:ea typeface="Times New Roman"/>
                      </a:endParaRPr>
                    </a:p>
                  </a:txBody>
                  <a:tcPr marL="44450" marR="44450" marT="0" marB="0"/>
                </a:tc>
                <a:tc rowSpan="2">
                  <a:txBody>
                    <a:bodyPr/>
                    <a:lstStyle/>
                    <a:p>
                      <a:pPr algn="ctr">
                        <a:spcAft>
                          <a:spcPts val="0"/>
                        </a:spcAft>
                      </a:pPr>
                      <a:r>
                        <a:rPr lang="en-US" sz="1800">
                          <a:effectLst/>
                        </a:rPr>
                        <a:t> </a:t>
                      </a:r>
                      <a:endParaRPr lang="es-ES" sz="1800">
                        <a:effectLst/>
                      </a:endParaRPr>
                    </a:p>
                    <a:p>
                      <a:pPr algn="ctr">
                        <a:spcAft>
                          <a:spcPts val="0"/>
                        </a:spcAft>
                      </a:pPr>
                      <a:r>
                        <a:rPr lang="en-US" sz="1800">
                          <a:effectLst/>
                        </a:rPr>
                        <a:t>Grupo</a:t>
                      </a:r>
                      <a:endParaRPr lang="es-ES" sz="1800">
                        <a:effectLst/>
                      </a:endParaRPr>
                    </a:p>
                    <a:p>
                      <a:pPr algn="ctr">
                        <a:spcAft>
                          <a:spcPts val="0"/>
                        </a:spcAft>
                      </a:pPr>
                      <a:r>
                        <a:rPr lang="en-US" sz="1800">
                          <a:effectLst/>
                        </a:rPr>
                        <a:t>4</a:t>
                      </a:r>
                      <a:endParaRPr lang="es-ES" sz="1800">
                        <a:effectLst/>
                        <a:latin typeface="Times New Roman"/>
                        <a:ea typeface="Times New Roman"/>
                      </a:endParaRPr>
                    </a:p>
                  </a:txBody>
                  <a:tcPr marL="44450" marR="44450" marT="0" marB="0"/>
                </a:tc>
                <a:tc rowSpan="2">
                  <a:txBody>
                    <a:bodyPr/>
                    <a:lstStyle/>
                    <a:p>
                      <a:pPr algn="ctr">
                        <a:spcAft>
                          <a:spcPts val="0"/>
                        </a:spcAft>
                      </a:pPr>
                      <a:r>
                        <a:rPr lang="en-US" sz="1800" dirty="0">
                          <a:effectLst/>
                        </a:rPr>
                        <a:t> </a:t>
                      </a:r>
                      <a:endParaRPr lang="es-ES" sz="1800" dirty="0">
                        <a:effectLst/>
                      </a:endParaRPr>
                    </a:p>
                    <a:p>
                      <a:pPr algn="ctr">
                        <a:spcAft>
                          <a:spcPts val="0"/>
                        </a:spcAft>
                      </a:pPr>
                      <a:r>
                        <a:rPr lang="en-US" sz="1800" dirty="0">
                          <a:effectLst/>
                        </a:rPr>
                        <a:t> </a:t>
                      </a:r>
                      <a:endParaRPr lang="es-ES" sz="1800" dirty="0">
                        <a:effectLst/>
                      </a:endParaRPr>
                    </a:p>
                    <a:p>
                      <a:pPr algn="ctr">
                        <a:spcAft>
                          <a:spcPts val="0"/>
                        </a:spcAft>
                      </a:pPr>
                      <a:r>
                        <a:rPr lang="en-US" sz="1800" dirty="0">
                          <a:effectLst/>
                        </a:rPr>
                        <a:t>TOTAL</a:t>
                      </a:r>
                      <a:endParaRPr lang="es-ES" sz="1800" dirty="0">
                        <a:effectLst/>
                        <a:latin typeface="Times New Roman"/>
                        <a:ea typeface="Times New Roman"/>
                      </a:endParaRPr>
                    </a:p>
                  </a:txBody>
                  <a:tcPr marL="44450" marR="44450" marT="0" marB="0"/>
                </a:tc>
              </a:tr>
              <a:tr h="732709">
                <a:tc>
                  <a:txBody>
                    <a:bodyPr/>
                    <a:lstStyle/>
                    <a:p>
                      <a:pPr>
                        <a:spcAft>
                          <a:spcPts val="0"/>
                        </a:spcAft>
                      </a:pPr>
                      <a:r>
                        <a:rPr lang="es-MX" sz="1200">
                          <a:effectLst/>
                        </a:rPr>
                        <a:t> </a:t>
                      </a:r>
                      <a:endParaRPr lang="es-ES" sz="1000">
                        <a:effectLst/>
                        <a:latin typeface="Times New Roman"/>
                        <a:ea typeface="Times New Roman"/>
                      </a:endParaRPr>
                    </a:p>
                  </a:txBody>
                  <a:tcPr marL="44450" marR="44450" marT="0" marB="0"/>
                </a:tc>
                <a:tc>
                  <a:txBody>
                    <a:bodyPr/>
                    <a:lstStyle/>
                    <a:p>
                      <a:pPr algn="ctr">
                        <a:spcAft>
                          <a:spcPts val="0"/>
                        </a:spcAft>
                      </a:pPr>
                      <a:r>
                        <a:rPr lang="es-MX" sz="1800">
                          <a:effectLst/>
                        </a:rPr>
                        <a:t> </a:t>
                      </a:r>
                      <a:endParaRPr lang="es-ES" sz="1800">
                        <a:effectLst/>
                      </a:endParaRPr>
                    </a:p>
                    <a:p>
                      <a:pPr algn="ctr">
                        <a:spcAft>
                          <a:spcPts val="0"/>
                        </a:spcAft>
                      </a:pPr>
                      <a:r>
                        <a:rPr lang="es-MX" sz="1800">
                          <a:effectLst/>
                        </a:rPr>
                        <a:t>Web</a:t>
                      </a:r>
                      <a:endParaRPr lang="es-ES" sz="1800">
                        <a:effectLst/>
                        <a:latin typeface="Times New Roman"/>
                        <a:ea typeface="Times New Roman"/>
                      </a:endParaRPr>
                    </a:p>
                  </a:txBody>
                  <a:tcPr marL="44450" marR="44450" marT="0" marB="0"/>
                </a:tc>
                <a:tc>
                  <a:txBody>
                    <a:bodyPr/>
                    <a:lstStyle/>
                    <a:p>
                      <a:pPr algn="ctr">
                        <a:spcAft>
                          <a:spcPts val="0"/>
                        </a:spcAft>
                      </a:pPr>
                      <a:r>
                        <a:rPr lang="es-MX" sz="1800" dirty="0">
                          <a:effectLst/>
                        </a:rPr>
                        <a:t> </a:t>
                      </a:r>
                      <a:endParaRPr lang="es-ES" sz="1800" dirty="0">
                        <a:effectLst/>
                      </a:endParaRPr>
                    </a:p>
                    <a:p>
                      <a:pPr algn="ctr">
                        <a:spcAft>
                          <a:spcPts val="0"/>
                        </a:spcAft>
                      </a:pPr>
                      <a:r>
                        <a:rPr lang="es-MX" sz="1800" dirty="0" err="1">
                          <a:effectLst/>
                        </a:rPr>
                        <a:t>Scopus</a:t>
                      </a:r>
                      <a:endParaRPr lang="es-ES" sz="1800" dirty="0">
                        <a:effectLst/>
                        <a:latin typeface="Times New Roman"/>
                        <a:ea typeface="Times New Roman"/>
                      </a:endParaRPr>
                    </a:p>
                  </a:txBody>
                  <a:tcPr marL="44450" marR="44450" marT="0" marB="0"/>
                </a:tc>
                <a:tc vMerge="1">
                  <a:txBody>
                    <a:bodyPr/>
                    <a:lstStyle/>
                    <a:p>
                      <a:endParaRPr lang="es-ES"/>
                    </a:p>
                  </a:txBody>
                  <a:tcPr/>
                </a:tc>
                <a:tc vMerge="1">
                  <a:txBody>
                    <a:bodyPr/>
                    <a:lstStyle/>
                    <a:p>
                      <a:endParaRPr lang="es-ES"/>
                    </a:p>
                  </a:txBody>
                  <a:tcPr/>
                </a:tc>
                <a:tc vMerge="1">
                  <a:txBody>
                    <a:bodyPr/>
                    <a:lstStyle/>
                    <a:p>
                      <a:endParaRPr lang="es-ES"/>
                    </a:p>
                  </a:txBody>
                  <a:tcPr/>
                </a:tc>
                <a:tc vMerge="1">
                  <a:txBody>
                    <a:bodyPr/>
                    <a:lstStyle/>
                    <a:p>
                      <a:endParaRPr lang="es-ES"/>
                    </a:p>
                  </a:txBody>
                  <a:tcPr/>
                </a:tc>
              </a:tr>
              <a:tr h="753063">
                <a:tc>
                  <a:txBody>
                    <a:bodyPr/>
                    <a:lstStyle/>
                    <a:p>
                      <a:pPr>
                        <a:spcAft>
                          <a:spcPts val="0"/>
                        </a:spcAft>
                      </a:pPr>
                      <a:r>
                        <a:rPr lang="es-MX" sz="1800" dirty="0">
                          <a:effectLst/>
                        </a:rPr>
                        <a:t>    Artículos</a:t>
                      </a:r>
                      <a:endParaRPr lang="es-ES" sz="1800" dirty="0">
                        <a:effectLst/>
                      </a:endParaRPr>
                    </a:p>
                    <a:p>
                      <a:pPr>
                        <a:spcAft>
                          <a:spcPts val="0"/>
                        </a:spcAft>
                      </a:pPr>
                      <a:r>
                        <a:rPr lang="es-MX" sz="1800" dirty="0">
                          <a:effectLst/>
                        </a:rPr>
                        <a:t>    publicados</a:t>
                      </a:r>
                      <a:endParaRPr lang="es-ES" sz="1800" dirty="0">
                        <a:effectLst/>
                        <a:latin typeface="Times New Roman"/>
                        <a:ea typeface="Times New Roman"/>
                      </a:endParaRPr>
                    </a:p>
                  </a:txBody>
                  <a:tcPr marL="44450" marR="44450" marT="0" marB="0"/>
                </a:tc>
                <a:tc>
                  <a:txBody>
                    <a:bodyPr/>
                    <a:lstStyle/>
                    <a:p>
                      <a:pPr algn="ctr">
                        <a:spcAft>
                          <a:spcPts val="0"/>
                        </a:spcAft>
                      </a:pPr>
                      <a:r>
                        <a:rPr lang="es-MX" sz="1800">
                          <a:effectLst/>
                        </a:rPr>
                        <a:t>-</a:t>
                      </a:r>
                      <a:endParaRPr lang="es-ES" sz="1800">
                        <a:effectLst/>
                        <a:latin typeface="Times New Roman"/>
                        <a:ea typeface="Times New Roman"/>
                      </a:endParaRPr>
                    </a:p>
                  </a:txBody>
                  <a:tcPr marL="44450" marR="44450" marT="0" marB="0"/>
                </a:tc>
                <a:tc>
                  <a:txBody>
                    <a:bodyPr/>
                    <a:lstStyle/>
                    <a:p>
                      <a:pPr algn="ctr">
                        <a:spcAft>
                          <a:spcPts val="0"/>
                        </a:spcAft>
                      </a:pPr>
                      <a:r>
                        <a:rPr lang="es-MX" sz="1800">
                          <a:effectLst/>
                        </a:rPr>
                        <a:t>-</a:t>
                      </a:r>
                      <a:endParaRPr lang="es-ES" sz="1800">
                        <a:effectLst/>
                        <a:latin typeface="Times New Roman"/>
                        <a:ea typeface="Times New Roman"/>
                      </a:endParaRPr>
                    </a:p>
                  </a:txBody>
                  <a:tcPr marL="44450" marR="44450" marT="0" marB="0"/>
                </a:tc>
                <a:tc>
                  <a:txBody>
                    <a:bodyPr/>
                    <a:lstStyle/>
                    <a:p>
                      <a:pPr algn="ctr">
                        <a:spcAft>
                          <a:spcPts val="0"/>
                        </a:spcAft>
                      </a:pPr>
                      <a:r>
                        <a:rPr lang="es-MX" sz="1800">
                          <a:effectLst/>
                        </a:rPr>
                        <a:t> -</a:t>
                      </a:r>
                      <a:endParaRPr lang="es-ES" sz="1800">
                        <a:effectLst/>
                        <a:latin typeface="Times New Roman"/>
                        <a:ea typeface="Times New Roman"/>
                      </a:endParaRPr>
                    </a:p>
                  </a:txBody>
                  <a:tcPr marL="44450" marR="44450" marT="0" marB="0"/>
                </a:tc>
                <a:tc>
                  <a:txBody>
                    <a:bodyPr/>
                    <a:lstStyle/>
                    <a:p>
                      <a:pPr algn="ctr">
                        <a:spcAft>
                          <a:spcPts val="0"/>
                        </a:spcAft>
                      </a:pPr>
                      <a:r>
                        <a:rPr lang="en-US" sz="1800">
                          <a:effectLst/>
                        </a:rPr>
                        <a:t>16</a:t>
                      </a:r>
                      <a:endParaRPr lang="es-ES" sz="1800">
                        <a:effectLst/>
                        <a:latin typeface="Times New Roman"/>
                        <a:ea typeface="Times New Roman"/>
                      </a:endParaRPr>
                    </a:p>
                  </a:txBody>
                  <a:tcPr marL="44450" marR="44450" marT="0" marB="0"/>
                </a:tc>
                <a:tc>
                  <a:txBody>
                    <a:bodyPr/>
                    <a:lstStyle/>
                    <a:p>
                      <a:pPr algn="ctr">
                        <a:spcAft>
                          <a:spcPts val="0"/>
                        </a:spcAft>
                      </a:pPr>
                      <a:r>
                        <a:rPr lang="en-US" sz="1800" dirty="0">
                          <a:effectLst/>
                        </a:rPr>
                        <a:t>1</a:t>
                      </a:r>
                      <a:endParaRPr lang="es-ES" sz="1800" dirty="0">
                        <a:effectLst/>
                        <a:latin typeface="Times New Roman"/>
                        <a:ea typeface="Times New Roman"/>
                      </a:endParaRPr>
                    </a:p>
                  </a:txBody>
                  <a:tcPr marL="44450" marR="44450" marT="0" marB="0"/>
                </a:tc>
                <a:tc>
                  <a:txBody>
                    <a:bodyPr/>
                    <a:lstStyle/>
                    <a:p>
                      <a:pPr algn="ctr">
                        <a:spcAft>
                          <a:spcPts val="0"/>
                        </a:spcAft>
                      </a:pPr>
                      <a:r>
                        <a:rPr lang="en-US" sz="1800" b="1" dirty="0">
                          <a:effectLst/>
                        </a:rPr>
                        <a:t>17</a:t>
                      </a:r>
                      <a:endParaRPr lang="es-ES" sz="1800" b="1" dirty="0">
                        <a:effectLst/>
                        <a:latin typeface="Times New Roman"/>
                        <a:ea typeface="Times New Roman"/>
                      </a:endParaRPr>
                    </a:p>
                  </a:txBody>
                  <a:tcPr marL="44450" marR="44450" marT="0" marB="0"/>
                </a:tc>
              </a:tr>
              <a:tr h="366355">
                <a:tc gridSpan="7">
                  <a:txBody>
                    <a:bodyPr/>
                    <a:lstStyle/>
                    <a:p>
                      <a:pPr>
                        <a:spcAft>
                          <a:spcPts val="0"/>
                        </a:spcAft>
                      </a:pPr>
                      <a:r>
                        <a:rPr lang="en-US" sz="1800" dirty="0">
                          <a:effectLst/>
                        </a:rPr>
                        <a:t> </a:t>
                      </a:r>
                      <a:endParaRPr lang="es-ES" sz="1800" dirty="0">
                        <a:effectLst/>
                        <a:latin typeface="Times New Roman"/>
                        <a:ea typeface="Times New Roman"/>
                      </a:endParaRPr>
                    </a:p>
                  </a:txBody>
                  <a:tcPr marL="44450" marR="44450" marT="0" marB="0"/>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753063">
                <a:tc>
                  <a:txBody>
                    <a:bodyPr/>
                    <a:lstStyle/>
                    <a:p>
                      <a:pPr>
                        <a:spcAft>
                          <a:spcPts val="0"/>
                        </a:spcAft>
                      </a:pPr>
                      <a:r>
                        <a:rPr lang="es-MX" sz="1800" dirty="0">
                          <a:effectLst/>
                        </a:rPr>
                        <a:t>Publicaciones</a:t>
                      </a:r>
                      <a:endParaRPr lang="es-ES" sz="1800" dirty="0">
                        <a:effectLst/>
                        <a:latin typeface="Times New Roman"/>
                        <a:ea typeface="Times New Roman"/>
                      </a:endParaRPr>
                    </a:p>
                  </a:txBody>
                  <a:tcPr marL="44450" marR="44450" marT="0" marB="0"/>
                </a:tc>
                <a:tc>
                  <a:txBody>
                    <a:bodyPr/>
                    <a:lstStyle/>
                    <a:p>
                      <a:pPr algn="ctr">
                        <a:spcAft>
                          <a:spcPts val="0"/>
                        </a:spcAft>
                      </a:pPr>
                      <a:r>
                        <a:rPr lang="es-MX" sz="1800">
                          <a:effectLst/>
                        </a:rPr>
                        <a:t>En Cuba</a:t>
                      </a:r>
                      <a:endParaRPr lang="es-ES" sz="1800">
                        <a:effectLst/>
                        <a:latin typeface="Times New Roman"/>
                        <a:ea typeface="Times New Roman"/>
                      </a:endParaRPr>
                    </a:p>
                  </a:txBody>
                  <a:tcPr marL="44450" marR="44450" marT="0" marB="0"/>
                </a:tc>
                <a:tc>
                  <a:txBody>
                    <a:bodyPr/>
                    <a:lstStyle/>
                    <a:p>
                      <a:pPr algn="ctr">
                        <a:spcAft>
                          <a:spcPts val="0"/>
                        </a:spcAft>
                      </a:pPr>
                      <a:r>
                        <a:rPr lang="es-MX" sz="1800">
                          <a:effectLst/>
                        </a:rPr>
                        <a:t>En el</a:t>
                      </a:r>
                      <a:endParaRPr lang="es-ES" sz="1800">
                        <a:effectLst/>
                      </a:endParaRPr>
                    </a:p>
                    <a:p>
                      <a:pPr algn="ctr">
                        <a:spcAft>
                          <a:spcPts val="0"/>
                        </a:spcAft>
                      </a:pPr>
                      <a:r>
                        <a:rPr lang="es-MX" sz="1800">
                          <a:effectLst/>
                        </a:rPr>
                        <a:t>Ext.</a:t>
                      </a:r>
                      <a:endParaRPr lang="es-ES" sz="1800">
                        <a:effectLst/>
                        <a:latin typeface="Times New Roman"/>
                        <a:ea typeface="Times New Roman"/>
                      </a:endParaRPr>
                    </a:p>
                  </a:txBody>
                  <a:tcPr marL="44450" marR="44450" marT="0" marB="0"/>
                </a:tc>
                <a:tc>
                  <a:txBody>
                    <a:bodyPr/>
                    <a:lstStyle/>
                    <a:p>
                      <a:pPr algn="ctr">
                        <a:spcAft>
                          <a:spcPts val="0"/>
                        </a:spcAft>
                      </a:pPr>
                      <a:r>
                        <a:rPr lang="es-MX" sz="1800">
                          <a:effectLst/>
                        </a:rPr>
                        <a:t> </a:t>
                      </a:r>
                      <a:endParaRPr lang="es-ES" sz="1800">
                        <a:effectLst/>
                      </a:endParaRPr>
                    </a:p>
                    <a:p>
                      <a:pPr algn="ctr">
                        <a:spcAft>
                          <a:spcPts val="0"/>
                        </a:spcAft>
                      </a:pPr>
                      <a:r>
                        <a:rPr lang="es-MX" sz="1800">
                          <a:effectLst/>
                        </a:rPr>
                        <a:t>Total</a:t>
                      </a:r>
                      <a:endParaRPr lang="es-ES" sz="1800">
                        <a:effectLst/>
                        <a:latin typeface="Times New Roman"/>
                        <a:ea typeface="Times New Roman"/>
                      </a:endParaRPr>
                    </a:p>
                  </a:txBody>
                  <a:tcPr marL="44450" marR="44450" marT="0" marB="0"/>
                </a:tc>
                <a:tc rowSpan="3" gridSpan="3">
                  <a:txBody>
                    <a:bodyPr/>
                    <a:lstStyle/>
                    <a:p>
                      <a:pPr>
                        <a:spcAft>
                          <a:spcPts val="0"/>
                        </a:spcAft>
                      </a:pPr>
                      <a:r>
                        <a:rPr lang="en-US" sz="1800" dirty="0">
                          <a:effectLst/>
                        </a:rPr>
                        <a:t> </a:t>
                      </a:r>
                      <a:endParaRPr lang="es-ES" sz="1800" dirty="0">
                        <a:effectLst/>
                        <a:latin typeface="Times New Roman"/>
                        <a:ea typeface="Times New Roman"/>
                      </a:endParaRPr>
                    </a:p>
                  </a:txBody>
                  <a:tcPr marL="44450" marR="44450" marT="0" marB="0"/>
                </a:tc>
                <a:tc rowSpan="3" hMerge="1">
                  <a:txBody>
                    <a:bodyPr/>
                    <a:lstStyle/>
                    <a:p>
                      <a:endParaRPr lang="es-ES"/>
                    </a:p>
                  </a:txBody>
                  <a:tcPr/>
                </a:tc>
                <a:tc rowSpan="3" hMerge="1">
                  <a:txBody>
                    <a:bodyPr/>
                    <a:lstStyle/>
                    <a:p>
                      <a:endParaRPr lang="es-ES"/>
                    </a:p>
                  </a:txBody>
                  <a:tcPr/>
                </a:tc>
              </a:tr>
              <a:tr h="526636">
                <a:tc>
                  <a:txBody>
                    <a:bodyPr/>
                    <a:lstStyle/>
                    <a:p>
                      <a:pPr>
                        <a:spcAft>
                          <a:spcPts val="0"/>
                        </a:spcAft>
                      </a:pPr>
                      <a:r>
                        <a:rPr lang="es-MX" sz="1800" dirty="0">
                          <a:effectLst/>
                        </a:rPr>
                        <a:t>Libros </a:t>
                      </a:r>
                      <a:endParaRPr lang="es-ES" sz="1800" dirty="0">
                        <a:effectLst/>
                        <a:latin typeface="Times New Roman"/>
                        <a:ea typeface="Times New Roman"/>
                      </a:endParaRPr>
                    </a:p>
                  </a:txBody>
                  <a:tcPr marL="44450" marR="44450" marT="0" marB="0"/>
                </a:tc>
                <a:tc>
                  <a:txBody>
                    <a:bodyPr/>
                    <a:lstStyle/>
                    <a:p>
                      <a:pPr algn="ctr">
                        <a:spcAft>
                          <a:spcPts val="0"/>
                        </a:spcAft>
                      </a:pPr>
                      <a:r>
                        <a:rPr lang="es-MX" sz="1800">
                          <a:effectLst/>
                        </a:rPr>
                        <a:t> </a:t>
                      </a:r>
                      <a:endParaRPr lang="es-ES" sz="1800">
                        <a:effectLst/>
                        <a:latin typeface="Times New Roman"/>
                        <a:ea typeface="Times New Roman"/>
                      </a:endParaRPr>
                    </a:p>
                  </a:txBody>
                  <a:tcPr marL="44450" marR="44450" marT="0" marB="0"/>
                </a:tc>
                <a:tc>
                  <a:txBody>
                    <a:bodyPr/>
                    <a:lstStyle/>
                    <a:p>
                      <a:pPr algn="ctr">
                        <a:spcAft>
                          <a:spcPts val="0"/>
                        </a:spcAft>
                      </a:pPr>
                      <a:r>
                        <a:rPr lang="es-MX" sz="1800">
                          <a:effectLst/>
                        </a:rPr>
                        <a:t>1</a:t>
                      </a:r>
                      <a:endParaRPr lang="es-ES" sz="1800">
                        <a:effectLst/>
                        <a:latin typeface="Times New Roman"/>
                        <a:ea typeface="Times New Roman"/>
                      </a:endParaRPr>
                    </a:p>
                  </a:txBody>
                  <a:tcPr marL="44450" marR="44450" marT="0" marB="0"/>
                </a:tc>
                <a:tc>
                  <a:txBody>
                    <a:bodyPr/>
                    <a:lstStyle/>
                    <a:p>
                      <a:pPr algn="ctr">
                        <a:spcAft>
                          <a:spcPts val="0"/>
                        </a:spcAft>
                      </a:pPr>
                      <a:r>
                        <a:rPr lang="es-MX" sz="1800" dirty="0">
                          <a:effectLst/>
                        </a:rPr>
                        <a:t>1</a:t>
                      </a:r>
                      <a:endParaRPr lang="es-ES" sz="1800" dirty="0">
                        <a:effectLst/>
                        <a:latin typeface="Times New Roman"/>
                        <a:ea typeface="Times New Roman"/>
                      </a:endParaRPr>
                    </a:p>
                  </a:txBody>
                  <a:tcPr marL="44450" marR="44450" marT="0" marB="0"/>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r>
              <a:tr h="534268">
                <a:tc>
                  <a:txBody>
                    <a:bodyPr/>
                    <a:lstStyle/>
                    <a:p>
                      <a:pPr>
                        <a:spcAft>
                          <a:spcPts val="0"/>
                        </a:spcAft>
                      </a:pPr>
                      <a:r>
                        <a:rPr lang="es-MX" sz="1800" dirty="0">
                          <a:effectLst/>
                        </a:rPr>
                        <a:t>Monografías</a:t>
                      </a:r>
                      <a:endParaRPr lang="es-ES" sz="1800" dirty="0">
                        <a:effectLst/>
                        <a:latin typeface="Times New Roman"/>
                        <a:ea typeface="Times New Roman"/>
                      </a:endParaRPr>
                    </a:p>
                  </a:txBody>
                  <a:tcPr marL="44450" marR="44450" marT="0" marB="0"/>
                </a:tc>
                <a:tc>
                  <a:txBody>
                    <a:bodyPr/>
                    <a:lstStyle/>
                    <a:p>
                      <a:pPr algn="ctr">
                        <a:spcAft>
                          <a:spcPts val="0"/>
                        </a:spcAft>
                      </a:pPr>
                      <a:r>
                        <a:rPr lang="es-MX" sz="1800">
                          <a:effectLst/>
                        </a:rPr>
                        <a:t> </a:t>
                      </a:r>
                      <a:endParaRPr lang="es-ES" sz="1800">
                        <a:effectLst/>
                        <a:latin typeface="Times New Roman"/>
                        <a:ea typeface="Times New Roman"/>
                      </a:endParaRPr>
                    </a:p>
                  </a:txBody>
                  <a:tcPr marL="44450" marR="44450" marT="0" marB="0"/>
                </a:tc>
                <a:tc>
                  <a:txBody>
                    <a:bodyPr/>
                    <a:lstStyle/>
                    <a:p>
                      <a:pPr algn="ctr">
                        <a:spcAft>
                          <a:spcPts val="0"/>
                        </a:spcAft>
                      </a:pPr>
                      <a:r>
                        <a:rPr lang="es-MX" sz="1800">
                          <a:effectLst/>
                        </a:rPr>
                        <a:t> </a:t>
                      </a:r>
                      <a:endParaRPr lang="es-ES" sz="1800">
                        <a:effectLst/>
                        <a:latin typeface="Times New Roman"/>
                        <a:ea typeface="Times New Roman"/>
                      </a:endParaRPr>
                    </a:p>
                  </a:txBody>
                  <a:tcPr marL="44450" marR="44450" marT="0" marB="0"/>
                </a:tc>
                <a:tc>
                  <a:txBody>
                    <a:bodyPr/>
                    <a:lstStyle/>
                    <a:p>
                      <a:pPr algn="ctr">
                        <a:spcAft>
                          <a:spcPts val="0"/>
                        </a:spcAft>
                      </a:pPr>
                      <a:r>
                        <a:rPr lang="es-MX" sz="1800" dirty="0">
                          <a:effectLst/>
                        </a:rPr>
                        <a:t> </a:t>
                      </a:r>
                      <a:endParaRPr lang="es-ES" sz="1800" dirty="0">
                        <a:effectLst/>
                        <a:latin typeface="Times New Roman"/>
                        <a:ea typeface="Times New Roman"/>
                      </a:endParaRPr>
                    </a:p>
                  </a:txBody>
                  <a:tcPr marL="44450" marR="44450" marT="0" marB="0"/>
                </a:tc>
                <a:tc gridSpan="3" vMerge="1">
                  <a:txBody>
                    <a:bodyPr/>
                    <a:lstStyle/>
                    <a:p>
                      <a:endParaRPr lang="es-ES"/>
                    </a:p>
                  </a:txBody>
                  <a:tcPr/>
                </a:tc>
                <a:tc hMerge="1" vMerge="1">
                  <a:txBody>
                    <a:bodyPr/>
                    <a:lstStyle/>
                    <a:p>
                      <a:endParaRPr lang="es-ES"/>
                    </a:p>
                  </a:txBody>
                  <a:tcPr/>
                </a:tc>
                <a:tc hMerge="1" vMerge="1">
                  <a:txBody>
                    <a:bodyPr/>
                    <a:lstStyle/>
                    <a:p>
                      <a:endParaRPr lang="es-ES"/>
                    </a:p>
                  </a:txBody>
                  <a:tcPr/>
                </a:tc>
              </a:tr>
            </a:tbl>
          </a:graphicData>
        </a:graphic>
      </p:graphicFrame>
    </p:spTree>
    <p:extLst>
      <p:ext uri="{BB962C8B-B14F-4D97-AF65-F5344CB8AC3E}">
        <p14:creationId xmlns:p14="http://schemas.microsoft.com/office/powerpoint/2010/main" val="1420428730"/>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33820" y="1052736"/>
            <a:ext cx="8496944" cy="2808312"/>
          </a:xfrm>
        </p:spPr>
        <p:txBody>
          <a:bodyPr/>
          <a:lstStyle/>
          <a:p>
            <a:r>
              <a:rPr lang="es-ES" sz="4000" dirty="0" smtClean="0">
                <a:solidFill>
                  <a:srgbClr val="FF0000"/>
                </a:solidFill>
                <a:latin typeface="Impact" pitchFamily="34" charset="0"/>
              </a:rPr>
              <a:t>COMPROMISO</a:t>
            </a:r>
            <a:r>
              <a:rPr lang="es-ES" b="1" dirty="0" smtClean="0">
                <a:solidFill>
                  <a:srgbClr val="FF0000"/>
                </a:solidFill>
              </a:rPr>
              <a:t/>
            </a:r>
            <a:br>
              <a:rPr lang="es-ES" b="1" dirty="0" smtClean="0">
                <a:solidFill>
                  <a:srgbClr val="FF0000"/>
                </a:solidFill>
              </a:rPr>
            </a:br>
            <a:r>
              <a:rPr lang="es-ES" dirty="0" smtClean="0">
                <a:solidFill>
                  <a:srgbClr val="FF0000"/>
                </a:solidFill>
              </a:rPr>
              <a:t> </a:t>
            </a:r>
            <a:r>
              <a:rPr lang="es-ES" sz="2400" dirty="0" smtClean="0">
                <a:solidFill>
                  <a:schemeClr val="tx1"/>
                </a:solidFill>
              </a:rPr>
              <a:t>1 ARTÍCULO EN EL GRUPO I, </a:t>
            </a:r>
            <a:br>
              <a:rPr lang="es-ES" sz="2400" dirty="0" smtClean="0">
                <a:solidFill>
                  <a:schemeClr val="tx1"/>
                </a:solidFill>
              </a:rPr>
            </a:br>
            <a:r>
              <a:rPr lang="es-ES" sz="2400" dirty="0" smtClean="0">
                <a:solidFill>
                  <a:schemeClr val="tx1"/>
                </a:solidFill>
              </a:rPr>
              <a:t>1 EN EL GRUPO II, 6 ENTRE LOS GRUPOS III Y IV</a:t>
            </a:r>
            <a:br>
              <a:rPr lang="es-ES" sz="2400" dirty="0" smtClean="0">
                <a:solidFill>
                  <a:schemeClr val="tx1"/>
                </a:solidFill>
              </a:rPr>
            </a:br>
            <a:r>
              <a:rPr lang="es-ES" sz="2400" dirty="0" smtClean="0">
                <a:solidFill>
                  <a:schemeClr val="tx1"/>
                </a:solidFill>
              </a:rPr>
              <a:t> </a:t>
            </a:r>
            <a:br>
              <a:rPr lang="es-ES" sz="2400" dirty="0" smtClean="0">
                <a:solidFill>
                  <a:schemeClr val="tx1"/>
                </a:solidFill>
              </a:rPr>
            </a:br>
            <a:r>
              <a:rPr lang="es-ES" sz="3200" b="1" dirty="0" smtClean="0">
                <a:solidFill>
                  <a:schemeClr val="tx1"/>
                </a:solidFill>
              </a:rPr>
              <a:t>(HOY 17, 16 EN EL GRUPO III Y 1 EN EL GRUPO IV.)</a:t>
            </a:r>
            <a:br>
              <a:rPr lang="es-ES" sz="3200" b="1" dirty="0" smtClean="0">
                <a:solidFill>
                  <a:schemeClr val="tx1"/>
                </a:solidFill>
              </a:rPr>
            </a:br>
            <a:r>
              <a:rPr lang="es-ES" sz="3200" b="1" dirty="0" smtClean="0">
                <a:solidFill>
                  <a:schemeClr val="tx1"/>
                </a:solidFill>
              </a:rPr>
              <a:t/>
            </a:r>
            <a:br>
              <a:rPr lang="es-ES" sz="3200" b="1" dirty="0" smtClean="0">
                <a:solidFill>
                  <a:schemeClr val="tx1"/>
                </a:solidFill>
              </a:rPr>
            </a:br>
            <a:r>
              <a:rPr lang="es-ES" sz="3200" b="1" dirty="0" smtClean="0">
                <a:solidFill>
                  <a:srgbClr val="FF0000"/>
                </a:solidFill>
              </a:rPr>
              <a:t/>
            </a:r>
            <a:br>
              <a:rPr lang="es-ES" sz="3200" b="1" dirty="0" smtClean="0">
                <a:solidFill>
                  <a:srgbClr val="FF0000"/>
                </a:solidFill>
              </a:rPr>
            </a:br>
            <a:endParaRPr lang="es-ES" sz="3200" b="1" dirty="0">
              <a:solidFill>
                <a:srgbClr val="FF0000"/>
              </a:solidFill>
            </a:endParaRPr>
          </a:p>
        </p:txBody>
      </p:sp>
      <p:sp>
        <p:nvSpPr>
          <p:cNvPr id="3" name="2 Rectángulo"/>
          <p:cNvSpPr/>
          <p:nvPr/>
        </p:nvSpPr>
        <p:spPr>
          <a:xfrm>
            <a:off x="539552" y="3501008"/>
            <a:ext cx="7885480" cy="3046988"/>
          </a:xfrm>
          <a:prstGeom prst="rect">
            <a:avLst/>
          </a:prstGeom>
        </p:spPr>
        <p:txBody>
          <a:bodyPr wrap="square">
            <a:spAutoFit/>
          </a:bodyPr>
          <a:lstStyle/>
          <a:p>
            <a:pPr algn="just"/>
            <a:r>
              <a:rPr lang="es-ES" sz="3200" dirty="0"/>
              <a:t>El financiamiento </a:t>
            </a:r>
            <a:r>
              <a:rPr lang="es-ES" sz="3200" dirty="0" smtClean="0"/>
              <a:t>ha </a:t>
            </a:r>
            <a:r>
              <a:rPr lang="es-ES" sz="3200" dirty="0"/>
              <a:t>alcanzado un monto de </a:t>
            </a:r>
            <a:r>
              <a:rPr lang="es-ES" sz="3200" b="1" dirty="0"/>
              <a:t>13,000 M de CUP </a:t>
            </a:r>
            <a:r>
              <a:rPr lang="es-ES" sz="3200" dirty="0"/>
              <a:t>de fuentes nacionales</a:t>
            </a:r>
            <a:r>
              <a:rPr lang="es-ES" sz="3200" dirty="0" smtClean="0"/>
              <a:t>.</a:t>
            </a:r>
          </a:p>
          <a:p>
            <a:pPr algn="just"/>
            <a:r>
              <a:rPr lang="es-ES" sz="3200" dirty="0" smtClean="0"/>
              <a:t>Los </a:t>
            </a:r>
            <a:r>
              <a:rPr lang="es-ES" sz="3200" dirty="0"/>
              <a:t>ingresos por comercialización de productos y servicios de la </a:t>
            </a:r>
            <a:r>
              <a:rPr lang="es-ES" sz="3200" dirty="0" err="1"/>
              <a:t>IDi</a:t>
            </a:r>
            <a:r>
              <a:rPr lang="es-ES" sz="3200" dirty="0"/>
              <a:t>, han ascendido a </a:t>
            </a:r>
            <a:r>
              <a:rPr lang="es-ES" sz="3200" b="1" dirty="0"/>
              <a:t>31 904.18 de CUC</a:t>
            </a:r>
            <a:r>
              <a:rPr lang="es-ES" sz="3200" dirty="0"/>
              <a:t>, hasta septiembre del 2014.</a:t>
            </a:r>
          </a:p>
        </p:txBody>
      </p:sp>
    </p:spTree>
    <p:extLst>
      <p:ext uri="{BB962C8B-B14F-4D97-AF65-F5344CB8AC3E}">
        <p14:creationId xmlns:p14="http://schemas.microsoft.com/office/powerpoint/2010/main" val="782135551"/>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3568" y="188640"/>
            <a:ext cx="7772400" cy="1143000"/>
          </a:xfrm>
        </p:spPr>
        <p:txBody>
          <a:bodyPr/>
          <a:lstStyle/>
          <a:p>
            <a:r>
              <a:rPr lang="es-ES" b="1" dirty="0" smtClean="0">
                <a:solidFill>
                  <a:srgbClr val="FF0000"/>
                </a:solidFill>
                <a:latin typeface="Impact" pitchFamily="34" charset="0"/>
              </a:rPr>
              <a:t>PROYECTOS </a:t>
            </a:r>
            <a:endParaRPr lang="es-ES" dirty="0">
              <a:solidFill>
                <a:srgbClr val="FF0000"/>
              </a:solidFill>
              <a:latin typeface="Impact" pitchFamily="34" charset="0"/>
            </a:endParaRPr>
          </a:p>
        </p:txBody>
      </p:sp>
      <p:sp>
        <p:nvSpPr>
          <p:cNvPr id="3" name="2 Marcador de contenido"/>
          <p:cNvSpPr>
            <a:spLocks noGrp="1"/>
          </p:cNvSpPr>
          <p:nvPr>
            <p:ph idx="1"/>
          </p:nvPr>
        </p:nvSpPr>
        <p:spPr>
          <a:xfrm>
            <a:off x="539552" y="1268760"/>
            <a:ext cx="7772400" cy="5040560"/>
          </a:xfrm>
        </p:spPr>
        <p:txBody>
          <a:bodyPr/>
          <a:lstStyle/>
          <a:p>
            <a:pPr marL="0" indent="0" algn="just">
              <a:buNone/>
            </a:pPr>
            <a:r>
              <a:rPr lang="es-ES" b="1" dirty="0"/>
              <a:t>Las actividades previstas en los tres </a:t>
            </a:r>
            <a:r>
              <a:rPr lang="es-ES" b="1" dirty="0" smtClean="0"/>
              <a:t>en </a:t>
            </a:r>
            <a:r>
              <a:rPr lang="es-ES" b="1" dirty="0"/>
              <a:t>curso del Centro de E</a:t>
            </a:r>
            <a:r>
              <a:rPr lang="es-ES" b="1" dirty="0" smtClean="0"/>
              <a:t>studios </a:t>
            </a:r>
            <a:r>
              <a:rPr lang="es-ES" b="1" dirty="0"/>
              <a:t>(que responden a las líneas de investigación del mismo) se han cumplido según el cronograma establecido. </a:t>
            </a:r>
            <a:endParaRPr lang="es-ES" b="1" dirty="0" smtClean="0"/>
          </a:p>
          <a:p>
            <a:pPr marL="0" indent="0" algn="just">
              <a:buNone/>
            </a:pPr>
            <a:r>
              <a:rPr lang="es-ES" b="1" dirty="0" smtClean="0"/>
              <a:t>Se </a:t>
            </a:r>
            <a:r>
              <a:rPr lang="es-ES" b="1" dirty="0"/>
              <a:t>presentaron 2 nuevos proyectos: Academia universitaria y Virtualización académica universitaria, según convocatoria del CITMA y la REDEES-MES.</a:t>
            </a:r>
            <a:endParaRPr lang="es-ES" dirty="0"/>
          </a:p>
          <a:p>
            <a:endParaRPr lang="es-ES" dirty="0"/>
          </a:p>
        </p:txBody>
      </p:sp>
    </p:spTree>
    <p:extLst>
      <p:ext uri="{BB962C8B-B14F-4D97-AF65-F5344CB8AC3E}">
        <p14:creationId xmlns:p14="http://schemas.microsoft.com/office/powerpoint/2010/main" val="1586329598"/>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188640"/>
            <a:ext cx="7772400" cy="1143000"/>
          </a:xfrm>
        </p:spPr>
        <p:txBody>
          <a:bodyPr/>
          <a:lstStyle/>
          <a:p>
            <a:r>
              <a:rPr lang="es-ES" b="1" dirty="0" smtClean="0">
                <a:solidFill>
                  <a:srgbClr val="FF0000"/>
                </a:solidFill>
              </a:rPr>
              <a:t>PREMIOS</a:t>
            </a:r>
            <a:endParaRPr lang="es-ES" b="1" dirty="0">
              <a:solidFill>
                <a:srgbClr val="FF0000"/>
              </a:solidFill>
            </a:endParaRPr>
          </a:p>
        </p:txBody>
      </p:sp>
      <p:sp>
        <p:nvSpPr>
          <p:cNvPr id="3" name="2 Marcador de contenido"/>
          <p:cNvSpPr>
            <a:spLocks noGrp="1"/>
          </p:cNvSpPr>
          <p:nvPr>
            <p:ph idx="1"/>
          </p:nvPr>
        </p:nvSpPr>
        <p:spPr>
          <a:xfrm>
            <a:off x="611560" y="908720"/>
            <a:ext cx="7772400" cy="5949280"/>
          </a:xfrm>
        </p:spPr>
        <p:txBody>
          <a:bodyPr/>
          <a:lstStyle/>
          <a:p>
            <a:pPr marL="0" indent="0">
              <a:buNone/>
            </a:pPr>
            <a:endParaRPr lang="es-ES" sz="1600" dirty="0"/>
          </a:p>
        </p:txBody>
      </p:sp>
    </p:spTree>
    <p:extLst>
      <p:ext uri="{BB962C8B-B14F-4D97-AF65-F5344CB8AC3E}">
        <p14:creationId xmlns:p14="http://schemas.microsoft.com/office/powerpoint/2010/main" val="1815099231"/>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609600"/>
            <a:ext cx="8062664" cy="1143000"/>
          </a:xfrm>
        </p:spPr>
        <p:txBody>
          <a:bodyPr/>
          <a:lstStyle/>
          <a:p>
            <a:pPr algn="just"/>
            <a:r>
              <a:rPr lang="es-ES" sz="2400" dirty="0">
                <a:solidFill>
                  <a:srgbClr val="C00000"/>
                </a:solidFill>
                <a:latin typeface="Impact" pitchFamily="34" charset="0"/>
              </a:rPr>
              <a:t>CM 4. Se gestiona la participación de los profesores en las convocatorias de premios nacionales, provinciales e institucionales, alcanzando al menos 1 premio provincia</a:t>
            </a:r>
            <a:r>
              <a:rPr lang="es-ES" sz="2400" dirty="0">
                <a:solidFill>
                  <a:srgbClr val="C00000"/>
                </a:solidFill>
              </a:rPr>
              <a:t>l</a:t>
            </a:r>
            <a:r>
              <a:rPr lang="es-ES" sz="2400" b="1" dirty="0" smtClean="0"/>
              <a:t>.</a:t>
            </a:r>
            <a:r>
              <a:rPr lang="es-ES" sz="2400" dirty="0"/>
              <a:t/>
            </a:r>
            <a:br>
              <a:rPr lang="es-ES" sz="2400" dirty="0"/>
            </a:br>
            <a:endParaRPr lang="es-ES" sz="2400" dirty="0"/>
          </a:p>
        </p:txBody>
      </p:sp>
      <p:sp>
        <p:nvSpPr>
          <p:cNvPr id="3" name="2 Marcador de contenido"/>
          <p:cNvSpPr>
            <a:spLocks noGrp="1"/>
          </p:cNvSpPr>
          <p:nvPr>
            <p:ph idx="1"/>
          </p:nvPr>
        </p:nvSpPr>
        <p:spPr>
          <a:xfrm>
            <a:off x="683568" y="1772816"/>
            <a:ext cx="7772400" cy="4616152"/>
          </a:xfrm>
        </p:spPr>
        <p:txBody>
          <a:bodyPr/>
          <a:lstStyle/>
          <a:p>
            <a:pPr marL="0" indent="0" algn="just">
              <a:buNone/>
            </a:pPr>
            <a:r>
              <a:rPr lang="es-ES" sz="2000" dirty="0" smtClean="0"/>
              <a:t>El </a:t>
            </a:r>
            <a:r>
              <a:rPr lang="es-ES" sz="2000" dirty="0" err="1"/>
              <a:t>CeeS</a:t>
            </a:r>
            <a:r>
              <a:rPr lang="es-ES" sz="2000" dirty="0"/>
              <a:t> logra mantener la relevancia alcanzada por los resultados de la </a:t>
            </a:r>
            <a:r>
              <a:rPr lang="es-ES" sz="2000" dirty="0" err="1"/>
              <a:t>IDi</a:t>
            </a:r>
            <a:r>
              <a:rPr lang="es-ES" sz="2000" dirty="0"/>
              <a:t>, con la obtención de </a:t>
            </a:r>
            <a:r>
              <a:rPr lang="es-ES" sz="2000" b="1" dirty="0"/>
              <a:t>1 premio provincial de la ACC y premio provincial del CITMA.</a:t>
            </a:r>
            <a:endParaRPr lang="es-ES" sz="2000" dirty="0"/>
          </a:p>
          <a:p>
            <a:pPr algn="just"/>
            <a:r>
              <a:rPr lang="es-ES" sz="2000" b="1" dirty="0"/>
              <a:t>Premio provincial de la Academia de Ciencias de Cuba </a:t>
            </a:r>
            <a:r>
              <a:rPr lang="es-ES" sz="2000" dirty="0"/>
              <a:t>por el resultado: “</a:t>
            </a:r>
            <a:r>
              <a:rPr lang="es-MX" sz="2000" dirty="0"/>
              <a:t>La gestión de los procesos formativos en la educación superior desde la concepción de lo holístico, complejo y dialéctico de la construcción del conocimiento científico.” </a:t>
            </a:r>
            <a:r>
              <a:rPr lang="es-ES_tradnl" sz="2000" dirty="0"/>
              <a:t>Dr. Cs. Homero Calixto Fuentes González, </a:t>
            </a:r>
            <a:r>
              <a:rPr lang="es-ES" sz="2000" dirty="0"/>
              <a:t>Dra. C. Lizette de la Concepción Pérez Martínez. </a:t>
            </a:r>
            <a:r>
              <a:rPr lang="pt-BR" sz="2000" dirty="0"/>
              <a:t>Dr. C. Jorge Montoya Rivera. </a:t>
            </a:r>
            <a:r>
              <a:rPr lang="es-ES" sz="2000" dirty="0"/>
              <a:t>Dra. C. María de los Ángeles Reyna </a:t>
            </a:r>
            <a:r>
              <a:rPr lang="es-ES" sz="2000" dirty="0" smtClean="0"/>
              <a:t>González, </a:t>
            </a:r>
            <a:r>
              <a:rPr lang="es-ES" sz="2000" dirty="0" err="1" smtClean="0"/>
              <a:t>Dr.C</a:t>
            </a:r>
            <a:r>
              <a:rPr lang="es-ES" sz="2000" dirty="0" smtClean="0"/>
              <a:t>. Alejandro Estrabao.</a:t>
            </a:r>
            <a:endParaRPr lang="es-ES" sz="2000" dirty="0"/>
          </a:p>
          <a:p>
            <a:pPr algn="just"/>
            <a:r>
              <a:rPr lang="es-ES" sz="2000" b="1" dirty="0"/>
              <a:t>Premio provincial del CITMA</a:t>
            </a:r>
            <a:r>
              <a:rPr lang="es-ES" sz="2000" dirty="0"/>
              <a:t>, por el trabajo: “Estrategia de gestión de la calidad del proceso de posgrado en la UO: sistematización de una propuesta basada en el enfoque de aprendizaje organizacional.” Autor principal: </a:t>
            </a:r>
            <a:r>
              <a:rPr lang="es-ES" sz="2000" dirty="0" err="1"/>
              <a:t>Dra.C</a:t>
            </a:r>
            <a:r>
              <a:rPr lang="es-ES" sz="2000" dirty="0"/>
              <a:t>. Silvia Cruz Baranda.</a:t>
            </a:r>
          </a:p>
          <a:p>
            <a:pPr algn="just"/>
            <a:endParaRPr lang="es-ES" sz="2000" dirty="0"/>
          </a:p>
        </p:txBody>
      </p:sp>
    </p:spTree>
    <p:extLst>
      <p:ext uri="{BB962C8B-B14F-4D97-AF65-F5344CB8AC3E}">
        <p14:creationId xmlns:p14="http://schemas.microsoft.com/office/powerpoint/2010/main" val="3903318037"/>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188640"/>
            <a:ext cx="8060432" cy="1563960"/>
          </a:xfrm>
        </p:spPr>
        <p:txBody>
          <a:bodyPr/>
          <a:lstStyle/>
          <a:p>
            <a:r>
              <a:rPr lang="es-ES" b="1" dirty="0" smtClean="0"/>
              <a:t/>
            </a:r>
            <a:br>
              <a:rPr lang="es-ES" b="1" dirty="0" smtClean="0"/>
            </a:br>
            <a:r>
              <a:rPr lang="es-ES" sz="4000" dirty="0" smtClean="0">
                <a:solidFill>
                  <a:srgbClr val="FF0000"/>
                </a:solidFill>
                <a:latin typeface="Impact" pitchFamily="34" charset="0"/>
              </a:rPr>
              <a:t>EL TRIBUNAL DE CIENCIAS PEDAGÓGICAS</a:t>
            </a:r>
            <a:r>
              <a:rPr lang="es-ES" b="1" dirty="0" smtClean="0">
                <a:solidFill>
                  <a:srgbClr val="FF0000"/>
                </a:solidFill>
              </a:rPr>
              <a:t/>
            </a:r>
            <a:br>
              <a:rPr lang="es-ES" b="1" dirty="0" smtClean="0">
                <a:solidFill>
                  <a:srgbClr val="FF0000"/>
                </a:solidFill>
              </a:rPr>
            </a:br>
            <a:endParaRPr lang="es-ES" b="1" dirty="0">
              <a:solidFill>
                <a:srgbClr val="FF0000"/>
              </a:solidFill>
            </a:endParaRPr>
          </a:p>
        </p:txBody>
      </p:sp>
      <p:sp>
        <p:nvSpPr>
          <p:cNvPr id="3" name="2 Marcador de contenido"/>
          <p:cNvSpPr>
            <a:spLocks noGrp="1"/>
          </p:cNvSpPr>
          <p:nvPr>
            <p:ph idx="1"/>
          </p:nvPr>
        </p:nvSpPr>
        <p:spPr>
          <a:xfrm>
            <a:off x="467544" y="1628800"/>
            <a:ext cx="7988424" cy="4824536"/>
          </a:xfrm>
        </p:spPr>
        <p:txBody>
          <a:bodyPr/>
          <a:lstStyle/>
          <a:p>
            <a:pPr marL="0" indent="0" algn="just">
              <a:buNone/>
            </a:pPr>
            <a:r>
              <a:rPr lang="es-ES" sz="2400" dirty="0"/>
              <a:t>Se realizaron </a:t>
            </a:r>
            <a:r>
              <a:rPr lang="es-ES" sz="2400" b="1" dirty="0" smtClean="0"/>
              <a:t>dos  </a:t>
            </a:r>
            <a:r>
              <a:rPr lang="es-ES" sz="2400" b="1" dirty="0"/>
              <a:t>r</a:t>
            </a:r>
            <a:r>
              <a:rPr lang="es-ES" sz="2400" dirty="0"/>
              <a:t>euniones </a:t>
            </a:r>
            <a:r>
              <a:rPr lang="es-ES" sz="2400" dirty="0" smtClean="0"/>
              <a:t>en </a:t>
            </a:r>
            <a:r>
              <a:rPr lang="es-ES" sz="2400" dirty="0"/>
              <a:t>los meses de abril y octubre, los tribunales de las defensas planificadas fueron conformados y toda la programación respondió a los acuerdos tomados en las mismas.   </a:t>
            </a:r>
          </a:p>
          <a:p>
            <a:pPr marL="0" indent="0" algn="just">
              <a:buNone/>
            </a:pPr>
            <a:r>
              <a:rPr lang="es-ES" sz="2400" dirty="0"/>
              <a:t>En el periodo de julio se defendieron </a:t>
            </a:r>
            <a:r>
              <a:rPr lang="es-ES" sz="2400" b="1" dirty="0"/>
              <a:t>21 aspirantes</a:t>
            </a:r>
            <a:r>
              <a:rPr lang="es-ES" sz="2400" dirty="0"/>
              <a:t> de las provincias de Santiago de Cuba, Granma, Las Tunas, Camagüey, Ciego de Ávila y Sancti Spíritus. Toda la documentación fue procesada por el Centro y enviada a la Comisión Nacional de Grados Científicos, con la calidad requerida.</a:t>
            </a:r>
          </a:p>
          <a:p>
            <a:pPr marL="0" indent="0" algn="just">
              <a:buNone/>
            </a:pPr>
            <a:r>
              <a:rPr lang="es-ES" sz="2400" dirty="0"/>
              <a:t>Actualmente el Tribunal Nacional de Ciencias Pedagógicas tiene planificado el proceso de defensas para ser efectuadas en los meses de diciembre a febrero del 2015.</a:t>
            </a:r>
          </a:p>
        </p:txBody>
      </p:sp>
    </p:spTree>
    <p:extLst>
      <p:ext uri="{BB962C8B-B14F-4D97-AF65-F5344CB8AC3E}">
        <p14:creationId xmlns:p14="http://schemas.microsoft.com/office/powerpoint/2010/main" val="4227698827"/>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93824" y="980728"/>
            <a:ext cx="7772400" cy="1143000"/>
          </a:xfrm>
        </p:spPr>
        <p:txBody>
          <a:bodyPr/>
          <a:lstStyle/>
          <a:p>
            <a:pPr algn="just"/>
            <a:r>
              <a:rPr lang="es-ES" sz="3600" dirty="0">
                <a:solidFill>
                  <a:srgbClr val="C00000"/>
                </a:solidFill>
                <a:latin typeface="Impact" pitchFamily="34" charset="0"/>
              </a:rPr>
              <a:t>CM7.   Se trabaja por acreditar ante el CITMA la Revista Colegio Universitario.</a:t>
            </a:r>
            <a:br>
              <a:rPr lang="es-ES" sz="3600" dirty="0">
                <a:solidFill>
                  <a:srgbClr val="C00000"/>
                </a:solidFill>
                <a:latin typeface="Impact" pitchFamily="34" charset="0"/>
              </a:rPr>
            </a:br>
            <a:endParaRPr lang="es-ES" sz="3600" dirty="0">
              <a:solidFill>
                <a:srgbClr val="C00000"/>
              </a:solidFill>
              <a:latin typeface="Impact" pitchFamily="34" charset="0"/>
            </a:endParaRPr>
          </a:p>
        </p:txBody>
      </p:sp>
      <p:sp>
        <p:nvSpPr>
          <p:cNvPr id="3" name="2 Rectángulo"/>
          <p:cNvSpPr/>
          <p:nvPr/>
        </p:nvSpPr>
        <p:spPr>
          <a:xfrm>
            <a:off x="683568" y="2276872"/>
            <a:ext cx="7704856" cy="3416320"/>
          </a:xfrm>
          <a:prstGeom prst="rect">
            <a:avLst/>
          </a:prstGeom>
        </p:spPr>
        <p:txBody>
          <a:bodyPr wrap="square">
            <a:spAutoFit/>
          </a:bodyPr>
          <a:lstStyle/>
          <a:p>
            <a:r>
              <a:rPr lang="es-ES" b="1" dirty="0"/>
              <a:t> </a:t>
            </a:r>
            <a:endParaRPr lang="es-ES" dirty="0"/>
          </a:p>
          <a:p>
            <a:pPr algn="just"/>
            <a:r>
              <a:rPr lang="es-MX" sz="3200" dirty="0"/>
              <a:t>Se continúa trabajando por acreditar ante el CITMA la Revista Colegio Universitario. </a:t>
            </a:r>
            <a:r>
              <a:rPr lang="es-ES" sz="3200" dirty="0"/>
              <a:t>Se logró dar impulso y salida a la Revista: Colegio universitario, indexándose la misma</a:t>
            </a:r>
            <a:r>
              <a:rPr lang="es-MX" sz="3200" dirty="0"/>
              <a:t>  (</a:t>
            </a:r>
            <a:r>
              <a:rPr lang="es-ES" sz="3200" b="1" dirty="0"/>
              <a:t>ISSN: 2307-7522), visualizándose 6 de sus números (3 del 2012 y 3 del 2013).</a:t>
            </a:r>
            <a:endParaRPr lang="es-ES" sz="3200" dirty="0"/>
          </a:p>
        </p:txBody>
      </p:sp>
    </p:spTree>
    <p:extLst>
      <p:ext uri="{BB962C8B-B14F-4D97-AF65-F5344CB8AC3E}">
        <p14:creationId xmlns:p14="http://schemas.microsoft.com/office/powerpoint/2010/main" val="3219813292"/>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81880" y="548680"/>
            <a:ext cx="7772400" cy="1143000"/>
          </a:xfrm>
        </p:spPr>
        <p:txBody>
          <a:bodyPr/>
          <a:lstStyle/>
          <a:p>
            <a:pPr algn="just"/>
            <a:r>
              <a:rPr lang="es-ES" sz="3200" dirty="0">
                <a:solidFill>
                  <a:srgbClr val="C00000"/>
                </a:solidFill>
                <a:latin typeface="Impact" pitchFamily="34" charset="0"/>
              </a:rPr>
              <a:t>CM.11.  Se continua trabajando de manera estable  en la Red de  perfeccionamiento de la Educación Superior</a:t>
            </a:r>
            <a:br>
              <a:rPr lang="es-ES" sz="3200" dirty="0">
                <a:solidFill>
                  <a:srgbClr val="C00000"/>
                </a:solidFill>
                <a:latin typeface="Impact" pitchFamily="34" charset="0"/>
              </a:rPr>
            </a:br>
            <a:endParaRPr lang="es-ES" sz="3200" dirty="0">
              <a:solidFill>
                <a:srgbClr val="C00000"/>
              </a:solidFill>
              <a:latin typeface="Impact" pitchFamily="34" charset="0"/>
            </a:endParaRPr>
          </a:p>
        </p:txBody>
      </p:sp>
      <p:sp>
        <p:nvSpPr>
          <p:cNvPr id="3" name="2 Rectángulo"/>
          <p:cNvSpPr/>
          <p:nvPr/>
        </p:nvSpPr>
        <p:spPr>
          <a:xfrm>
            <a:off x="611560" y="1772816"/>
            <a:ext cx="7632848" cy="4647426"/>
          </a:xfrm>
          <a:prstGeom prst="rect">
            <a:avLst/>
          </a:prstGeom>
        </p:spPr>
        <p:txBody>
          <a:bodyPr wrap="square">
            <a:spAutoFit/>
          </a:bodyPr>
          <a:lstStyle/>
          <a:p>
            <a:pPr algn="just"/>
            <a:r>
              <a:rPr lang="es-MX" dirty="0" smtClean="0"/>
              <a:t>Se </a:t>
            </a:r>
            <a:r>
              <a:rPr lang="es-MX" dirty="0"/>
              <a:t>encuentra en el observatorio situado en la Dirección de Informatización (CORPUS</a:t>
            </a:r>
            <a:r>
              <a:rPr lang="es-MX" dirty="0" smtClean="0"/>
              <a:t>).</a:t>
            </a:r>
          </a:p>
          <a:p>
            <a:pPr algn="just"/>
            <a:r>
              <a:rPr lang="es-ES" dirty="0"/>
              <a:t>Las líneas aprobadas son: </a:t>
            </a:r>
            <a:endParaRPr lang="es-ES" dirty="0" smtClean="0"/>
          </a:p>
          <a:p>
            <a:pPr algn="just"/>
            <a:endParaRPr lang="es-ES" dirty="0"/>
          </a:p>
          <a:p>
            <a:pPr lvl="0" algn="just"/>
            <a:r>
              <a:rPr lang="es-ES" sz="2000" dirty="0"/>
              <a:t>LINEA 1. PERFECCIONAMIENTO DE LA VIRTUALIZACIÓN ACADÉMICA UNIVERSITARIA</a:t>
            </a:r>
            <a:r>
              <a:rPr lang="es-ES" sz="2000" dirty="0" smtClean="0"/>
              <a:t>.</a:t>
            </a:r>
          </a:p>
          <a:p>
            <a:pPr lvl="0" algn="just"/>
            <a:endParaRPr lang="es-ES" sz="2000" dirty="0"/>
          </a:p>
          <a:p>
            <a:pPr lvl="0" algn="just"/>
            <a:r>
              <a:rPr lang="es-ES" sz="2000" dirty="0"/>
              <a:t>LÍNEA 2: FORMACIÓN UNIVERSITARIA Y SU IMPACTO </a:t>
            </a:r>
            <a:r>
              <a:rPr lang="es-ES" sz="2000" dirty="0" smtClean="0"/>
              <a:t>SOCIAL</a:t>
            </a:r>
          </a:p>
          <a:p>
            <a:pPr lvl="0" algn="just"/>
            <a:endParaRPr lang="es-ES" sz="2000" dirty="0"/>
          </a:p>
          <a:p>
            <a:pPr lvl="0" algn="just"/>
            <a:r>
              <a:rPr lang="es-ES" sz="2000" dirty="0"/>
              <a:t>LÍNEA 3: FORMACIÓN DEL PENSAMIENTO CIENTÍFICO-INVESTIGATIVO EN LA COMUNIDAD UNIVERSITARIA</a:t>
            </a:r>
            <a:r>
              <a:rPr lang="es-ES" sz="2000" dirty="0" smtClean="0"/>
              <a:t>.</a:t>
            </a:r>
          </a:p>
          <a:p>
            <a:pPr lvl="0" algn="just"/>
            <a:endParaRPr lang="es-ES" sz="2000" dirty="0"/>
          </a:p>
          <a:p>
            <a:pPr lvl="0" algn="just"/>
            <a:r>
              <a:rPr lang="es-ES" sz="2000" dirty="0"/>
              <a:t>LÍNEA 4. DIDÁCTICA DE LA MATEMÁTICA Y LA COMPUTACIÓN</a:t>
            </a:r>
            <a:r>
              <a:rPr lang="es-ES" sz="2000" dirty="0" smtClean="0"/>
              <a:t>.</a:t>
            </a:r>
            <a:endParaRPr lang="es-ES" sz="2000" dirty="0"/>
          </a:p>
        </p:txBody>
      </p:sp>
    </p:spTree>
    <p:extLst>
      <p:ext uri="{BB962C8B-B14F-4D97-AF65-F5344CB8AC3E}">
        <p14:creationId xmlns:p14="http://schemas.microsoft.com/office/powerpoint/2010/main" val="644868673"/>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246992" y="476672"/>
            <a:ext cx="8424936" cy="2800767"/>
          </a:xfrm>
          <a:prstGeom prst="rect">
            <a:avLst/>
          </a:prstGeom>
          <a:noFill/>
        </p:spPr>
        <p:txBody>
          <a:bodyPr wrap="square" rtlCol="0">
            <a:spAutoFit/>
          </a:bodyPr>
          <a:lstStyle/>
          <a:p>
            <a:r>
              <a:rPr lang="es-ES" sz="3200" b="1" dirty="0" smtClean="0">
                <a:solidFill>
                  <a:srgbClr val="FF0000"/>
                </a:solidFill>
                <a:latin typeface="Impact" pitchFamily="34" charset="0"/>
              </a:rPr>
              <a:t>CLAUSTRO Y CONSEJO CIENTÍFICO</a:t>
            </a:r>
          </a:p>
          <a:p>
            <a:r>
              <a:rPr lang="es-ES" b="1" dirty="0" smtClean="0"/>
              <a:t>Constituido 29 doctores de las </a:t>
            </a:r>
            <a:r>
              <a:rPr lang="es-ES" b="1" dirty="0"/>
              <a:t>siguientes especialidades de doctorados: </a:t>
            </a:r>
            <a:endParaRPr lang="es-ES" dirty="0"/>
          </a:p>
          <a:p>
            <a:pPr algn="just"/>
            <a:r>
              <a:rPr lang="es-ES" dirty="0"/>
              <a:t>Doctores en Pedagogía 19- 67,7%   </a:t>
            </a:r>
          </a:p>
          <a:p>
            <a:pPr algn="just"/>
            <a:r>
              <a:rPr lang="es-ES" dirty="0" smtClean="0"/>
              <a:t>Doctores </a:t>
            </a:r>
            <a:r>
              <a:rPr lang="es-ES" dirty="0"/>
              <a:t>en Psicología. 2 – 7%</a:t>
            </a:r>
          </a:p>
          <a:p>
            <a:pPr algn="just"/>
            <a:r>
              <a:rPr lang="es-ES" dirty="0"/>
              <a:t>Doctores en Filosofía  4 – 17%       Doctores en Economía 1 – </a:t>
            </a:r>
            <a:r>
              <a:rPr lang="es-ES" dirty="0" smtClean="0"/>
              <a:t>7%</a:t>
            </a:r>
          </a:p>
          <a:p>
            <a:pPr algn="just"/>
            <a:r>
              <a:rPr lang="es-ES" dirty="0" smtClean="0"/>
              <a:t>Doctor en Filología 1– 3,4%    Doctor en Ciencias Técnicas 1-3,4%</a:t>
            </a:r>
            <a:endParaRPr lang="es-ES" dirty="0"/>
          </a:p>
        </p:txBody>
      </p:sp>
    </p:spTree>
    <p:extLst>
      <p:ext uri="{BB962C8B-B14F-4D97-AF65-F5344CB8AC3E}">
        <p14:creationId xmlns:p14="http://schemas.microsoft.com/office/powerpoint/2010/main" val="3332704279"/>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395536" y="467961"/>
            <a:ext cx="8352928" cy="1077218"/>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3200" dirty="0" smtClean="0">
                <a:solidFill>
                  <a:srgbClr val="FF0000"/>
                </a:solidFill>
                <a:latin typeface="Impact" pitchFamily="34" charset="0"/>
              </a:rPr>
              <a:t>LA RELACIÓN DE ENTIDADES CON LAS QUE SE TIENEN CONVENIOS INTERINSTITUCIONALES </a:t>
            </a:r>
            <a:endParaRPr lang="es-ES" sz="3200" dirty="0" smtClean="0">
              <a:solidFill>
                <a:srgbClr val="FF0000"/>
              </a:solidFill>
              <a:latin typeface="Arial" charset="0"/>
              <a:ea typeface="Times New Roman" pitchFamily="18" charset="0"/>
              <a:cs typeface="Arial" charset="0"/>
            </a:endParaRPr>
          </a:p>
        </p:txBody>
      </p:sp>
      <p:sp>
        <p:nvSpPr>
          <p:cNvPr id="5" name="4 Rectángulo"/>
          <p:cNvSpPr/>
          <p:nvPr/>
        </p:nvSpPr>
        <p:spPr>
          <a:xfrm>
            <a:off x="498791" y="1844824"/>
            <a:ext cx="8352928" cy="3961149"/>
          </a:xfrm>
          <a:prstGeom prst="rect">
            <a:avLst/>
          </a:prstGeom>
        </p:spPr>
        <p:txBody>
          <a:bodyPr wrap="square">
            <a:spAutoFit/>
          </a:bodyPr>
          <a:lstStyle/>
          <a:p>
            <a:pPr marL="342900" lvl="0" indent="-342900" algn="just">
              <a:lnSpc>
                <a:spcPct val="115000"/>
              </a:lnSpc>
              <a:spcBef>
                <a:spcPts val="1200"/>
              </a:spcBef>
              <a:spcAft>
                <a:spcPts val="0"/>
              </a:spcAft>
              <a:buFont typeface="+mj-lt"/>
              <a:buAutoNum type="arabicPeriod"/>
            </a:pPr>
            <a:r>
              <a:rPr lang="es-ES_tradnl" b="1" dirty="0">
                <a:latin typeface="Arial Narrow"/>
                <a:ea typeface="Times New Roman"/>
                <a:cs typeface="Arial"/>
              </a:rPr>
              <a:t>Universidad de Sancti Spíritus, demandas D, y posdoctorado</a:t>
            </a:r>
            <a:endParaRPr lang="es-ES" b="1" dirty="0">
              <a:latin typeface="Calibri"/>
              <a:ea typeface="Calibri"/>
              <a:cs typeface="Times New Roman"/>
            </a:endParaRPr>
          </a:p>
          <a:p>
            <a:pPr marL="342900" lvl="0" indent="-342900" algn="just">
              <a:lnSpc>
                <a:spcPct val="115000"/>
              </a:lnSpc>
              <a:spcBef>
                <a:spcPts val="1200"/>
              </a:spcBef>
              <a:spcAft>
                <a:spcPts val="0"/>
              </a:spcAft>
              <a:buFont typeface="+mj-lt"/>
              <a:buAutoNum type="arabicPeriod"/>
            </a:pPr>
            <a:r>
              <a:rPr lang="es-ES_tradnl" b="1" dirty="0">
                <a:latin typeface="Arial Narrow"/>
                <a:ea typeface="Times New Roman"/>
                <a:cs typeface="Arial"/>
              </a:rPr>
              <a:t>Universidad de Ciego de Ávila, demandas D, y posdoctorado </a:t>
            </a:r>
            <a:endParaRPr lang="es-ES" b="1" dirty="0">
              <a:latin typeface="Calibri"/>
              <a:ea typeface="Calibri"/>
              <a:cs typeface="Times New Roman"/>
            </a:endParaRPr>
          </a:p>
          <a:p>
            <a:pPr marL="342900" lvl="0" indent="-342900" algn="just">
              <a:lnSpc>
                <a:spcPct val="115000"/>
              </a:lnSpc>
              <a:spcBef>
                <a:spcPts val="1200"/>
              </a:spcBef>
              <a:spcAft>
                <a:spcPts val="0"/>
              </a:spcAft>
              <a:buFont typeface="+mj-lt"/>
              <a:buAutoNum type="arabicPeriod"/>
            </a:pPr>
            <a:r>
              <a:rPr lang="es-ES_tradnl" b="1" dirty="0">
                <a:latin typeface="Arial Narrow"/>
                <a:ea typeface="Times New Roman"/>
                <a:cs typeface="Arial"/>
              </a:rPr>
              <a:t>Centro Universitario de Las Tunas, demandas D</a:t>
            </a:r>
            <a:endParaRPr lang="es-ES" b="1" dirty="0">
              <a:latin typeface="Calibri"/>
              <a:ea typeface="Calibri"/>
              <a:cs typeface="Times New Roman"/>
            </a:endParaRPr>
          </a:p>
          <a:p>
            <a:pPr marL="342900" lvl="0" indent="-342900" algn="just">
              <a:lnSpc>
                <a:spcPct val="115000"/>
              </a:lnSpc>
              <a:spcBef>
                <a:spcPts val="1200"/>
              </a:spcBef>
              <a:spcAft>
                <a:spcPts val="0"/>
              </a:spcAft>
              <a:buFont typeface="+mj-lt"/>
              <a:buAutoNum type="arabicPeriod"/>
            </a:pPr>
            <a:r>
              <a:rPr lang="es-ES_tradnl" b="1" dirty="0">
                <a:latin typeface="Arial Narrow"/>
                <a:ea typeface="Times New Roman"/>
                <a:cs typeface="Arial"/>
              </a:rPr>
              <a:t>Universidad de Granma, demandas D, y posdoctorado</a:t>
            </a:r>
            <a:endParaRPr lang="es-ES" b="1" dirty="0">
              <a:latin typeface="Calibri"/>
              <a:ea typeface="Calibri"/>
              <a:cs typeface="Times New Roman"/>
            </a:endParaRPr>
          </a:p>
          <a:p>
            <a:pPr marL="342900" lvl="0" indent="-342900" algn="just">
              <a:lnSpc>
                <a:spcPct val="115000"/>
              </a:lnSpc>
              <a:spcBef>
                <a:spcPts val="1200"/>
              </a:spcBef>
              <a:spcAft>
                <a:spcPts val="0"/>
              </a:spcAft>
              <a:buFont typeface="+mj-lt"/>
              <a:buAutoNum type="arabicPeriod"/>
            </a:pPr>
            <a:r>
              <a:rPr lang="es-ES_tradnl" b="1" dirty="0">
                <a:latin typeface="Arial Narrow"/>
                <a:ea typeface="Times New Roman"/>
                <a:cs typeface="Arial"/>
              </a:rPr>
              <a:t>Universidad de Ciencias Pedagógicas de Las Tunas, demandas D</a:t>
            </a:r>
            <a:endParaRPr lang="es-ES" b="1" dirty="0">
              <a:latin typeface="Calibri"/>
              <a:ea typeface="Calibri"/>
              <a:cs typeface="Times New Roman"/>
            </a:endParaRPr>
          </a:p>
          <a:p>
            <a:pPr marL="342900" lvl="0" indent="-342900" algn="just">
              <a:lnSpc>
                <a:spcPct val="115000"/>
              </a:lnSpc>
              <a:spcBef>
                <a:spcPts val="1200"/>
              </a:spcBef>
              <a:spcAft>
                <a:spcPts val="0"/>
              </a:spcAft>
              <a:buFont typeface="+mj-lt"/>
              <a:buAutoNum type="arabicPeriod"/>
            </a:pPr>
            <a:r>
              <a:rPr lang="es-ES_tradnl" b="1" dirty="0">
                <a:latin typeface="Arial Narrow"/>
                <a:ea typeface="Times New Roman"/>
                <a:cs typeface="Arial"/>
              </a:rPr>
              <a:t>Universidad de Ciencias Pedagógicas de Holguín, demandas D</a:t>
            </a:r>
            <a:endParaRPr lang="es-ES" b="1" dirty="0">
              <a:latin typeface="Calibri"/>
              <a:ea typeface="Calibri"/>
              <a:cs typeface="Times New Roman"/>
            </a:endParaRPr>
          </a:p>
          <a:p>
            <a:pPr marL="342900" lvl="0" indent="-342900" algn="just">
              <a:lnSpc>
                <a:spcPct val="115000"/>
              </a:lnSpc>
              <a:spcBef>
                <a:spcPts val="1200"/>
              </a:spcBef>
              <a:spcAft>
                <a:spcPts val="0"/>
              </a:spcAft>
              <a:buFont typeface="+mj-lt"/>
              <a:buAutoNum type="arabicPeriod"/>
            </a:pPr>
            <a:r>
              <a:rPr lang="es-ES_tradnl" b="1" dirty="0">
                <a:latin typeface="Arial Narrow"/>
                <a:ea typeface="Times New Roman"/>
                <a:cs typeface="Arial"/>
              </a:rPr>
              <a:t>Universidad de Ciencias Pedagógicas de Santiago de </a:t>
            </a:r>
            <a:r>
              <a:rPr lang="es-ES_tradnl" b="1" dirty="0" smtClean="0">
                <a:latin typeface="Arial Narrow"/>
                <a:ea typeface="Times New Roman"/>
                <a:cs typeface="Arial"/>
              </a:rPr>
              <a:t>Cuba</a:t>
            </a:r>
            <a:endParaRPr lang="es-ES" b="1" dirty="0">
              <a:latin typeface="Calibri"/>
              <a:ea typeface="Calibri"/>
              <a:cs typeface="Times New Roman"/>
            </a:endParaRPr>
          </a:p>
        </p:txBody>
      </p:sp>
    </p:spTree>
    <p:extLst>
      <p:ext uri="{BB962C8B-B14F-4D97-AF65-F5344CB8AC3E}">
        <p14:creationId xmlns:p14="http://schemas.microsoft.com/office/powerpoint/2010/main" val="197298711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395536" y="467961"/>
            <a:ext cx="8352928" cy="954107"/>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2800" dirty="0" smtClean="0">
                <a:solidFill>
                  <a:srgbClr val="FF0000"/>
                </a:solidFill>
                <a:latin typeface="Impact" pitchFamily="34" charset="0"/>
              </a:rPr>
              <a:t>LA RELACIÓN DE ENTIDADES CON LAS QUE SE TIENEN CONVENIOS INTERINSTITUCIONALES </a:t>
            </a:r>
            <a:endParaRPr lang="es-ES" sz="2800" dirty="0" smtClean="0">
              <a:solidFill>
                <a:srgbClr val="FF0000"/>
              </a:solidFill>
              <a:latin typeface="Arial" charset="0"/>
              <a:ea typeface="Times New Roman" pitchFamily="18" charset="0"/>
              <a:cs typeface="Arial" charset="0"/>
            </a:endParaRPr>
          </a:p>
        </p:txBody>
      </p:sp>
      <p:sp>
        <p:nvSpPr>
          <p:cNvPr id="4" name="3 Rectángulo"/>
          <p:cNvSpPr/>
          <p:nvPr/>
        </p:nvSpPr>
        <p:spPr>
          <a:xfrm>
            <a:off x="888508" y="1439115"/>
            <a:ext cx="7848872" cy="5091650"/>
          </a:xfrm>
          <a:prstGeom prst="rect">
            <a:avLst/>
          </a:prstGeom>
        </p:spPr>
        <p:txBody>
          <a:bodyPr wrap="square">
            <a:spAutoFit/>
          </a:bodyPr>
          <a:lstStyle/>
          <a:p>
            <a:pPr marL="342900" lvl="0" indent="-342900" algn="just">
              <a:lnSpc>
                <a:spcPct val="115000"/>
              </a:lnSpc>
              <a:spcBef>
                <a:spcPts val="1200"/>
              </a:spcBef>
              <a:spcAft>
                <a:spcPts val="0"/>
              </a:spcAft>
              <a:buFont typeface="+mj-lt"/>
              <a:buAutoNum type="arabicPeriod" startAt="8"/>
            </a:pPr>
            <a:r>
              <a:rPr lang="es-ES_tradnl" b="1" dirty="0">
                <a:solidFill>
                  <a:srgbClr val="000000"/>
                </a:solidFill>
                <a:latin typeface="Arial Narrow"/>
                <a:ea typeface="Times New Roman"/>
                <a:cs typeface="Arial"/>
              </a:rPr>
              <a:t>Universidad de Ciencias Médicas de Santiago de Cuba, demandas de maestrías, Doctorado, y </a:t>
            </a:r>
            <a:r>
              <a:rPr lang="es-ES_tradnl" b="1" dirty="0" smtClean="0">
                <a:solidFill>
                  <a:srgbClr val="000000"/>
                </a:solidFill>
                <a:latin typeface="Arial Narrow"/>
                <a:ea typeface="Times New Roman"/>
                <a:cs typeface="Arial"/>
              </a:rPr>
              <a:t>posdoctorado</a:t>
            </a:r>
          </a:p>
          <a:p>
            <a:pPr marL="342900" lvl="0" indent="-342900" algn="just">
              <a:lnSpc>
                <a:spcPct val="115000"/>
              </a:lnSpc>
              <a:spcAft>
                <a:spcPts val="0"/>
              </a:spcAft>
              <a:buFont typeface="+mj-lt"/>
              <a:buAutoNum type="arabicPeriod" startAt="8"/>
            </a:pPr>
            <a:r>
              <a:rPr lang="es-ES_tradnl" b="1" dirty="0" smtClean="0">
                <a:solidFill>
                  <a:srgbClr val="000000"/>
                </a:solidFill>
                <a:latin typeface="Arial Narrow"/>
                <a:ea typeface="Times New Roman"/>
                <a:cs typeface="Arial"/>
              </a:rPr>
              <a:t>Facultad </a:t>
            </a:r>
            <a:r>
              <a:rPr lang="es-ES_tradnl" b="1" dirty="0">
                <a:solidFill>
                  <a:srgbClr val="000000"/>
                </a:solidFill>
                <a:latin typeface="Arial Narrow"/>
                <a:ea typeface="Times New Roman"/>
                <a:cs typeface="Arial"/>
              </a:rPr>
              <a:t>de Cultura Física de Santiago de Cuba. demandas de maestrías, Doctorado, y posdoctorado</a:t>
            </a:r>
            <a:r>
              <a:rPr lang="es-ES_tradnl" b="1" dirty="0" smtClean="0">
                <a:solidFill>
                  <a:srgbClr val="000000"/>
                </a:solidFill>
                <a:latin typeface="Arial Narrow"/>
                <a:ea typeface="Times New Roman"/>
                <a:cs typeface="Arial"/>
              </a:rPr>
              <a:t>.</a:t>
            </a:r>
          </a:p>
          <a:p>
            <a:pPr marL="342900" lvl="0" indent="-342900" algn="just">
              <a:lnSpc>
                <a:spcPct val="115000"/>
              </a:lnSpc>
              <a:spcAft>
                <a:spcPts val="1000"/>
              </a:spcAft>
              <a:buFont typeface="+mj-lt"/>
              <a:buAutoNum type="arabicPeriod" startAt="8"/>
            </a:pPr>
            <a:r>
              <a:rPr lang="es-ES" b="1" dirty="0" smtClean="0">
                <a:solidFill>
                  <a:srgbClr val="000000"/>
                </a:solidFill>
                <a:latin typeface="Arial Narrow"/>
                <a:ea typeface="Calibri"/>
                <a:cs typeface="Arial"/>
              </a:rPr>
              <a:t>Centro </a:t>
            </a:r>
            <a:r>
              <a:rPr lang="es-ES" b="1" dirty="0">
                <a:solidFill>
                  <a:srgbClr val="000000"/>
                </a:solidFill>
                <a:latin typeface="Arial Narrow"/>
                <a:ea typeface="Calibri"/>
                <a:cs typeface="Arial"/>
              </a:rPr>
              <a:t>de Estudios Pedagógicos del Instituto Superior Minero Metalúrgico de </a:t>
            </a:r>
            <a:r>
              <a:rPr lang="es-ES" b="1" dirty="0" err="1">
                <a:solidFill>
                  <a:srgbClr val="000000"/>
                </a:solidFill>
                <a:latin typeface="Arial Narrow"/>
                <a:ea typeface="Calibri"/>
                <a:cs typeface="Arial"/>
              </a:rPr>
              <a:t>Moa</a:t>
            </a:r>
            <a:r>
              <a:rPr lang="es-ES" b="1" dirty="0">
                <a:solidFill>
                  <a:srgbClr val="000000"/>
                </a:solidFill>
                <a:latin typeface="Arial Narrow"/>
                <a:ea typeface="Calibri"/>
                <a:cs typeface="Arial"/>
              </a:rPr>
              <a:t>.</a:t>
            </a:r>
            <a:r>
              <a:rPr lang="es-ES" b="1" dirty="0">
                <a:solidFill>
                  <a:srgbClr val="000000"/>
                </a:solidFill>
                <a:latin typeface="Arial Narrow"/>
                <a:ea typeface="Times New Roman"/>
                <a:cs typeface="Arial"/>
              </a:rPr>
              <a:t> </a:t>
            </a:r>
            <a:r>
              <a:rPr lang="es-ES_tradnl" b="1" dirty="0">
                <a:solidFill>
                  <a:srgbClr val="000000"/>
                </a:solidFill>
                <a:latin typeface="Arial Narrow"/>
                <a:ea typeface="Times New Roman"/>
                <a:cs typeface="Arial"/>
              </a:rPr>
              <a:t>demandas D, y posdoctorado</a:t>
            </a:r>
            <a:r>
              <a:rPr lang="es-ES_tradnl" b="1" dirty="0" smtClean="0">
                <a:solidFill>
                  <a:srgbClr val="000000"/>
                </a:solidFill>
                <a:latin typeface="Arial Narrow"/>
                <a:ea typeface="Times New Roman"/>
                <a:cs typeface="Arial"/>
              </a:rPr>
              <a:t>.</a:t>
            </a:r>
          </a:p>
          <a:p>
            <a:pPr lvl="0" algn="just">
              <a:lnSpc>
                <a:spcPct val="115000"/>
              </a:lnSpc>
              <a:spcAft>
                <a:spcPts val="1000"/>
              </a:spcAft>
            </a:pPr>
            <a:endParaRPr lang="es-ES_tradnl" b="1" dirty="0" smtClean="0">
              <a:solidFill>
                <a:srgbClr val="000000"/>
              </a:solidFill>
              <a:latin typeface="Arial Narrow"/>
              <a:ea typeface="Times New Roman"/>
              <a:cs typeface="Arial"/>
            </a:endParaRPr>
          </a:p>
          <a:p>
            <a:pPr marL="85725" algn="just">
              <a:lnSpc>
                <a:spcPct val="115000"/>
              </a:lnSpc>
              <a:spcAft>
                <a:spcPts val="1000"/>
              </a:spcAft>
            </a:pPr>
            <a:r>
              <a:rPr lang="es-ES" sz="2000" b="1" dirty="0">
                <a:latin typeface="Arial"/>
                <a:ea typeface="Calibri"/>
                <a:cs typeface="Times New Roman"/>
              </a:rPr>
              <a:t>A partir de la labor del Grupo de Tecnología Educativa, se mantienen intercambios con  Entidades del territorio tales como ETECSA, Oficina del Arquitecto de la Comunidad, COPEXTEL, Empresa Aguas Santiago, MEGACEN, Joven Club Provincial de Computación</a:t>
            </a:r>
            <a:r>
              <a:rPr lang="es-ES" sz="2000" b="1" dirty="0" smtClean="0">
                <a:latin typeface="Arial"/>
                <a:ea typeface="Calibri"/>
                <a:cs typeface="Times New Roman"/>
              </a:rPr>
              <a:t>.</a:t>
            </a:r>
            <a:endParaRPr lang="es-ES" sz="2000" b="1" dirty="0">
              <a:solidFill>
                <a:srgbClr val="000000"/>
              </a:solidFill>
              <a:latin typeface="Calibri"/>
              <a:ea typeface="Calibri"/>
              <a:cs typeface="Times New Roman"/>
            </a:endParaRPr>
          </a:p>
        </p:txBody>
      </p:sp>
    </p:spTree>
    <p:extLst>
      <p:ext uri="{BB962C8B-B14F-4D97-AF65-F5344CB8AC3E}">
        <p14:creationId xmlns:p14="http://schemas.microsoft.com/office/powerpoint/2010/main" val="261029362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95536" y="1114866"/>
            <a:ext cx="8496944" cy="2585323"/>
          </a:xfrm>
          <a:prstGeom prst="rect">
            <a:avLst/>
          </a:prstGeom>
        </p:spPr>
        <p:txBody>
          <a:bodyPr wrap="square">
            <a:spAutoFit/>
          </a:bodyPr>
          <a:lstStyle/>
          <a:p>
            <a:pPr algn="just">
              <a:lnSpc>
                <a:spcPct val="150000"/>
              </a:lnSpc>
            </a:pPr>
            <a:r>
              <a:rPr lang="es-ES" dirty="0" smtClean="0">
                <a:solidFill>
                  <a:srgbClr val="FF0000"/>
                </a:solidFill>
                <a:latin typeface="Impact" pitchFamily="34" charset="0"/>
              </a:rPr>
              <a:t>REPÚBLICA DEL ECUADOR</a:t>
            </a:r>
            <a:endParaRPr lang="es-ES" dirty="0">
              <a:solidFill>
                <a:srgbClr val="FF0000"/>
              </a:solidFill>
              <a:latin typeface="Impact" pitchFamily="34" charset="0"/>
            </a:endParaRPr>
          </a:p>
          <a:p>
            <a:pPr marL="457200" indent="-457200" algn="just">
              <a:lnSpc>
                <a:spcPct val="150000"/>
              </a:lnSpc>
              <a:buFont typeface="+mj-lt"/>
              <a:buAutoNum type="arabicPeriod"/>
            </a:pPr>
            <a:r>
              <a:rPr lang="es-ES" sz="2000" b="1" dirty="0" smtClean="0">
                <a:latin typeface="Arial" pitchFamily="34" charset="0"/>
                <a:cs typeface="Arial" pitchFamily="34" charset="0"/>
              </a:rPr>
              <a:t>Universidad </a:t>
            </a:r>
            <a:r>
              <a:rPr lang="es-ES" sz="2000" b="1" dirty="0">
                <a:latin typeface="Arial" pitchFamily="34" charset="0"/>
                <a:cs typeface="Arial" pitchFamily="34" charset="0"/>
              </a:rPr>
              <a:t>Estatal de </a:t>
            </a:r>
            <a:r>
              <a:rPr lang="es-ES" sz="2000" b="1" dirty="0" smtClean="0">
                <a:latin typeface="Arial" pitchFamily="34" charset="0"/>
                <a:cs typeface="Arial" pitchFamily="34" charset="0"/>
              </a:rPr>
              <a:t>Bolívar.</a:t>
            </a:r>
            <a:endParaRPr lang="es-ES" sz="2000" b="1" dirty="0">
              <a:latin typeface="Arial" pitchFamily="34" charset="0"/>
              <a:cs typeface="Arial" pitchFamily="34" charset="0"/>
            </a:endParaRPr>
          </a:p>
          <a:p>
            <a:pPr marL="457200" indent="-457200" algn="just">
              <a:lnSpc>
                <a:spcPct val="150000"/>
              </a:lnSpc>
              <a:buFont typeface="+mj-lt"/>
              <a:buAutoNum type="arabicPeriod"/>
            </a:pPr>
            <a:r>
              <a:rPr lang="es-ES" sz="2000" b="1" dirty="0" smtClean="0">
                <a:latin typeface="Arial" pitchFamily="34" charset="0"/>
                <a:cs typeface="Arial" pitchFamily="34" charset="0"/>
              </a:rPr>
              <a:t>Universidad </a:t>
            </a:r>
            <a:r>
              <a:rPr lang="es-ES" sz="2000" b="1" dirty="0">
                <a:latin typeface="Arial" pitchFamily="34" charset="0"/>
                <a:cs typeface="Arial" pitchFamily="34" charset="0"/>
              </a:rPr>
              <a:t>Técnica Luis Vargas Torres, de </a:t>
            </a:r>
            <a:r>
              <a:rPr lang="es-ES" sz="2000" b="1" dirty="0" smtClean="0">
                <a:latin typeface="Arial" pitchFamily="34" charset="0"/>
                <a:cs typeface="Arial" pitchFamily="34" charset="0"/>
              </a:rPr>
              <a:t>Las Esmeraldas</a:t>
            </a:r>
            <a:r>
              <a:rPr lang="es-ES" sz="2000" b="1" dirty="0">
                <a:latin typeface="Arial" pitchFamily="34" charset="0"/>
                <a:cs typeface="Arial" pitchFamily="34" charset="0"/>
              </a:rPr>
              <a:t>.</a:t>
            </a:r>
          </a:p>
          <a:p>
            <a:pPr marL="457200" indent="-457200" algn="just">
              <a:lnSpc>
                <a:spcPct val="150000"/>
              </a:lnSpc>
              <a:buFont typeface="+mj-lt"/>
              <a:buAutoNum type="arabicPeriod"/>
            </a:pPr>
            <a:r>
              <a:rPr lang="es-ES" sz="2000" b="1" dirty="0" smtClean="0">
                <a:latin typeface="Arial" pitchFamily="34" charset="0"/>
                <a:cs typeface="Arial" pitchFamily="34" charset="0"/>
              </a:rPr>
              <a:t>Universidad </a:t>
            </a:r>
            <a:r>
              <a:rPr lang="es-ES" sz="2000" b="1" dirty="0">
                <a:latin typeface="Arial" pitchFamily="34" charset="0"/>
                <a:cs typeface="Arial" pitchFamily="34" charset="0"/>
              </a:rPr>
              <a:t>Politécnica del Chimborazo.</a:t>
            </a:r>
          </a:p>
          <a:p>
            <a:pPr marL="457200" indent="-457200" algn="just">
              <a:lnSpc>
                <a:spcPct val="150000"/>
              </a:lnSpc>
              <a:buFont typeface="+mj-lt"/>
              <a:buAutoNum type="arabicPeriod"/>
            </a:pPr>
            <a:r>
              <a:rPr lang="es-ES" sz="2000" b="1" dirty="0" smtClean="0">
                <a:latin typeface="Arial" pitchFamily="34" charset="0"/>
                <a:cs typeface="Arial" pitchFamily="34" charset="0"/>
              </a:rPr>
              <a:t>Universidad </a:t>
            </a:r>
            <a:r>
              <a:rPr lang="es-ES" sz="2000" b="1" dirty="0">
                <a:latin typeface="Arial" pitchFamily="34" charset="0"/>
                <a:cs typeface="Arial" pitchFamily="34" charset="0"/>
              </a:rPr>
              <a:t>Técnica de  Cotopaxi</a:t>
            </a:r>
            <a:r>
              <a:rPr lang="es-ES" b="1" dirty="0" smtClean="0">
                <a:latin typeface="Arial" pitchFamily="34" charset="0"/>
                <a:cs typeface="Arial" pitchFamily="34" charset="0"/>
              </a:rPr>
              <a:t>.</a:t>
            </a:r>
            <a:endParaRPr lang="es-ES" b="1" dirty="0">
              <a:latin typeface="Arial" pitchFamily="34" charset="0"/>
              <a:cs typeface="Arial" pitchFamily="34" charset="0"/>
            </a:endParaRPr>
          </a:p>
        </p:txBody>
      </p:sp>
      <p:sp>
        <p:nvSpPr>
          <p:cNvPr id="3" name="Text Box 2"/>
          <p:cNvSpPr txBox="1">
            <a:spLocks noChangeArrowheads="1"/>
          </p:cNvSpPr>
          <p:nvPr/>
        </p:nvSpPr>
        <p:spPr bwMode="auto">
          <a:xfrm>
            <a:off x="395536" y="467961"/>
            <a:ext cx="8352928" cy="523220"/>
          </a:xfrm>
          <a:prstGeom prst="rect">
            <a:avLst/>
          </a:prstGeom>
          <a:no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s-ES" sz="2800" dirty="0" smtClean="0">
                <a:solidFill>
                  <a:srgbClr val="FF0000"/>
                </a:solidFill>
                <a:latin typeface="Impact" pitchFamily="34" charset="0"/>
              </a:rPr>
              <a:t>CONVENIOS INTERINSTITUCIONALES CON EL EXTRANJERO</a:t>
            </a:r>
            <a:endParaRPr lang="es-ES" sz="2800" dirty="0">
              <a:solidFill>
                <a:srgbClr val="FF0000"/>
              </a:solidFill>
              <a:latin typeface="Impact" pitchFamily="34" charset="0"/>
            </a:endParaRPr>
          </a:p>
        </p:txBody>
      </p:sp>
      <p:sp>
        <p:nvSpPr>
          <p:cNvPr id="4" name="3 Rectángulo"/>
          <p:cNvSpPr/>
          <p:nvPr/>
        </p:nvSpPr>
        <p:spPr>
          <a:xfrm>
            <a:off x="395536" y="4163596"/>
            <a:ext cx="8496944" cy="1569660"/>
          </a:xfrm>
          <a:prstGeom prst="rect">
            <a:avLst/>
          </a:prstGeom>
        </p:spPr>
        <p:txBody>
          <a:bodyPr wrap="square">
            <a:spAutoFit/>
          </a:bodyPr>
          <a:lstStyle/>
          <a:p>
            <a:pPr algn="just">
              <a:lnSpc>
                <a:spcPct val="150000"/>
              </a:lnSpc>
            </a:pPr>
            <a:r>
              <a:rPr lang="es-ES" dirty="0" smtClean="0">
                <a:solidFill>
                  <a:srgbClr val="FF0000"/>
                </a:solidFill>
                <a:latin typeface="Impact" pitchFamily="34" charset="0"/>
              </a:rPr>
              <a:t>REPÚBLICA BOLIVARIANA DE VENEZUELA</a:t>
            </a:r>
          </a:p>
          <a:p>
            <a:pPr algn="just">
              <a:lnSpc>
                <a:spcPct val="150000"/>
              </a:lnSpc>
            </a:pPr>
            <a:r>
              <a:rPr lang="es-ES" sz="2000" dirty="0">
                <a:latin typeface="Arial" pitchFamily="34" charset="0"/>
                <a:cs typeface="Arial" pitchFamily="34" charset="0"/>
              </a:rPr>
              <a:t>S</a:t>
            </a:r>
            <a:r>
              <a:rPr lang="es-ES" sz="2000" dirty="0" smtClean="0">
                <a:latin typeface="Arial" pitchFamily="34" charset="0"/>
                <a:cs typeface="Arial" pitchFamily="34" charset="0"/>
              </a:rPr>
              <a:t>egunda </a:t>
            </a:r>
            <a:r>
              <a:rPr lang="es-ES" sz="2000" dirty="0">
                <a:latin typeface="Arial" pitchFamily="34" charset="0"/>
                <a:cs typeface="Arial" pitchFamily="34" charset="0"/>
              </a:rPr>
              <a:t>edición del Doctorado en Ciencias Pedagógicas como parte  del Programa ALBA-MES</a:t>
            </a:r>
            <a:r>
              <a:rPr lang="es-ES" sz="2000" dirty="0" smtClean="0">
                <a:latin typeface="Arial" pitchFamily="34" charset="0"/>
                <a:cs typeface="Arial" pitchFamily="34" charset="0"/>
              </a:rPr>
              <a:t>, con </a:t>
            </a:r>
            <a:r>
              <a:rPr lang="es-ES" sz="2000" dirty="0">
                <a:latin typeface="Arial" pitchFamily="34" charset="0"/>
                <a:cs typeface="Arial" pitchFamily="34" charset="0"/>
              </a:rPr>
              <a:t>sedes en Caracas y Cumaná.</a:t>
            </a:r>
          </a:p>
        </p:txBody>
      </p:sp>
    </p:spTree>
    <p:extLst>
      <p:ext uri="{BB962C8B-B14F-4D97-AF65-F5344CB8AC3E}">
        <p14:creationId xmlns:p14="http://schemas.microsoft.com/office/powerpoint/2010/main" val="317150027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1000"/>
                                        <p:tgtEl>
                                          <p:spTgt spid="2"/>
                                        </p:tgtEl>
                                      </p:cBhvr>
                                    </p:animEffect>
                                  </p:childTnLst>
                                </p:cTn>
                              </p:par>
                            </p:childTnLst>
                          </p:cTn>
                        </p:par>
                        <p:par>
                          <p:cTn id="8" fill="hold">
                            <p:stCondLst>
                              <p:cond delay="1000"/>
                            </p:stCondLst>
                            <p:childTnLst>
                              <p:par>
                                <p:cTn id="9" presetID="22" presetClass="entr" presetSubtype="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010584" y="1115632"/>
            <a:ext cx="4608512" cy="707886"/>
          </a:xfrm>
          <a:prstGeom prst="rect">
            <a:avLst/>
          </a:prstGeom>
          <a:noFill/>
        </p:spPr>
        <p:txBody>
          <a:bodyPr wrap="square" rtlCol="0">
            <a:spAutoFit/>
          </a:bodyPr>
          <a:lstStyle/>
          <a:p>
            <a:r>
              <a:rPr lang="es-ES" sz="4000" b="1" dirty="0" smtClean="0">
                <a:solidFill>
                  <a:srgbClr val="FF0000"/>
                </a:solidFill>
              </a:rPr>
              <a:t>POSTGRADOS</a:t>
            </a:r>
            <a:endParaRPr lang="es-ES" sz="4000" b="1" dirty="0">
              <a:solidFill>
                <a:srgbClr val="FF0000"/>
              </a:solidFill>
            </a:endParaRPr>
          </a:p>
        </p:txBody>
      </p:sp>
    </p:spTree>
    <p:extLst>
      <p:ext uri="{BB962C8B-B14F-4D97-AF65-F5344CB8AC3E}">
        <p14:creationId xmlns:p14="http://schemas.microsoft.com/office/powerpoint/2010/main" val="2194845444"/>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s-ES_tradnl"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s-ES_tradnl"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iseño predeterminado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iseño predeterminad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iseño predeterminad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14817</TotalTime>
  <Words>3400</Words>
  <Application>Microsoft Office PowerPoint</Application>
  <PresentationFormat>Presentación en pantalla (4:3)</PresentationFormat>
  <Paragraphs>457</Paragraphs>
  <Slides>48</Slides>
  <Notes>1</Notes>
  <HiddenSlides>5</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48</vt:i4>
      </vt:variant>
    </vt:vector>
  </HeadingPairs>
  <TitlesOfParts>
    <vt:vector size="54" baseType="lpstr">
      <vt:lpstr>Arial</vt:lpstr>
      <vt:lpstr>Arial Narrow</vt:lpstr>
      <vt:lpstr>Calibri</vt:lpstr>
      <vt:lpstr>Impact</vt:lpstr>
      <vt:lpstr>Times New Roman</vt:lpstr>
      <vt:lpstr>Diseño predeterminado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HASTA EL MOMENTO SE HAN DEFENDIDO LOS SIGUIENTES ASPIRANTES:  </vt:lpstr>
      <vt:lpstr>Presentación de PowerPoint</vt:lpstr>
      <vt:lpstr>Presentación de PowerPoint</vt:lpstr>
      <vt:lpstr>Presentación de PowerPoint</vt:lpstr>
      <vt:lpstr>   DIPLOMADO EN DOCENCIA UNIVERSITARIA  Balance Resultados Curso 13–14 Proyección del Curso 14-15. </vt:lpstr>
      <vt:lpstr>RESULTADOS ESTADÍSTICOS</vt:lpstr>
      <vt:lpstr>Presentación de PowerPoint</vt:lpstr>
      <vt:lpstr>IRREGULARIDADES A ATENDER : </vt:lpstr>
      <vt:lpstr>Presentación de PowerPoint</vt:lpstr>
      <vt:lpstr>Presentación de PowerPoint</vt:lpstr>
      <vt:lpstr>Presentación de PowerPoint</vt:lpstr>
      <vt:lpstr>Presentación de PowerPoint</vt:lpstr>
      <vt:lpstr>MAESTRÍA GESTIÓN DE PROCESOS FORMATIVOS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CIENCIA Y TÉCNICA</vt:lpstr>
      <vt:lpstr>Presentación de PowerPoint</vt:lpstr>
      <vt:lpstr>Presentación de PowerPoint</vt:lpstr>
      <vt:lpstr>Línea 1: PERFECCIONAMIENTO DE LA VIRTUALIZACIÓN ACADÉMICA UNIVERSITARIA </vt:lpstr>
      <vt:lpstr> Línea 2: FORMACIÓN UNIVERSITARIA Y SU IMPACTO SOCIAL </vt:lpstr>
      <vt:lpstr> Línea 2: FORMACIÓN UNIVERSITARIA Y SU IMPACTO SOCIAL </vt:lpstr>
      <vt:lpstr>Publicación: Libro </vt:lpstr>
      <vt:lpstr> Línea 3: FORMACIÓN DEL PENSAMIENTO CIENTÍFICO-INVESTIGATIVO EN LA COMUNIDAD UNIVERSITARIA. TESIS DOCTORALES DEFENDIDAS: </vt:lpstr>
      <vt:lpstr>Línea 3.TESIS DOCTORALES POR DEFENDER</vt:lpstr>
      <vt:lpstr>Línea 3: FORMACIÓN DEL PENSAMIENTO CIENTÍFICO-INVESTIGATIVO EN LA COMUNIDAD UNIVERSITARIA</vt:lpstr>
      <vt:lpstr>BALANCE DE PUBLICACIONES</vt:lpstr>
      <vt:lpstr>COMPROMISO  1 ARTÍCULO EN EL GRUPO I,  1 EN EL GRUPO II, 6 ENTRE LOS GRUPOS III Y IV   (HOY 17, 16 EN EL GRUPO III Y 1 EN EL GRUPO IV.)   </vt:lpstr>
      <vt:lpstr>PROYECTOS </vt:lpstr>
      <vt:lpstr>PREMIOS</vt:lpstr>
      <vt:lpstr>CM 4. Se gestiona la participación de los profesores en las convocatorias de premios nacionales, provinciales e institucionales, alcanzando al menos 1 premio provincial. </vt:lpstr>
      <vt:lpstr> EL TRIBUNAL DE CIENCIAS PEDAGÓGICAS </vt:lpstr>
      <vt:lpstr>CM7.   Se trabaja por acreditar ante el CITMA la Revista Colegio Universitario. </vt:lpstr>
      <vt:lpstr>CM.11.  Se continua trabajando de manera estable  en la Red de  perfeccionamiento de la Educación Superior </vt:lpstr>
    </vt:vector>
  </TitlesOfParts>
  <Company>Universidad de Oriente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Sin título de diapositiva</dc:title>
  <dc:creator>Vicerrectoria de Investigaciones</dc:creator>
  <cp:lastModifiedBy>CeeS</cp:lastModifiedBy>
  <cp:revision>507</cp:revision>
  <cp:lastPrinted>2013-10-20T17:21:37Z</cp:lastPrinted>
  <dcterms:created xsi:type="dcterms:W3CDTF">1999-02-16T18:00:15Z</dcterms:created>
  <dcterms:modified xsi:type="dcterms:W3CDTF">2015-05-26T18:39:14Z</dcterms:modified>
</cp:coreProperties>
</file>