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5"/>
  </p:notesMasterIdLst>
  <p:handoutMasterIdLst>
    <p:handoutMasterId r:id="rId36"/>
  </p:handoutMasterIdLst>
  <p:sldIdLst>
    <p:sldId id="945" r:id="rId2"/>
    <p:sldId id="899" r:id="rId3"/>
    <p:sldId id="900" r:id="rId4"/>
    <p:sldId id="949" r:id="rId5"/>
    <p:sldId id="950" r:id="rId6"/>
    <p:sldId id="975" r:id="rId7"/>
    <p:sldId id="960" r:id="rId8"/>
    <p:sldId id="962" r:id="rId9"/>
    <p:sldId id="1015" r:id="rId10"/>
    <p:sldId id="989" r:id="rId11"/>
    <p:sldId id="1014" r:id="rId12"/>
    <p:sldId id="1016" r:id="rId13"/>
    <p:sldId id="1017" r:id="rId14"/>
    <p:sldId id="1018" r:id="rId15"/>
    <p:sldId id="1004" r:id="rId16"/>
    <p:sldId id="1019" r:id="rId17"/>
    <p:sldId id="958" r:id="rId18"/>
    <p:sldId id="901" r:id="rId19"/>
    <p:sldId id="981" r:id="rId20"/>
    <p:sldId id="1005" r:id="rId21"/>
    <p:sldId id="1007" r:id="rId22"/>
    <p:sldId id="1006" r:id="rId23"/>
    <p:sldId id="1008" r:id="rId24"/>
    <p:sldId id="1010" r:id="rId25"/>
    <p:sldId id="1011" r:id="rId26"/>
    <p:sldId id="1012" r:id="rId27"/>
    <p:sldId id="1000" r:id="rId28"/>
    <p:sldId id="986" r:id="rId29"/>
    <p:sldId id="984" r:id="rId30"/>
    <p:sldId id="985" r:id="rId31"/>
    <p:sldId id="988" r:id="rId32"/>
    <p:sldId id="1009" r:id="rId33"/>
    <p:sldId id="1013" r:id="rId34"/>
  </p:sldIdLst>
  <p:sldSz cx="9144000" cy="6858000" type="screen4x3"/>
  <p:notesSz cx="6858000" cy="9945688"/>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205">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66"/>
    <a:srgbClr val="9EC6D0"/>
    <a:srgbClr val="FF0000"/>
    <a:srgbClr val="FFFF99"/>
    <a:srgbClr val="66FF99"/>
    <a:srgbClr val="FFF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2403" autoAdjust="0"/>
  </p:normalViewPr>
  <p:slideViewPr>
    <p:cSldViewPr>
      <p:cViewPr varScale="1">
        <p:scale>
          <a:sx n="99" d="100"/>
          <a:sy n="99" d="100"/>
        </p:scale>
        <p:origin x="78" y="222"/>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3571"/>
    </p:cViewPr>
  </p:sorterViewPr>
  <p:notesViewPr>
    <p:cSldViewPr>
      <p:cViewPr varScale="1">
        <p:scale>
          <a:sx n="37" d="100"/>
          <a:sy n="37" d="100"/>
        </p:scale>
        <p:origin x="-1470" y="-96"/>
      </p:cViewPr>
      <p:guideLst>
        <p:guide orient="horz" pos="3133"/>
        <p:guide pos="21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Hoja_de_c_lculo_de_Microsoft_Excel2.xlsx"/></Relationships>
</file>

<file path=ppt/charts/_rels/chart3.xml.rels><?xml version="1.0" encoding="UTF-8" standalone="yes"?>
<Relationships xmlns="http://schemas.openxmlformats.org/package/2006/relationships"><Relationship Id="rId2" Type="http://schemas.openxmlformats.org/officeDocument/2006/relationships/package" Target="../embeddings/Hoja_de_c_lculo_de_Microsoft_Excel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Hoja_de_c_lculo_de_Microsoft_Excel4.xlsx"/></Relationships>
</file>

<file path=ppt/charts/_rels/chart5.xml.rels><?xml version="1.0" encoding="UTF-8" standalone="yes"?>
<Relationships xmlns="http://schemas.openxmlformats.org/package/2006/relationships"><Relationship Id="rId3" Type="http://schemas.openxmlformats.org/officeDocument/2006/relationships/package" Target="../embeddings/Hoja_de_c_lculo_de_Microsoft_Excel5.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rgbClr val="FF0000"/>
                </a:solidFill>
                <a:latin typeface="+mn-lt"/>
                <a:ea typeface="+mn-ea"/>
                <a:cs typeface="+mn-cs"/>
              </a:defRPr>
            </a:pPr>
            <a:r>
              <a:rPr lang="es-ES">
                <a:solidFill>
                  <a:srgbClr val="FF0000"/>
                </a:solidFill>
              </a:rPr>
              <a:t>Graduados del Diplomado Docencia Universitaria</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rgbClr val="FF0000"/>
              </a:solidFill>
              <a:latin typeface="+mn-lt"/>
              <a:ea typeface="+mn-ea"/>
              <a:cs typeface="+mn-cs"/>
            </a:defRPr>
          </a:pPr>
          <a:endParaRPr lang="es-ES"/>
        </a:p>
      </c:txPr>
    </c:title>
    <c:autoTitleDeleted val="0"/>
    <c:plotArea>
      <c:layout>
        <c:manualLayout>
          <c:layoutTarget val="inner"/>
          <c:xMode val="edge"/>
          <c:yMode val="edge"/>
          <c:x val="0.15481955380577428"/>
          <c:y val="0.17896973967304694"/>
          <c:w val="0.82018044619422559"/>
          <c:h val="0.54732415827348091"/>
        </c:manualLayout>
      </c:layout>
      <c:barChart>
        <c:barDir val="col"/>
        <c:grouping val="clustered"/>
        <c:varyColors val="0"/>
        <c:ser>
          <c:idx val="0"/>
          <c:order val="0"/>
          <c:tx>
            <c:strRef>
              <c:f>Hoja1!$B$7</c:f>
              <c:strCache>
                <c:ptCount val="1"/>
                <c:pt idx="0">
                  <c:v> TOTAL GRADUADOS</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trendline>
            <c:spPr>
              <a:ln w="19050" cap="rnd">
                <a:solidFill>
                  <a:schemeClr val="accent1"/>
                </a:solidFill>
                <a:prstDash val="sysDash"/>
              </a:ln>
              <a:effectLst/>
            </c:spPr>
            <c:trendlineType val="linear"/>
            <c:dispRSqr val="0"/>
            <c:dispEq val="0"/>
          </c:trendline>
          <c:cat>
            <c:strRef>
              <c:f>Hoja1!$A$8:$A$12</c:f>
              <c:strCache>
                <c:ptCount val="5"/>
                <c:pt idx="0">
                  <c:v>2011-12</c:v>
                </c:pt>
                <c:pt idx="1">
                  <c:v>2013-14</c:v>
                </c:pt>
                <c:pt idx="2">
                  <c:v>2014-15</c:v>
                </c:pt>
                <c:pt idx="3">
                  <c:v>2015-2016</c:v>
                </c:pt>
                <c:pt idx="4">
                  <c:v>TOTAL</c:v>
                </c:pt>
              </c:strCache>
            </c:strRef>
          </c:cat>
          <c:val>
            <c:numRef>
              <c:f>Hoja1!$B$8:$B$12</c:f>
              <c:numCache>
                <c:formatCode>General</c:formatCode>
                <c:ptCount val="5"/>
                <c:pt idx="0">
                  <c:v>11</c:v>
                </c:pt>
                <c:pt idx="1">
                  <c:v>50</c:v>
                </c:pt>
                <c:pt idx="2">
                  <c:v>40</c:v>
                </c:pt>
                <c:pt idx="3">
                  <c:v>65</c:v>
                </c:pt>
                <c:pt idx="4">
                  <c:v>166</c:v>
                </c:pt>
              </c:numCache>
            </c:numRef>
          </c:val>
        </c:ser>
        <c:dLbls>
          <c:dLblPos val="outEnd"/>
          <c:showLegendKey val="0"/>
          <c:showVal val="1"/>
          <c:showCatName val="0"/>
          <c:showSerName val="0"/>
          <c:showPercent val="0"/>
          <c:showBubbleSize val="0"/>
        </c:dLbls>
        <c:gapWidth val="444"/>
        <c:overlap val="-90"/>
        <c:axId val="198889608"/>
        <c:axId val="198890000"/>
      </c:barChart>
      <c:catAx>
        <c:axId val="1988896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s-ES"/>
          </a:p>
        </c:txPr>
        <c:crossAx val="198890000"/>
        <c:crosses val="autoZero"/>
        <c:auto val="1"/>
        <c:lblAlgn val="ctr"/>
        <c:lblOffset val="100"/>
        <c:noMultiLvlLbl val="0"/>
      </c:catAx>
      <c:valAx>
        <c:axId val="198890000"/>
        <c:scaling>
          <c:orientation val="minMax"/>
        </c:scaling>
        <c:delete val="1"/>
        <c:axPos val="l"/>
        <c:title>
          <c:tx>
            <c:rich>
              <a:bodyPr rot="-540000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sz="1600" b="1"/>
                  <a:t>graduados</a:t>
                </a:r>
              </a:p>
            </c:rich>
          </c:tx>
          <c:overlay val="0"/>
          <c:spPr>
            <a:noFill/>
            <a:ln>
              <a:noFill/>
            </a:ln>
            <a:effectLst/>
          </c:spPr>
          <c:txPr>
            <a:bodyPr rot="-540000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crossAx val="1988896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explosion val="25"/>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s-ES"/>
                </a:p>
              </c:txPr>
              <c:dLblPos val="outEnd"/>
              <c:showLegendKey val="0"/>
              <c:showVal val="0"/>
              <c:showCatName val="1"/>
              <c:showSerName val="0"/>
              <c:showPercent val="0"/>
              <c:showBubbleSize val="0"/>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s-ES"/>
                </a:p>
              </c:txPr>
              <c:dLblPos val="outEnd"/>
              <c:showLegendKey val="0"/>
              <c:showVal val="0"/>
              <c:showCatName val="1"/>
              <c:showSerName val="0"/>
              <c:showPercent val="0"/>
              <c:showBubbleSize val="0"/>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s-ES"/>
                </a:p>
              </c:txPr>
              <c:dLblPos val="outEnd"/>
              <c:showLegendKey val="0"/>
              <c:showVal val="0"/>
              <c:showCatName val="1"/>
              <c:showSerName val="0"/>
              <c:showPercent val="0"/>
              <c:showBubbleSize val="0"/>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s-ES"/>
                </a:p>
              </c:txPr>
              <c:dLblPos val="outEnd"/>
              <c:showLegendKey val="0"/>
              <c:showVal val="0"/>
              <c:showCatName val="1"/>
              <c:showSerName val="0"/>
              <c:showPercent val="0"/>
              <c:showBubbleSize val="0"/>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s-ES"/>
                </a:p>
              </c:txPr>
              <c:dLblPos val="outEnd"/>
              <c:showLegendKey val="0"/>
              <c:showVal val="0"/>
              <c:showCatName val="1"/>
              <c:showSerName val="0"/>
              <c:showPercent val="0"/>
              <c:showBubbleSize val="0"/>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s-ES"/>
                </a:p>
              </c:txPr>
              <c:dLblPos val="outEnd"/>
              <c:showLegendKey val="0"/>
              <c:showVal val="0"/>
              <c:showCatName val="1"/>
              <c:showSerName val="0"/>
              <c:showPercent val="0"/>
              <c:showBubbleSize val="0"/>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s-ES"/>
                </a:p>
              </c:txPr>
              <c:dLblPos val="outEnd"/>
              <c:showLegendKey val="0"/>
              <c:showVal val="0"/>
              <c:showCatName val="1"/>
              <c:showSerName val="0"/>
              <c:showPercent val="0"/>
              <c:showBubbleSize val="0"/>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s-ES"/>
                </a:p>
              </c:txPr>
              <c:dLblPos val="outEnd"/>
              <c:showLegendKey val="0"/>
              <c:showVal val="0"/>
              <c:showCatName val="1"/>
              <c:showSerName val="0"/>
              <c:showPercent val="0"/>
              <c:showBubbleSize val="0"/>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Hoja1!$A$1:$A$8</c:f>
              <c:strCache>
                <c:ptCount val="8"/>
                <c:pt idx="0">
                  <c:v>TUNAS</c:v>
                </c:pt>
                <c:pt idx="1">
                  <c:v>HOLGUÍN</c:v>
                </c:pt>
                <c:pt idx="2">
                  <c:v>GRANMA</c:v>
                </c:pt>
                <c:pt idx="3">
                  <c:v>GTAMO</c:v>
                </c:pt>
                <c:pt idx="4">
                  <c:v>CAMAGÜEY</c:v>
                </c:pt>
                <c:pt idx="5">
                  <c:v>CIEGO</c:v>
                </c:pt>
                <c:pt idx="6">
                  <c:v>S/S</c:v>
                </c:pt>
                <c:pt idx="7">
                  <c:v>MES</c:v>
                </c:pt>
              </c:strCache>
            </c:strRef>
          </c:cat>
          <c:val>
            <c:numRef>
              <c:f>Hoja1!$B$1:$B$8</c:f>
              <c:numCache>
                <c:formatCode>General</c:formatCode>
                <c:ptCount val="8"/>
                <c:pt idx="0">
                  <c:v>14</c:v>
                </c:pt>
                <c:pt idx="1">
                  <c:v>11</c:v>
                </c:pt>
                <c:pt idx="2">
                  <c:v>22</c:v>
                </c:pt>
                <c:pt idx="3">
                  <c:v>6</c:v>
                </c:pt>
                <c:pt idx="4">
                  <c:v>1</c:v>
                </c:pt>
                <c:pt idx="5">
                  <c:v>18</c:v>
                </c:pt>
                <c:pt idx="6">
                  <c:v>7</c:v>
                </c:pt>
                <c:pt idx="7">
                  <c:v>2</c:v>
                </c:pt>
              </c:numCache>
            </c:numRef>
          </c:val>
        </c:ser>
        <c:ser>
          <c:idx val="1"/>
          <c:order val="1"/>
          <c:explosion val="25"/>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s-ES"/>
                </a:p>
              </c:txPr>
              <c:dLblPos val="outEnd"/>
              <c:showLegendKey val="0"/>
              <c:showVal val="0"/>
              <c:showCatName val="1"/>
              <c:showSerName val="0"/>
              <c:showPercent val="0"/>
              <c:showBubbleSize val="0"/>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s-ES"/>
                </a:p>
              </c:txPr>
              <c:dLblPos val="outEnd"/>
              <c:showLegendKey val="0"/>
              <c:showVal val="0"/>
              <c:showCatName val="1"/>
              <c:showSerName val="0"/>
              <c:showPercent val="0"/>
              <c:showBubbleSize val="0"/>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s-ES"/>
                </a:p>
              </c:txPr>
              <c:dLblPos val="outEnd"/>
              <c:showLegendKey val="0"/>
              <c:showVal val="0"/>
              <c:showCatName val="1"/>
              <c:showSerName val="0"/>
              <c:showPercent val="0"/>
              <c:showBubbleSize val="0"/>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s-ES"/>
                </a:p>
              </c:txPr>
              <c:dLblPos val="outEnd"/>
              <c:showLegendKey val="0"/>
              <c:showVal val="0"/>
              <c:showCatName val="1"/>
              <c:showSerName val="0"/>
              <c:showPercent val="0"/>
              <c:showBubbleSize val="0"/>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s-ES"/>
                </a:p>
              </c:txPr>
              <c:dLblPos val="outEnd"/>
              <c:showLegendKey val="0"/>
              <c:showVal val="0"/>
              <c:showCatName val="1"/>
              <c:showSerName val="0"/>
              <c:showPercent val="0"/>
              <c:showBubbleSize val="0"/>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s-ES"/>
                </a:p>
              </c:txPr>
              <c:dLblPos val="outEnd"/>
              <c:showLegendKey val="0"/>
              <c:showVal val="0"/>
              <c:showCatName val="1"/>
              <c:showSerName val="0"/>
              <c:showPercent val="0"/>
              <c:showBubbleSize val="0"/>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s-ES"/>
                </a:p>
              </c:txPr>
              <c:dLblPos val="outEnd"/>
              <c:showLegendKey val="0"/>
              <c:showVal val="0"/>
              <c:showCatName val="1"/>
              <c:showSerName val="0"/>
              <c:showPercent val="0"/>
              <c:showBubbleSize val="0"/>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s-ES"/>
                </a:p>
              </c:txPr>
              <c:dLblPos val="outEnd"/>
              <c:showLegendKey val="0"/>
              <c:showVal val="0"/>
              <c:showCatName val="1"/>
              <c:showSerName val="0"/>
              <c:showPercent val="0"/>
              <c:showBubbleSize val="0"/>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Hoja1!$A$1:$A$8</c:f>
              <c:strCache>
                <c:ptCount val="8"/>
                <c:pt idx="0">
                  <c:v>TUNAS</c:v>
                </c:pt>
                <c:pt idx="1">
                  <c:v>HOLGUÍN</c:v>
                </c:pt>
                <c:pt idx="2">
                  <c:v>GRANMA</c:v>
                </c:pt>
                <c:pt idx="3">
                  <c:v>GTAMO</c:v>
                </c:pt>
                <c:pt idx="4">
                  <c:v>CAMAGÜEY</c:v>
                </c:pt>
                <c:pt idx="5">
                  <c:v>CIEGO</c:v>
                </c:pt>
                <c:pt idx="6">
                  <c:v>S/S</c:v>
                </c:pt>
                <c:pt idx="7">
                  <c:v>MES</c:v>
                </c:pt>
              </c:strCache>
            </c:strRef>
          </c:cat>
          <c:val>
            <c:numRef>
              <c:f>Hoja1!$C$1:$C$8</c:f>
              <c:numCache>
                <c:formatCode>General</c:formatCode>
                <c:ptCount val="8"/>
              </c:numCache>
            </c:numRef>
          </c:val>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s-E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rAngAx val="0"/>
    </c:view3D>
    <c:floor>
      <c:thickness val="0"/>
    </c:floor>
    <c:sideWall>
      <c:thickness val="0"/>
    </c:sideWall>
    <c:backWall>
      <c:thickness val="0"/>
    </c:backWall>
    <c:plotArea>
      <c:layout/>
      <c:pie3DChart>
        <c:varyColors val="1"/>
        <c:ser>
          <c:idx val="0"/>
          <c:order val="0"/>
          <c:explosion val="25"/>
          <c:cat>
            <c:strRef>
              <c:f>Hoja2!$A$1:$A$7</c:f>
              <c:strCache>
                <c:ptCount val="7"/>
                <c:pt idx="0">
                  <c:v>MÉXICO</c:v>
                </c:pt>
                <c:pt idx="1">
                  <c:v>COSTA RICA</c:v>
                </c:pt>
                <c:pt idx="2">
                  <c:v>COLOMBIA</c:v>
                </c:pt>
                <c:pt idx="3">
                  <c:v>VENEZUELA</c:v>
                </c:pt>
                <c:pt idx="4">
                  <c:v>ECUADOR</c:v>
                </c:pt>
                <c:pt idx="5">
                  <c:v>NIGER</c:v>
                </c:pt>
                <c:pt idx="6">
                  <c:v>ANGOLA</c:v>
                </c:pt>
              </c:strCache>
            </c:strRef>
          </c:cat>
          <c:val>
            <c:numRef>
              <c:f>Hoja2!$B$1:$B$7</c:f>
              <c:numCache>
                <c:formatCode>General</c:formatCode>
                <c:ptCount val="7"/>
                <c:pt idx="0">
                  <c:v>4</c:v>
                </c:pt>
                <c:pt idx="1">
                  <c:v>2</c:v>
                </c:pt>
                <c:pt idx="2">
                  <c:v>1</c:v>
                </c:pt>
                <c:pt idx="3">
                  <c:v>31</c:v>
                </c:pt>
                <c:pt idx="4">
                  <c:v>37</c:v>
                </c:pt>
                <c:pt idx="5">
                  <c:v>1</c:v>
                </c:pt>
                <c:pt idx="6">
                  <c:v>1</c:v>
                </c:pt>
              </c:numCache>
            </c:numRef>
          </c:val>
        </c:ser>
        <c:ser>
          <c:idx val="1"/>
          <c:order val="1"/>
          <c:explosion val="25"/>
          <c:cat>
            <c:strRef>
              <c:f>Hoja2!$A$1:$A$7</c:f>
              <c:strCache>
                <c:ptCount val="7"/>
                <c:pt idx="0">
                  <c:v>MÉXICO</c:v>
                </c:pt>
                <c:pt idx="1">
                  <c:v>COSTA RICA</c:v>
                </c:pt>
                <c:pt idx="2">
                  <c:v>COLOMBIA</c:v>
                </c:pt>
                <c:pt idx="3">
                  <c:v>VENEZUELA</c:v>
                </c:pt>
                <c:pt idx="4">
                  <c:v>ECUADOR</c:v>
                </c:pt>
                <c:pt idx="5">
                  <c:v>NIGER</c:v>
                </c:pt>
                <c:pt idx="6">
                  <c:v>ANGOLA</c:v>
                </c:pt>
              </c:strCache>
            </c:strRef>
          </c:cat>
          <c:val>
            <c:numRef>
              <c:f>Hoja2!$C$1:$C$7</c:f>
              <c:numCache>
                <c:formatCode>General</c:formatCode>
                <c:ptCount val="7"/>
              </c:numCache>
            </c:numRef>
          </c:val>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explosion val="25"/>
          <c:dPt>
            <c:idx val="0"/>
            <c:bubble3D val="0"/>
            <c:spPr>
              <a:solidFill>
                <a:schemeClr val="accent1"/>
              </a:solidFill>
              <a:ln>
                <a:noFill/>
              </a:ln>
              <a:effectLst>
                <a:outerShdw blurRad="254000" sx="102000" sy="102000" algn="ctr" rotWithShape="0">
                  <a:prstClr val="black">
                    <a:alpha val="20000"/>
                  </a:prstClr>
                </a:outerShdw>
              </a:effectLst>
              <a:sp3d/>
            </c:spPr>
          </c:dPt>
          <c:dPt>
            <c:idx val="1"/>
            <c:bubble3D val="0"/>
            <c:spPr>
              <a:solidFill>
                <a:schemeClr val="accent2"/>
              </a:solidFill>
              <a:ln>
                <a:noFill/>
              </a:ln>
              <a:effectLst>
                <a:outerShdw blurRad="254000" sx="102000" sy="102000" algn="ctr" rotWithShape="0">
                  <a:prstClr val="black">
                    <a:alpha val="20000"/>
                  </a:prstClr>
                </a:outerShdw>
              </a:effectLst>
              <a:sp3d/>
            </c:spPr>
          </c:dPt>
          <c:dPt>
            <c:idx val="2"/>
            <c:bubble3D val="0"/>
            <c:spPr>
              <a:solidFill>
                <a:schemeClr val="accent3"/>
              </a:solidFill>
              <a:ln>
                <a:noFill/>
              </a:ln>
              <a:effectLst>
                <a:outerShdw blurRad="254000" sx="102000" sy="102000" algn="ctr" rotWithShape="0">
                  <a:prstClr val="black">
                    <a:alpha val="20000"/>
                  </a:prstClr>
                </a:outerShdw>
              </a:effectLst>
              <a:sp3d/>
            </c:spPr>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s-ES"/>
              </a:p>
            </c:txPr>
            <c:dLblPos val="ctr"/>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Hoja3!$A$1:$A$3</c:f>
              <c:strCache>
                <c:ptCount val="3"/>
                <c:pt idx="0">
                  <c:v>STGO</c:v>
                </c:pt>
                <c:pt idx="1">
                  <c:v>OTRAS PROV</c:v>
                </c:pt>
                <c:pt idx="2">
                  <c:v>OTROS PAISES</c:v>
                </c:pt>
              </c:strCache>
            </c:strRef>
          </c:cat>
          <c:val>
            <c:numRef>
              <c:f>Hoja3!$B$1:$B$3</c:f>
              <c:numCache>
                <c:formatCode>General</c:formatCode>
                <c:ptCount val="3"/>
                <c:pt idx="0">
                  <c:v>76</c:v>
                </c:pt>
                <c:pt idx="1">
                  <c:v>81</c:v>
                </c:pt>
                <c:pt idx="2">
                  <c:v>77</c:v>
                </c:pt>
              </c:numCache>
            </c:numRef>
          </c:val>
        </c:ser>
        <c:dLbls>
          <c:dLblPos val="ctr"/>
          <c:showLegendKey val="0"/>
          <c:showVal val="0"/>
          <c:showCatName val="1"/>
          <c:showSerName val="0"/>
          <c:showPercent val="0"/>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s-E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E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smtClean="0">
                <a:solidFill>
                  <a:srgbClr val="FF0000"/>
                </a:solidFill>
                <a:effectLst>
                  <a:outerShdw blurRad="38100" dist="38100" dir="2700000" algn="tl">
                    <a:srgbClr val="000000">
                      <a:alpha val="43137"/>
                    </a:srgbClr>
                  </a:outerShdw>
                </a:effectLst>
              </a:rPr>
              <a:t>DOCTORES GRADUADOS</a:t>
            </a:r>
            <a:endParaRPr lang="en-US" dirty="0">
              <a:solidFill>
                <a:srgbClr val="FF0000"/>
              </a:solidFill>
              <a:effectLst>
                <a:outerShdw blurRad="38100" dist="38100" dir="2700000" algn="tl">
                  <a:srgbClr val="000000">
                    <a:alpha val="43137"/>
                  </a:srgbClr>
                </a:outerShdw>
              </a:effectLst>
            </a:endParaRP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s-ES"/>
        </a:p>
      </c:txPr>
    </c:title>
    <c:autoTitleDeleted val="0"/>
    <c:plotArea>
      <c:layout>
        <c:manualLayout>
          <c:layoutTarget val="inner"/>
          <c:xMode val="edge"/>
          <c:yMode val="edge"/>
          <c:x val="6.0420127737744904E-2"/>
          <c:y val="0.15089093764654704"/>
          <c:w val="0.92995303493410297"/>
          <c:h val="0.79065915068205894"/>
        </c:manualLayout>
      </c:layout>
      <c:barChart>
        <c:barDir val="col"/>
        <c:grouping val="cluster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ln>
              <a:effectLst/>
            </c:spPr>
            <c:trendlineType val="movingAvg"/>
            <c:period val="2"/>
            <c:dispRSqr val="0"/>
            <c:dispEq val="0"/>
          </c:trendline>
          <c:cat>
            <c:numRef>
              <c:f>Hoja1!$A$3:$A$24</c:f>
              <c:numCache>
                <c:formatCode>General</c:formatCode>
                <c:ptCount val="22"/>
                <c:pt idx="0">
                  <c:v>1993</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numCache>
            </c:numRef>
          </c:cat>
          <c:val>
            <c:numRef>
              <c:f>Hoja1!$B$3:$B$24</c:f>
              <c:numCache>
                <c:formatCode>General</c:formatCode>
                <c:ptCount val="22"/>
                <c:pt idx="0">
                  <c:v>3</c:v>
                </c:pt>
                <c:pt idx="1">
                  <c:v>2</c:v>
                </c:pt>
                <c:pt idx="2">
                  <c:v>5</c:v>
                </c:pt>
                <c:pt idx="3">
                  <c:v>4</c:v>
                </c:pt>
                <c:pt idx="4">
                  <c:v>4</c:v>
                </c:pt>
                <c:pt idx="5">
                  <c:v>4</c:v>
                </c:pt>
                <c:pt idx="6">
                  <c:v>13</c:v>
                </c:pt>
                <c:pt idx="7">
                  <c:v>6</c:v>
                </c:pt>
                <c:pt idx="8">
                  <c:v>12</c:v>
                </c:pt>
                <c:pt idx="9">
                  <c:v>12</c:v>
                </c:pt>
                <c:pt idx="10">
                  <c:v>12</c:v>
                </c:pt>
                <c:pt idx="11">
                  <c:v>7</c:v>
                </c:pt>
                <c:pt idx="12">
                  <c:v>16</c:v>
                </c:pt>
                <c:pt idx="13">
                  <c:v>5</c:v>
                </c:pt>
                <c:pt idx="14">
                  <c:v>37</c:v>
                </c:pt>
                <c:pt idx="15">
                  <c:v>26</c:v>
                </c:pt>
                <c:pt idx="16">
                  <c:v>34</c:v>
                </c:pt>
                <c:pt idx="17">
                  <c:v>6</c:v>
                </c:pt>
                <c:pt idx="18">
                  <c:v>6</c:v>
                </c:pt>
                <c:pt idx="19">
                  <c:v>13</c:v>
                </c:pt>
                <c:pt idx="20">
                  <c:v>23</c:v>
                </c:pt>
                <c:pt idx="21">
                  <c:v>5</c:v>
                </c:pt>
              </c:numCache>
            </c:numRef>
          </c:val>
        </c:ser>
        <c:dLbls>
          <c:dLblPos val="outEnd"/>
          <c:showLegendKey val="0"/>
          <c:showVal val="1"/>
          <c:showCatName val="0"/>
          <c:showSerName val="0"/>
          <c:showPercent val="0"/>
          <c:showBubbleSize val="0"/>
        </c:dLbls>
        <c:gapWidth val="100"/>
        <c:overlap val="-24"/>
        <c:axId val="245130008"/>
        <c:axId val="245129616"/>
      </c:barChart>
      <c:catAx>
        <c:axId val="24513000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45129616"/>
        <c:crosses val="autoZero"/>
        <c:auto val="1"/>
        <c:lblAlgn val="ctr"/>
        <c:lblOffset val="100"/>
        <c:noMultiLvlLbl val="0"/>
      </c:catAx>
      <c:valAx>
        <c:axId val="245129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451300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1"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16739" name="Rectangle 3"/>
          <p:cNvSpPr>
            <a:spLocks noGrp="1" noChangeArrowheads="1"/>
          </p:cNvSpPr>
          <p:nvPr>
            <p:ph type="dt" sz="quarter" idx="1"/>
          </p:nvPr>
        </p:nvSpPr>
        <p:spPr bwMode="auto">
          <a:xfrm>
            <a:off x="3890964"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116740" name="Rectangle 4"/>
          <p:cNvSpPr>
            <a:spLocks noGrp="1" noChangeArrowheads="1"/>
          </p:cNvSpPr>
          <p:nvPr>
            <p:ph type="ftr" sz="quarter" idx="2"/>
          </p:nvPr>
        </p:nvSpPr>
        <p:spPr bwMode="auto">
          <a:xfrm>
            <a:off x="1"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16741" name="Rectangle 5"/>
          <p:cNvSpPr>
            <a:spLocks noGrp="1" noChangeArrowheads="1"/>
          </p:cNvSpPr>
          <p:nvPr>
            <p:ph type="sldNum" sz="quarter" idx="3"/>
          </p:nvPr>
        </p:nvSpPr>
        <p:spPr bwMode="auto">
          <a:xfrm>
            <a:off x="3890964"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3B335587-1406-4AB0-A637-0CFF82FCF09C}" type="slidenum">
              <a:rPr lang="es-ES_tradnl"/>
              <a:pPr>
                <a:defRPr/>
              </a:pPr>
              <a:t>‹Nº›</a:t>
            </a:fld>
            <a:endParaRPr lang="es-ES_tradnl"/>
          </a:p>
        </p:txBody>
      </p:sp>
    </p:spTree>
    <p:extLst>
      <p:ext uri="{BB962C8B-B14F-4D97-AF65-F5344CB8AC3E}">
        <p14:creationId xmlns:p14="http://schemas.microsoft.com/office/powerpoint/2010/main" val="2042179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8435" name="Rectangle 3"/>
          <p:cNvSpPr>
            <a:spLocks noGrp="1" noChangeArrowheads="1"/>
          </p:cNvSpPr>
          <p:nvPr>
            <p:ph type="dt" idx="1"/>
          </p:nvPr>
        </p:nvSpPr>
        <p:spPr bwMode="auto">
          <a:xfrm>
            <a:off x="388620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31748" name="Rectangle 4"/>
          <p:cNvSpPr>
            <a:spLocks noGrp="1" noRot="1" noChangeAspect="1" noChangeArrowheads="1" noTextEdit="1"/>
          </p:cNvSpPr>
          <p:nvPr>
            <p:ph type="sldImg" idx="2"/>
          </p:nvPr>
        </p:nvSpPr>
        <p:spPr bwMode="auto">
          <a:xfrm>
            <a:off x="944563" y="746125"/>
            <a:ext cx="4970462"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2814" y="4724892"/>
            <a:ext cx="5032375" cy="447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8438" name="Rectangle 6"/>
          <p:cNvSpPr>
            <a:spLocks noGrp="1" noChangeArrowheads="1"/>
          </p:cNvSpPr>
          <p:nvPr>
            <p:ph type="ftr" sz="quarter" idx="4"/>
          </p:nvPr>
        </p:nvSpPr>
        <p:spPr bwMode="auto">
          <a:xfrm>
            <a:off x="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8439" name="Rectangle 7"/>
          <p:cNvSpPr>
            <a:spLocks noGrp="1" noChangeArrowheads="1"/>
          </p:cNvSpPr>
          <p:nvPr>
            <p:ph type="sldNum" sz="quarter" idx="5"/>
          </p:nvPr>
        </p:nvSpPr>
        <p:spPr bwMode="auto">
          <a:xfrm>
            <a:off x="388620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62ACCF27-F5DC-4C16-B14A-A28E9B407D8C}" type="slidenum">
              <a:rPr lang="es-ES_tradnl"/>
              <a:pPr>
                <a:defRPr/>
              </a:pPr>
              <a:t>‹Nº›</a:t>
            </a:fld>
            <a:endParaRPr lang="es-ES_tradnl"/>
          </a:p>
        </p:txBody>
      </p:sp>
    </p:spTree>
    <p:extLst>
      <p:ext uri="{BB962C8B-B14F-4D97-AF65-F5344CB8AC3E}">
        <p14:creationId xmlns:p14="http://schemas.microsoft.com/office/powerpoint/2010/main" val="145316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a:t>
            </a:fld>
            <a:endParaRPr lang="es-ES_tradnl"/>
          </a:p>
        </p:txBody>
      </p:sp>
    </p:spTree>
    <p:extLst>
      <p:ext uri="{BB962C8B-B14F-4D97-AF65-F5344CB8AC3E}">
        <p14:creationId xmlns:p14="http://schemas.microsoft.com/office/powerpoint/2010/main" val="827541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FC6514-4825-48AF-843A-537215BA1543}" type="slidenum">
              <a:rPr lang="es-ES_tradnl"/>
              <a:pPr>
                <a:defRPr/>
              </a:pPr>
              <a:t>‹Nº›</a:t>
            </a:fld>
            <a:endParaRPr lang="es-ES_tradnl"/>
          </a:p>
        </p:txBody>
      </p:sp>
    </p:spTree>
    <p:extLst>
      <p:ext uri="{BB962C8B-B14F-4D97-AF65-F5344CB8AC3E}">
        <p14:creationId xmlns:p14="http://schemas.microsoft.com/office/powerpoint/2010/main" val="26790875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4248F6-E43B-4A96-9AFD-9DB6C2BB5D83}" type="slidenum">
              <a:rPr lang="es-ES_tradnl"/>
              <a:pPr>
                <a:defRPr/>
              </a:pPr>
              <a:t>‹Nº›</a:t>
            </a:fld>
            <a:endParaRPr lang="es-ES_tradnl"/>
          </a:p>
        </p:txBody>
      </p:sp>
    </p:spTree>
    <p:extLst>
      <p:ext uri="{BB962C8B-B14F-4D97-AF65-F5344CB8AC3E}">
        <p14:creationId xmlns:p14="http://schemas.microsoft.com/office/powerpoint/2010/main" val="1841526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FF9BA73-FA18-423C-B95B-C4D345D59D49}" type="slidenum">
              <a:rPr lang="es-ES_tradnl"/>
              <a:pPr>
                <a:defRPr/>
              </a:pPr>
              <a:t>‹Nº›</a:t>
            </a:fld>
            <a:endParaRPr lang="es-ES_tradnl"/>
          </a:p>
        </p:txBody>
      </p:sp>
    </p:spTree>
    <p:extLst>
      <p:ext uri="{BB962C8B-B14F-4D97-AF65-F5344CB8AC3E}">
        <p14:creationId xmlns:p14="http://schemas.microsoft.com/office/powerpoint/2010/main" val="42634344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685800" y="1981200"/>
            <a:ext cx="7772400" cy="4114800"/>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5B174E9-9B43-46AE-A9F3-DC8B8CDBBF12}" type="slidenum">
              <a:rPr lang="es-ES_tradnl"/>
              <a:pPr>
                <a:defRPr/>
              </a:pPr>
              <a:t>‹Nº›</a:t>
            </a:fld>
            <a:endParaRPr lang="es-ES_tradnl"/>
          </a:p>
        </p:txBody>
      </p:sp>
    </p:spTree>
    <p:extLst>
      <p:ext uri="{BB962C8B-B14F-4D97-AF65-F5344CB8AC3E}">
        <p14:creationId xmlns:p14="http://schemas.microsoft.com/office/powerpoint/2010/main" val="38486790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AA8337-9F9F-4F16-A594-F541F9D17F35}" type="slidenum">
              <a:rPr lang="es-ES_tradnl"/>
              <a:pPr>
                <a:defRPr/>
              </a:pPr>
              <a:t>‹Nº›</a:t>
            </a:fld>
            <a:endParaRPr lang="es-ES_tradnl"/>
          </a:p>
        </p:txBody>
      </p:sp>
    </p:spTree>
    <p:extLst>
      <p:ext uri="{BB962C8B-B14F-4D97-AF65-F5344CB8AC3E}">
        <p14:creationId xmlns:p14="http://schemas.microsoft.com/office/powerpoint/2010/main" val="20895293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6B100AB-72C6-46A9-8BE1-DACF4A4CE68F}" type="slidenum">
              <a:rPr lang="es-ES_tradnl"/>
              <a:pPr>
                <a:defRPr/>
              </a:pPr>
              <a:t>‹Nº›</a:t>
            </a:fld>
            <a:endParaRPr lang="es-ES_tradnl"/>
          </a:p>
        </p:txBody>
      </p:sp>
    </p:spTree>
    <p:extLst>
      <p:ext uri="{BB962C8B-B14F-4D97-AF65-F5344CB8AC3E}">
        <p14:creationId xmlns:p14="http://schemas.microsoft.com/office/powerpoint/2010/main" val="17405697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CE8C11C4-573A-486F-A8C9-06F8AB300CF3}" type="slidenum">
              <a:rPr lang="es-ES_tradnl"/>
              <a:pPr>
                <a:defRPr/>
              </a:pPr>
              <a:t>‹Nº›</a:t>
            </a:fld>
            <a:endParaRPr lang="es-ES_tradnl"/>
          </a:p>
        </p:txBody>
      </p:sp>
    </p:spTree>
    <p:extLst>
      <p:ext uri="{BB962C8B-B14F-4D97-AF65-F5344CB8AC3E}">
        <p14:creationId xmlns:p14="http://schemas.microsoft.com/office/powerpoint/2010/main" val="9204471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4FEA0583-A413-40BB-BEC3-5E20BD7D711F}" type="slidenum">
              <a:rPr lang="es-ES_tradnl"/>
              <a:pPr>
                <a:defRPr/>
              </a:pPr>
              <a:t>‹Nº›</a:t>
            </a:fld>
            <a:endParaRPr lang="es-ES_tradnl"/>
          </a:p>
        </p:txBody>
      </p:sp>
    </p:spTree>
    <p:extLst>
      <p:ext uri="{BB962C8B-B14F-4D97-AF65-F5344CB8AC3E}">
        <p14:creationId xmlns:p14="http://schemas.microsoft.com/office/powerpoint/2010/main" val="14428643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C256E4D0-E7C7-4300-9357-E49B5A90E237}" type="slidenum">
              <a:rPr lang="es-ES_tradnl"/>
              <a:pPr>
                <a:defRPr/>
              </a:pPr>
              <a:t>‹Nº›</a:t>
            </a:fld>
            <a:endParaRPr lang="es-ES_tradnl"/>
          </a:p>
        </p:txBody>
      </p:sp>
    </p:spTree>
    <p:extLst>
      <p:ext uri="{BB962C8B-B14F-4D97-AF65-F5344CB8AC3E}">
        <p14:creationId xmlns:p14="http://schemas.microsoft.com/office/powerpoint/2010/main" val="276458634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95FC74E7-086D-4F1E-BEF3-5B5828DB2B56}" type="slidenum">
              <a:rPr lang="es-ES_tradnl"/>
              <a:pPr>
                <a:defRPr/>
              </a:pPr>
              <a:t>‹Nº›</a:t>
            </a:fld>
            <a:endParaRPr lang="es-ES_tradnl"/>
          </a:p>
        </p:txBody>
      </p:sp>
    </p:spTree>
    <p:extLst>
      <p:ext uri="{BB962C8B-B14F-4D97-AF65-F5344CB8AC3E}">
        <p14:creationId xmlns:p14="http://schemas.microsoft.com/office/powerpoint/2010/main" val="23272293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B4BBFF82-4923-4D8D-873A-FB1BF6E26A36}" type="slidenum">
              <a:rPr lang="es-ES_tradnl"/>
              <a:pPr>
                <a:defRPr/>
              </a:pPr>
              <a:t>‹Nº›</a:t>
            </a:fld>
            <a:endParaRPr lang="es-ES_tradnl"/>
          </a:p>
        </p:txBody>
      </p:sp>
    </p:spTree>
    <p:extLst>
      <p:ext uri="{BB962C8B-B14F-4D97-AF65-F5344CB8AC3E}">
        <p14:creationId xmlns:p14="http://schemas.microsoft.com/office/powerpoint/2010/main" val="248178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9636EA6-7096-4E20-B5B9-612561602D3F}" type="slidenum">
              <a:rPr lang="es-ES_tradnl"/>
              <a:pPr>
                <a:defRPr/>
              </a:pPr>
              <a:t>‹Nº›</a:t>
            </a:fld>
            <a:endParaRPr lang="es-ES_tradnl"/>
          </a:p>
        </p:txBody>
      </p:sp>
    </p:spTree>
    <p:extLst>
      <p:ext uri="{BB962C8B-B14F-4D97-AF65-F5344CB8AC3E}">
        <p14:creationId xmlns:p14="http://schemas.microsoft.com/office/powerpoint/2010/main" val="332625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3B222-7A8C-44E9-8CAA-3C731376E8C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2"/>
          <p:cNvSpPr txBox="1">
            <a:spLocks noChangeArrowheads="1"/>
          </p:cNvSpPr>
          <p:nvPr/>
        </p:nvSpPr>
        <p:spPr bwMode="auto">
          <a:xfrm>
            <a:off x="1907704" y="1905506"/>
            <a:ext cx="6842814" cy="3508653"/>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4800" b="1" dirty="0" smtClean="0">
                <a:solidFill>
                  <a:srgbClr val="FF0000"/>
                </a:solidFill>
                <a:latin typeface="Impact" pitchFamily="34" charset="0"/>
              </a:rPr>
              <a:t> </a:t>
            </a:r>
            <a:r>
              <a:rPr lang="es-ES" sz="4800" b="1" dirty="0" smtClean="0">
                <a:ln>
                  <a:solidFill>
                    <a:schemeClr val="accent1">
                      <a:alpha val="58000"/>
                    </a:schemeClr>
                  </a:solidFill>
                </a:ln>
                <a:solidFill>
                  <a:srgbClr val="FF0000"/>
                </a:solidFill>
                <a:latin typeface="Impact" pitchFamily="34" charset="0"/>
              </a:rPr>
              <a:t>CENTROS DE ESTUDIOS</a:t>
            </a:r>
          </a:p>
          <a:p>
            <a:pPr>
              <a:spcBef>
                <a:spcPct val="50000"/>
              </a:spcBef>
            </a:pPr>
            <a:r>
              <a:rPr lang="es-ES" sz="4800" b="1" dirty="0" smtClean="0">
                <a:ln>
                  <a:solidFill>
                    <a:schemeClr val="accent1">
                      <a:alpha val="58000"/>
                    </a:schemeClr>
                  </a:solidFill>
                </a:ln>
                <a:solidFill>
                  <a:srgbClr val="FF0000"/>
                </a:solidFill>
                <a:latin typeface="Impact" pitchFamily="34" charset="0"/>
                <a:ea typeface="Times New Roman" pitchFamily="18" charset="0"/>
                <a:cs typeface="Arial" charset="0"/>
              </a:rPr>
              <a:t>Balance Parcial Objetivos</a:t>
            </a:r>
          </a:p>
          <a:p>
            <a:pPr>
              <a:spcBef>
                <a:spcPct val="50000"/>
              </a:spcBef>
            </a:pPr>
            <a:r>
              <a:rPr lang="es-ES" sz="2000" b="1" dirty="0" smtClean="0">
                <a:ln>
                  <a:solidFill>
                    <a:schemeClr val="accent1">
                      <a:alpha val="58000"/>
                    </a:schemeClr>
                  </a:solidFill>
                </a:ln>
                <a:solidFill>
                  <a:srgbClr val="FF0000"/>
                </a:solidFill>
                <a:latin typeface="Impact" pitchFamily="34" charset="0"/>
              </a:rPr>
              <a:t>julio </a:t>
            </a:r>
            <a:r>
              <a:rPr lang="es-ES" sz="2000" b="1" dirty="0">
                <a:ln>
                  <a:solidFill>
                    <a:schemeClr val="accent1">
                      <a:alpha val="58000"/>
                    </a:schemeClr>
                  </a:solidFill>
                </a:ln>
                <a:solidFill>
                  <a:srgbClr val="FF0000"/>
                </a:solidFill>
                <a:latin typeface="Impact" pitchFamily="34" charset="0"/>
              </a:rPr>
              <a:t>2016</a:t>
            </a:r>
          </a:p>
          <a:p>
            <a:pPr>
              <a:spcBef>
                <a:spcPct val="50000"/>
              </a:spcBef>
            </a:pPr>
            <a:endParaRPr lang="es-ES" sz="4800" b="1" dirty="0" smtClean="0">
              <a:ln>
                <a:solidFill>
                  <a:schemeClr val="accent1">
                    <a:alpha val="58000"/>
                  </a:schemeClr>
                </a:solidFill>
              </a:ln>
              <a:solidFill>
                <a:srgbClr val="FF0000"/>
              </a:solidFill>
              <a:latin typeface="Arial" charset="0"/>
              <a:ea typeface="Times New Roman" pitchFamily="18" charset="0"/>
              <a:cs typeface="Arial" charset="0"/>
            </a:endParaRPr>
          </a:p>
        </p:txBody>
      </p:sp>
      <p:pic>
        <p:nvPicPr>
          <p:cNvPr id="13" name="Picture 2" descr="C:\Users\Y6\Pictures\base de la evalu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196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6" descr="D:\HERRAMIENTAS\Escudo\Escudo11. - 4 escudos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332656"/>
            <a:ext cx="1193656" cy="11949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CeeS1"/>
          <p:cNvPicPr>
            <a:picLocks noChangeAspect="1" noChangeArrowheads="1"/>
          </p:cNvPicPr>
          <p:nvPr/>
        </p:nvPicPr>
        <p:blipFill>
          <a:blip r:embed="rId5">
            <a:extLst>
              <a:ext uri="{28A0092B-C50C-407E-A947-70E740481C1C}">
                <a14:useLocalDpi xmlns:a14="http://schemas.microsoft.com/office/drawing/2010/main" val="0"/>
              </a:ext>
            </a:extLst>
          </a:blip>
          <a:srcRect l="21626" t="18863" r="26125" b="23994"/>
          <a:stretch>
            <a:fillRect/>
          </a:stretch>
        </p:blipFill>
        <p:spPr bwMode="auto">
          <a:xfrm>
            <a:off x="4644008" y="5153744"/>
            <a:ext cx="1155576" cy="1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2859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13360" y="335558"/>
            <a:ext cx="7272808" cy="1077218"/>
          </a:xfrm>
          <a:prstGeom prst="rect">
            <a:avLst/>
          </a:prstGeom>
        </p:spPr>
        <p:txBody>
          <a:bodyPr wrap="square">
            <a:spAutoFit/>
          </a:bodyPr>
          <a:lstStyle/>
          <a:p>
            <a:r>
              <a:rPr lang="es-ES" sz="3200" dirty="0" smtClean="0">
                <a:solidFill>
                  <a:srgbClr val="FF0000"/>
                </a:solidFill>
                <a:latin typeface="Impact" pitchFamily="34" charset="0"/>
              </a:rPr>
              <a:t>CUMPLIMIENTO DEL PLAN DE DEFENSAS DE DOCTORADOS DEL CEES.</a:t>
            </a:r>
            <a:endParaRPr lang="es-ES" sz="3200" dirty="0">
              <a:solidFill>
                <a:srgbClr val="FF0000"/>
              </a:solidFill>
              <a:latin typeface="Impact" pitchFamily="34" charset="0"/>
            </a:endParaRPr>
          </a:p>
        </p:txBody>
      </p:sp>
      <p:sp>
        <p:nvSpPr>
          <p:cNvPr id="6" name="Rectángulo 5"/>
          <p:cNvSpPr/>
          <p:nvPr/>
        </p:nvSpPr>
        <p:spPr>
          <a:xfrm>
            <a:off x="865294" y="1700808"/>
            <a:ext cx="4580100" cy="517065"/>
          </a:xfrm>
          <a:prstGeom prst="rect">
            <a:avLst/>
          </a:prstGeom>
        </p:spPr>
        <p:txBody>
          <a:bodyPr wrap="none">
            <a:spAutoFit/>
          </a:bodyPr>
          <a:lstStyle/>
          <a:p>
            <a:pPr algn="just">
              <a:lnSpc>
                <a:spcPct val="115000"/>
              </a:lnSpc>
              <a:spcBef>
                <a:spcPts val="600"/>
              </a:spcBef>
              <a:spcAft>
                <a:spcPts val="600"/>
              </a:spcAft>
            </a:pPr>
            <a:r>
              <a:rPr lang="es-ES" dirty="0">
                <a:latin typeface="Arial Narrow" panose="020B0606020202030204" pitchFamily="34" charset="0"/>
                <a:ea typeface="Times New Roman" panose="02020603050405020304" pitchFamily="18" charset="0"/>
                <a:cs typeface="Arial" panose="020B0604020202020204" pitchFamily="34" charset="0"/>
              </a:rPr>
              <a:t>Doctores graduados en el </a:t>
            </a:r>
            <a:r>
              <a:rPr lang="es-ES" dirty="0" smtClean="0">
                <a:latin typeface="Arial Narrow" panose="020B0606020202030204" pitchFamily="34" charset="0"/>
                <a:ea typeface="Times New Roman" panose="02020603050405020304" pitchFamily="18" charset="0"/>
                <a:cs typeface="Arial" panose="020B0604020202020204" pitchFamily="34" charset="0"/>
              </a:rPr>
              <a:t>2015 - 2016 </a:t>
            </a:r>
            <a:endParaRPr lang="es-ES" sz="2800" dirty="0">
              <a:ea typeface="Times New Roman" panose="02020603050405020304" pitchFamily="18" charset="0"/>
            </a:endParaRPr>
          </a:p>
        </p:txBody>
      </p:sp>
      <p:graphicFrame>
        <p:nvGraphicFramePr>
          <p:cNvPr id="7" name="Tabla 6"/>
          <p:cNvGraphicFramePr>
            <a:graphicFrameLocks noGrp="1"/>
          </p:cNvGraphicFramePr>
          <p:nvPr>
            <p:extLst>
              <p:ext uri="{D42A27DB-BD31-4B8C-83A1-F6EECF244321}">
                <p14:modId xmlns:p14="http://schemas.microsoft.com/office/powerpoint/2010/main" val="4025106754"/>
              </p:ext>
            </p:extLst>
          </p:nvPr>
        </p:nvGraphicFramePr>
        <p:xfrm>
          <a:off x="865294" y="2780928"/>
          <a:ext cx="6659034" cy="1586103"/>
        </p:xfrm>
        <a:graphic>
          <a:graphicData uri="http://schemas.openxmlformats.org/drawingml/2006/table">
            <a:tbl>
              <a:tblPr firstRow="1">
                <a:tableStyleId>{5C22544A-7EE6-4342-B048-85BDC9FD1C3A}</a:tableStyleId>
              </a:tblPr>
              <a:tblGrid>
                <a:gridCol w="940589"/>
                <a:gridCol w="1744446"/>
                <a:gridCol w="2287455"/>
                <a:gridCol w="1686544"/>
              </a:tblGrid>
              <a:tr h="321945">
                <a:tc rowSpan="3">
                  <a:txBody>
                    <a:bodyPr/>
                    <a:lstStyle/>
                    <a:p>
                      <a:pPr marL="64135" marR="91440">
                        <a:lnSpc>
                          <a:spcPct val="115000"/>
                        </a:lnSpc>
                        <a:spcBef>
                          <a:spcPts val="600"/>
                        </a:spcBef>
                        <a:spcAft>
                          <a:spcPts val="0"/>
                        </a:spcAft>
                      </a:pPr>
                      <a:r>
                        <a:rPr lang="es-ES" sz="1800" dirty="0">
                          <a:effectLst/>
                        </a:rPr>
                        <a:t>CeeS</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gridSpan="2">
                  <a:txBody>
                    <a:bodyPr/>
                    <a:lstStyle/>
                    <a:p>
                      <a:pPr marL="146050" marR="91440" algn="ctr">
                        <a:lnSpc>
                          <a:spcPct val="115000"/>
                        </a:lnSpc>
                        <a:spcBef>
                          <a:spcPts val="600"/>
                        </a:spcBef>
                        <a:spcAft>
                          <a:spcPts val="0"/>
                        </a:spcAft>
                      </a:pPr>
                      <a:r>
                        <a:rPr lang="es-ES" sz="1800" kern="1200" spc="-10" dirty="0">
                          <a:effectLst/>
                        </a:rPr>
                        <a:t>D</a:t>
                      </a:r>
                      <a:r>
                        <a:rPr lang="es-ES" sz="1800" kern="1200" spc="10" dirty="0">
                          <a:effectLst/>
                        </a:rPr>
                        <a:t>O</a:t>
                      </a:r>
                      <a:r>
                        <a:rPr lang="es-ES" sz="1800" kern="1200" spc="-10" dirty="0">
                          <a:effectLst/>
                        </a:rPr>
                        <a:t>C</a:t>
                      </a:r>
                      <a:r>
                        <a:rPr lang="es-ES" sz="1800" kern="1200" spc="-30" dirty="0">
                          <a:effectLst/>
                        </a:rPr>
                        <a:t>T</a:t>
                      </a:r>
                      <a:r>
                        <a:rPr lang="es-ES" sz="1800" kern="1200" spc="10" dirty="0">
                          <a:effectLst/>
                        </a:rPr>
                        <a:t>O</a:t>
                      </a:r>
                      <a:r>
                        <a:rPr lang="es-ES" sz="1800" kern="1200" spc="-10" dirty="0">
                          <a:effectLst/>
                        </a:rPr>
                        <a:t>RES </a:t>
                      </a:r>
                      <a:r>
                        <a:rPr lang="es-ES" sz="1800" kern="1200" dirty="0">
                          <a:effectLst/>
                        </a:rPr>
                        <a:t>2015</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a:txBody>
                    <a:bodyPr/>
                    <a:lstStyle/>
                    <a:p>
                      <a:pPr marL="146050" marR="91440" algn="ctr">
                        <a:lnSpc>
                          <a:spcPct val="115000"/>
                        </a:lnSpc>
                        <a:spcBef>
                          <a:spcPts val="600"/>
                        </a:spcBef>
                        <a:spcAft>
                          <a:spcPts val="0"/>
                        </a:spcAft>
                      </a:pPr>
                      <a:r>
                        <a:rPr lang="es-ES" sz="1800" kern="1200" spc="-10">
                          <a:effectLst/>
                        </a:rPr>
                        <a:t>2016</a:t>
                      </a:r>
                      <a:endParaRPr lang="es-ES" sz="1800">
                        <a:effectLst/>
                        <a:latin typeface="Times New Roman" panose="02020603050405020304" pitchFamily="18" charset="0"/>
                        <a:ea typeface="Times New Roman" panose="02020603050405020304" pitchFamily="18" charset="0"/>
                      </a:endParaRPr>
                    </a:p>
                  </a:txBody>
                  <a:tcPr marL="68580" marR="68580" marT="0" marB="0"/>
                </a:tc>
              </a:tr>
              <a:tr h="474345">
                <a:tc vMerge="1">
                  <a:txBody>
                    <a:bodyPr/>
                    <a:lstStyle/>
                    <a:p>
                      <a:endParaRPr lang="es-ES"/>
                    </a:p>
                  </a:txBody>
                  <a:tcPr/>
                </a:tc>
                <a:tc>
                  <a:txBody>
                    <a:bodyPr/>
                    <a:lstStyle/>
                    <a:p>
                      <a:pPr marL="82550" algn="ctr">
                        <a:lnSpc>
                          <a:spcPct val="115000"/>
                        </a:lnSpc>
                        <a:spcBef>
                          <a:spcPts val="600"/>
                        </a:spcBef>
                        <a:spcAft>
                          <a:spcPts val="0"/>
                        </a:spcAft>
                      </a:pPr>
                      <a:r>
                        <a:rPr lang="es-ES" sz="1800" kern="1200" spc="10" dirty="0">
                          <a:effectLst/>
                        </a:rPr>
                        <a:t>I</a:t>
                      </a:r>
                      <a:r>
                        <a:rPr lang="es-ES" sz="1800" kern="1200" spc="-10" dirty="0">
                          <a:effectLst/>
                        </a:rPr>
                        <a:t>N</a:t>
                      </a:r>
                      <a:r>
                        <a:rPr lang="es-ES" sz="1800" kern="1200" spc="-5" dirty="0">
                          <a:effectLst/>
                        </a:rPr>
                        <a:t>T</a:t>
                      </a:r>
                      <a:r>
                        <a:rPr lang="es-ES" sz="1800" kern="1200" spc="-10" dirty="0">
                          <a:effectLst/>
                        </a:rPr>
                        <a:t>ERNA</a:t>
                      </a:r>
                      <a:r>
                        <a:rPr lang="es-ES" sz="1800" kern="1200" dirty="0">
                          <a:effectLst/>
                        </a:rPr>
                        <a:t>S</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82550" algn="ctr">
                        <a:lnSpc>
                          <a:spcPct val="115000"/>
                        </a:lnSpc>
                        <a:spcBef>
                          <a:spcPts val="600"/>
                        </a:spcBef>
                        <a:spcAft>
                          <a:spcPts val="0"/>
                        </a:spcAft>
                      </a:pPr>
                      <a:r>
                        <a:rPr lang="es-ES" sz="1800" kern="1200" spc="-10" dirty="0">
                          <a:effectLst/>
                        </a:rPr>
                        <a:t>EX</a:t>
                      </a:r>
                      <a:r>
                        <a:rPr lang="es-ES" sz="1800" kern="1200" spc="-5" dirty="0">
                          <a:effectLst/>
                        </a:rPr>
                        <a:t>T</a:t>
                      </a:r>
                      <a:r>
                        <a:rPr lang="es-ES" sz="1800" kern="1200" spc="-10" dirty="0">
                          <a:effectLst/>
                        </a:rPr>
                        <a:t>ERNA</a:t>
                      </a:r>
                      <a:r>
                        <a:rPr lang="es-ES" sz="1800" kern="1200" dirty="0">
                          <a:effectLst/>
                        </a:rPr>
                        <a:t>S</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rowSpan="2">
                  <a:txBody>
                    <a:bodyPr/>
                    <a:lstStyle/>
                    <a:p>
                      <a:pPr marL="82550" marR="0" indent="0" algn="ctr" defTabSz="914400" rtl="0" eaLnBrk="1" fontAlgn="auto" latinLnBrk="0" hangingPunct="1">
                        <a:lnSpc>
                          <a:spcPct val="115000"/>
                        </a:lnSpc>
                        <a:spcBef>
                          <a:spcPts val="600"/>
                        </a:spcBef>
                        <a:spcAft>
                          <a:spcPts val="0"/>
                        </a:spcAft>
                        <a:buClrTx/>
                        <a:buSzTx/>
                        <a:buFontTx/>
                        <a:buNone/>
                        <a:tabLst/>
                        <a:defRPr/>
                      </a:pPr>
                      <a:r>
                        <a:rPr lang="es-ES" sz="1800" kern="1200" spc="-10" dirty="0" smtClean="0">
                          <a:effectLst/>
                        </a:rPr>
                        <a:t>EX</a:t>
                      </a:r>
                      <a:r>
                        <a:rPr lang="es-ES" sz="1800" kern="1200" spc="-5" dirty="0" smtClean="0">
                          <a:effectLst/>
                        </a:rPr>
                        <a:t>T</a:t>
                      </a:r>
                      <a:r>
                        <a:rPr lang="es-ES" sz="1800" kern="1200" spc="-10" dirty="0" smtClean="0">
                          <a:effectLst/>
                        </a:rPr>
                        <a:t>ERNA</a:t>
                      </a:r>
                      <a:r>
                        <a:rPr lang="es-ES" sz="1800" kern="1200" dirty="0" smtClean="0">
                          <a:effectLst/>
                        </a:rPr>
                        <a:t>S</a:t>
                      </a:r>
                      <a:endParaRPr lang="es-ES" sz="1800" dirty="0" smtClean="0">
                        <a:effectLst/>
                        <a:latin typeface="Times New Roman" panose="02020603050405020304" pitchFamily="18" charset="0"/>
                        <a:ea typeface="Times New Roman" panose="02020603050405020304" pitchFamily="18" charset="0"/>
                      </a:endParaRPr>
                    </a:p>
                    <a:p>
                      <a:pPr marL="82550" algn="ctr">
                        <a:lnSpc>
                          <a:spcPct val="115000"/>
                        </a:lnSpc>
                        <a:spcBef>
                          <a:spcPts val="600"/>
                        </a:spcBef>
                        <a:spcAft>
                          <a:spcPts val="0"/>
                        </a:spcAft>
                      </a:pPr>
                      <a:r>
                        <a:rPr lang="es-ES" sz="1800" kern="1200" spc="-10" dirty="0">
                          <a:effectLst/>
                        </a:rPr>
                        <a:t> </a:t>
                      </a:r>
                      <a:endParaRPr lang="es-ES" sz="1800" dirty="0">
                        <a:effectLst/>
                        <a:latin typeface="Times New Roman" panose="02020603050405020304" pitchFamily="18" charset="0"/>
                        <a:ea typeface="Times New Roman" panose="02020603050405020304" pitchFamily="18" charset="0"/>
                      </a:endParaRPr>
                    </a:p>
                  </a:txBody>
                  <a:tcPr marL="68580" marR="68580" marT="0" marB="0"/>
                </a:tc>
              </a:tr>
              <a:tr h="474345">
                <a:tc vMerge="1">
                  <a:txBody>
                    <a:bodyPr/>
                    <a:lstStyle/>
                    <a:p>
                      <a:endParaRPr lang="es-ES"/>
                    </a:p>
                  </a:txBody>
                  <a:tcPr/>
                </a:tc>
                <a:tc>
                  <a:txBody>
                    <a:bodyPr/>
                    <a:lstStyle/>
                    <a:p>
                      <a:pPr marR="100330" algn="ctr">
                        <a:lnSpc>
                          <a:spcPct val="115000"/>
                        </a:lnSpc>
                        <a:spcBef>
                          <a:spcPts val="600"/>
                        </a:spcBef>
                        <a:spcAft>
                          <a:spcPts val="0"/>
                        </a:spcAft>
                      </a:pPr>
                      <a:r>
                        <a:rPr lang="es-ES" sz="1800" kern="1200">
                          <a:effectLst/>
                        </a:rPr>
                        <a:t>R</a:t>
                      </a:r>
                      <a:endParaRPr lang="es-E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kern="1200" dirty="0">
                          <a:effectLst/>
                        </a:rPr>
                        <a:t>R</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vMerge="1">
                  <a:txBody>
                    <a:bodyPr/>
                    <a:lstStyle/>
                    <a:p>
                      <a:endParaRPr lang="es-ES"/>
                    </a:p>
                  </a:txBody>
                  <a:tcPr/>
                </a:tc>
              </a:tr>
              <a:tr h="252095">
                <a:tc>
                  <a:txBody>
                    <a:bodyPr/>
                    <a:lstStyle/>
                    <a:p>
                      <a:pPr marL="18415" marR="36830" algn="ctr">
                        <a:lnSpc>
                          <a:spcPct val="115000"/>
                        </a:lnSpc>
                        <a:spcBef>
                          <a:spcPts val="600"/>
                        </a:spcBef>
                        <a:spcAft>
                          <a:spcPts val="0"/>
                        </a:spcAft>
                      </a:pPr>
                      <a:r>
                        <a:rPr lang="es-ES" sz="1800" dirty="0" smtClean="0">
                          <a:effectLst/>
                        </a:rPr>
                        <a:t>29</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R="100330" algn="ctr">
                        <a:lnSpc>
                          <a:spcPct val="115000"/>
                        </a:lnSpc>
                        <a:spcBef>
                          <a:spcPts val="600"/>
                        </a:spcBef>
                        <a:spcAft>
                          <a:spcPts val="0"/>
                        </a:spcAft>
                      </a:pPr>
                      <a:r>
                        <a:rPr lang="es-ES" sz="1800" kern="1200">
                          <a:effectLst/>
                        </a:rPr>
                        <a:t>2</a:t>
                      </a:r>
                      <a:endParaRPr lang="es-E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kern="1200">
                          <a:effectLst/>
                        </a:rPr>
                        <a:t>21</a:t>
                      </a:r>
                      <a:endParaRPr lang="es-E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kern="1200" dirty="0" smtClean="0">
                          <a:effectLst/>
                        </a:rPr>
                        <a:t>6</a:t>
                      </a:r>
                      <a:endParaRPr lang="es-ES" sz="18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5882552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338" y="260648"/>
            <a:ext cx="8858604" cy="6354705"/>
          </a:xfrm>
          <a:prstGeom prst="rect">
            <a:avLst/>
          </a:prstGeom>
          <a:ln>
            <a:solidFill>
              <a:srgbClr val="FF0000"/>
            </a:solidFill>
          </a:ln>
        </p:spPr>
      </p:pic>
      <p:grpSp>
        <p:nvGrpSpPr>
          <p:cNvPr id="9" name="Grupo 8"/>
          <p:cNvGrpSpPr/>
          <p:nvPr/>
        </p:nvGrpSpPr>
        <p:grpSpPr>
          <a:xfrm>
            <a:off x="539552" y="2348880"/>
            <a:ext cx="7632848" cy="2880320"/>
            <a:chOff x="539552" y="2348880"/>
            <a:chExt cx="7632848" cy="2880320"/>
          </a:xfrm>
        </p:grpSpPr>
        <p:sp>
          <p:nvSpPr>
            <p:cNvPr id="3" name="CuadroTexto 1"/>
            <p:cNvSpPr txBox="1"/>
            <p:nvPr/>
          </p:nvSpPr>
          <p:spPr>
            <a:xfrm>
              <a:off x="1619672" y="4869160"/>
              <a:ext cx="1296144" cy="3600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2400" b="1" dirty="0" smtClean="0">
                  <a:latin typeface="Arial" panose="020B0604020202020204" pitchFamily="34" charset="0"/>
                  <a:cs typeface="Arial" panose="020B0604020202020204" pitchFamily="34" charset="0"/>
                </a:rPr>
                <a:t>3.1</a:t>
              </a:r>
              <a:r>
                <a:rPr lang="es-ES" sz="2000" dirty="0" smtClean="0">
                  <a:latin typeface="Arial" panose="020B0604020202020204" pitchFamily="34" charset="0"/>
                  <a:cs typeface="Arial" panose="020B0604020202020204" pitchFamily="34" charset="0"/>
                </a:rPr>
                <a:t> </a:t>
              </a:r>
            </a:p>
            <a:p>
              <a:r>
                <a:rPr lang="es-ES" sz="1800" dirty="0" smtClean="0">
                  <a:latin typeface="Arial" panose="020B0604020202020204" pitchFamily="34" charset="0"/>
                  <a:cs typeface="Arial" panose="020B0604020202020204" pitchFamily="34" charset="0"/>
                </a:rPr>
                <a:t> </a:t>
              </a:r>
              <a:endParaRPr lang="es-ES" sz="1800" dirty="0">
                <a:latin typeface="Arial" panose="020B0604020202020204" pitchFamily="34" charset="0"/>
                <a:cs typeface="Arial" panose="020B0604020202020204" pitchFamily="34" charset="0"/>
              </a:endParaRPr>
            </a:p>
          </p:txBody>
        </p:sp>
        <p:sp>
          <p:nvSpPr>
            <p:cNvPr id="4" name="CuadroTexto 1"/>
            <p:cNvSpPr txBox="1"/>
            <p:nvPr/>
          </p:nvSpPr>
          <p:spPr>
            <a:xfrm>
              <a:off x="4283968" y="3964739"/>
              <a:ext cx="686611" cy="328357"/>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2400" dirty="0" smtClean="0">
                  <a:latin typeface="Arial" panose="020B0604020202020204" pitchFamily="34" charset="0"/>
                  <a:cs typeface="Arial" panose="020B0604020202020204" pitchFamily="34" charset="0"/>
                </a:rPr>
                <a:t>8.7 </a:t>
              </a:r>
              <a:endParaRPr lang="es-ES" sz="2400" dirty="0">
                <a:latin typeface="Arial" panose="020B0604020202020204" pitchFamily="34" charset="0"/>
                <a:cs typeface="Arial" panose="020B0604020202020204" pitchFamily="34" charset="0"/>
              </a:endParaRPr>
            </a:p>
          </p:txBody>
        </p:sp>
        <p:sp>
          <p:nvSpPr>
            <p:cNvPr id="5" name="CuadroTexto 1"/>
            <p:cNvSpPr txBox="1"/>
            <p:nvPr/>
          </p:nvSpPr>
          <p:spPr>
            <a:xfrm>
              <a:off x="7164288" y="2708920"/>
              <a:ext cx="1008112" cy="3600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2400" dirty="0" smtClean="0">
                  <a:latin typeface="Arial" panose="020B0604020202020204" pitchFamily="34" charset="0"/>
                  <a:cs typeface="Arial" panose="020B0604020202020204" pitchFamily="34" charset="0"/>
                </a:rPr>
                <a:t>18.3</a:t>
              </a:r>
              <a:endParaRPr lang="es-ES" sz="2400" dirty="0">
                <a:latin typeface="Arial" panose="020B0604020202020204" pitchFamily="34" charset="0"/>
                <a:cs typeface="Arial" panose="020B0604020202020204" pitchFamily="34" charset="0"/>
              </a:endParaRPr>
            </a:p>
          </p:txBody>
        </p:sp>
        <p:cxnSp>
          <p:nvCxnSpPr>
            <p:cNvPr id="6" name="Conector recto de flecha 5"/>
            <p:cNvCxnSpPr/>
            <p:nvPr/>
          </p:nvCxnSpPr>
          <p:spPr bwMode="auto">
            <a:xfrm flipV="1">
              <a:off x="1042888" y="2348880"/>
              <a:ext cx="7057504" cy="2664296"/>
            </a:xfrm>
            <a:prstGeom prst="straightConnector1">
              <a:avLst/>
            </a:prstGeom>
            <a:noFill/>
            <a:ln w="38100" cap="flat" cmpd="sng" algn="ctr">
              <a:solidFill>
                <a:srgbClr val="FF000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CuadroTexto 7"/>
            <p:cNvSpPr txBox="1"/>
            <p:nvPr/>
          </p:nvSpPr>
          <p:spPr>
            <a:xfrm>
              <a:off x="539552" y="3068960"/>
              <a:ext cx="2520280" cy="1323439"/>
            </a:xfrm>
            <a:prstGeom prst="rect">
              <a:avLst/>
            </a:prstGeom>
            <a:noFill/>
          </p:spPr>
          <p:txBody>
            <a:bodyPr wrap="square" rtlCol="0">
              <a:spAutoFit/>
            </a:bodyPr>
            <a:lstStyle/>
            <a:p>
              <a:r>
                <a:rPr lang="es-ES" sz="2000" b="1" dirty="0" smtClean="0">
                  <a:solidFill>
                    <a:srgbClr val="C00000"/>
                  </a:solidFill>
                  <a:latin typeface="Arial" panose="020B0604020202020204" pitchFamily="34" charset="0"/>
                  <a:cs typeface="Arial" panose="020B0604020202020204" pitchFamily="34" charset="0"/>
                </a:rPr>
                <a:t>PROMEDIO DE GRADUADOS POR  ETAPAS ENTRE 1993 Y 2016</a:t>
              </a:r>
              <a:endParaRPr lang="es-ES" sz="2000" b="1" dirty="0">
                <a:solidFill>
                  <a:srgbClr val="C00000"/>
                </a:solidFill>
                <a:latin typeface="Arial" panose="020B0604020202020204" pitchFamily="34" charset="0"/>
                <a:cs typeface="Arial" panose="020B0604020202020204" pitchFamily="34" charset="0"/>
              </a:endParaRPr>
            </a:p>
          </p:txBody>
        </p:sp>
      </p:grpSp>
      <p:grpSp>
        <p:nvGrpSpPr>
          <p:cNvPr id="10" name="33 Grupo"/>
          <p:cNvGrpSpPr/>
          <p:nvPr/>
        </p:nvGrpSpPr>
        <p:grpSpPr>
          <a:xfrm>
            <a:off x="6732240" y="807684"/>
            <a:ext cx="2022369" cy="994160"/>
            <a:chOff x="7785170" y="1207477"/>
            <a:chExt cx="891286" cy="580865"/>
          </a:xfrm>
        </p:grpSpPr>
        <p:sp>
          <p:nvSpPr>
            <p:cNvPr id="11" name="34 Elipse"/>
            <p:cNvSpPr/>
            <p:nvPr/>
          </p:nvSpPr>
          <p:spPr bwMode="auto">
            <a:xfrm>
              <a:off x="7785170" y="1207477"/>
              <a:ext cx="891286" cy="580865"/>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2" name="35 CuadroTexto"/>
            <p:cNvSpPr txBox="1"/>
            <p:nvPr/>
          </p:nvSpPr>
          <p:spPr>
            <a:xfrm>
              <a:off x="7785170" y="1245590"/>
              <a:ext cx="891286" cy="53948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5400" b="1" dirty="0" smtClean="0">
                  <a:latin typeface="Arial" pitchFamily="34" charset="0"/>
                  <a:cs typeface="Arial" pitchFamily="34" charset="0"/>
                </a:rPr>
                <a:t>235</a:t>
              </a:r>
              <a:endParaRPr lang="es-ES" sz="5400" b="1" dirty="0">
                <a:latin typeface="Arial" pitchFamily="34" charset="0"/>
                <a:cs typeface="Arial" pitchFamily="34" charset="0"/>
              </a:endParaRPr>
            </a:p>
          </p:txBody>
        </p:sp>
      </p:grpSp>
    </p:spTree>
    <p:extLst>
      <p:ext uri="{BB962C8B-B14F-4D97-AF65-F5344CB8AC3E}">
        <p14:creationId xmlns:p14="http://schemas.microsoft.com/office/powerpoint/2010/main" val="12449610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404664"/>
            <a:ext cx="7772400" cy="1143000"/>
          </a:xfrm>
        </p:spPr>
        <p:txBody>
          <a:bodyPr/>
          <a:lstStyle/>
          <a:p>
            <a:r>
              <a:rPr lang="es-ES" sz="3200" b="1" dirty="0" smtClean="0">
                <a:solidFill>
                  <a:srgbClr val="FF0000"/>
                </a:solidFill>
                <a:effectLst>
                  <a:outerShdw blurRad="38100" dist="38100" dir="2700000" algn="tl">
                    <a:srgbClr val="000000">
                      <a:alpha val="43137"/>
                    </a:srgbClr>
                  </a:outerShdw>
                </a:effectLst>
              </a:rPr>
              <a:t>EGRESADOS </a:t>
            </a:r>
            <a:r>
              <a:rPr lang="es-ES" sz="3200" b="1" dirty="0">
                <a:solidFill>
                  <a:srgbClr val="FF0000"/>
                </a:solidFill>
                <a:effectLst>
                  <a:outerShdw blurRad="38100" dist="38100" dir="2700000" algn="tl">
                    <a:srgbClr val="000000">
                      <a:alpha val="43137"/>
                    </a:srgbClr>
                  </a:outerShdw>
                </a:effectLst>
              </a:rPr>
              <a:t>CUBANOS</a:t>
            </a:r>
            <a:br>
              <a:rPr lang="es-ES" sz="3200" b="1" dirty="0">
                <a:solidFill>
                  <a:srgbClr val="FF0000"/>
                </a:solidFill>
                <a:effectLst>
                  <a:outerShdw blurRad="38100" dist="38100" dir="2700000" algn="tl">
                    <a:srgbClr val="000000">
                      <a:alpha val="43137"/>
                    </a:srgbClr>
                  </a:outerShdw>
                </a:effectLst>
              </a:rPr>
            </a:br>
            <a:r>
              <a:rPr lang="es-ES" sz="3200" b="1" dirty="0" smtClean="0">
                <a:solidFill>
                  <a:srgbClr val="FF0000"/>
                </a:solidFill>
                <a:effectLst>
                  <a:outerShdw blurRad="38100" dist="38100" dir="2700000" algn="tl">
                    <a:srgbClr val="000000">
                      <a:alpha val="43137"/>
                    </a:srgbClr>
                  </a:outerShdw>
                </a:effectLst>
              </a:rPr>
              <a:t>DOCTORADO</a:t>
            </a:r>
            <a:endParaRPr lang="es-ES" sz="3200" b="1" dirty="0">
              <a:solidFill>
                <a:srgbClr val="FF0000"/>
              </a:solidFill>
              <a:effectLst>
                <a:outerShdw blurRad="38100" dist="38100" dir="2700000" algn="tl">
                  <a:srgbClr val="000000">
                    <a:alpha val="43137"/>
                  </a:srgbClr>
                </a:outerShdw>
              </a:effectLst>
            </a:endParaRPr>
          </a:p>
        </p:txBody>
      </p:sp>
      <p:graphicFrame>
        <p:nvGraphicFramePr>
          <p:cNvPr id="7" name="2 Gráfico"/>
          <p:cNvGraphicFramePr>
            <a:graphicFrameLocks/>
          </p:cNvGraphicFramePr>
          <p:nvPr>
            <p:extLst>
              <p:ext uri="{D42A27DB-BD31-4B8C-83A1-F6EECF244321}">
                <p14:modId xmlns:p14="http://schemas.microsoft.com/office/powerpoint/2010/main" val="2062465074"/>
              </p:ext>
            </p:extLst>
          </p:nvPr>
        </p:nvGraphicFramePr>
        <p:xfrm>
          <a:off x="3203848" y="1556792"/>
          <a:ext cx="5254352" cy="45365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a 7"/>
          <p:cNvGraphicFramePr>
            <a:graphicFrameLocks noGrp="1"/>
          </p:cNvGraphicFramePr>
          <p:nvPr>
            <p:extLst>
              <p:ext uri="{D42A27DB-BD31-4B8C-83A1-F6EECF244321}">
                <p14:modId xmlns:p14="http://schemas.microsoft.com/office/powerpoint/2010/main" val="3924618798"/>
              </p:ext>
            </p:extLst>
          </p:nvPr>
        </p:nvGraphicFramePr>
        <p:xfrm>
          <a:off x="395536" y="2348880"/>
          <a:ext cx="2160240" cy="1949382"/>
        </p:xfrm>
        <a:graphic>
          <a:graphicData uri="http://schemas.openxmlformats.org/drawingml/2006/table">
            <a:tbl>
              <a:tblPr>
                <a:tableStyleId>{8A107856-5554-42FB-B03E-39F5DBC370BA}</a:tableStyleId>
              </a:tblPr>
              <a:tblGrid>
                <a:gridCol w="1080120"/>
                <a:gridCol w="1080120"/>
              </a:tblGrid>
              <a:tr h="215020">
                <a:tc>
                  <a:txBody>
                    <a:bodyPr/>
                    <a:lstStyle/>
                    <a:p>
                      <a:pPr algn="l" fontAlgn="b"/>
                      <a:r>
                        <a:rPr lang="es-ES" sz="1400" u="none" strike="noStrike" dirty="0">
                          <a:effectLst/>
                        </a:rPr>
                        <a:t>TUNAS</a:t>
                      </a:r>
                      <a:endParaRPr lang="es-E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14</a:t>
                      </a:r>
                      <a:endParaRPr lang="es-ES" sz="1400" b="0" i="0" u="none" strike="noStrike" dirty="0">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HOLGUÍN</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a:effectLst/>
                        </a:rPr>
                        <a:t>11</a:t>
                      </a:r>
                      <a:endParaRPr lang="es-ES" sz="1400" b="0" i="0" u="none" strike="noStrike">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GRANMA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22</a:t>
                      </a:r>
                      <a:endParaRPr lang="es-ES" sz="1400" b="0" i="0" u="none" strike="noStrike" dirty="0">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GTAMO</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6</a:t>
                      </a:r>
                      <a:endParaRPr lang="es-ES" sz="1400" b="0" i="0" u="none" strike="noStrike" dirty="0">
                        <a:solidFill>
                          <a:srgbClr val="000000"/>
                        </a:solidFill>
                        <a:effectLst/>
                        <a:latin typeface="Calibri" panose="020F0502020204030204" pitchFamily="34" charset="0"/>
                      </a:endParaRPr>
                    </a:p>
                  </a:txBody>
                  <a:tcPr marL="9525" marR="9525" marT="9525" marB="0" anchor="b"/>
                </a:tc>
              </a:tr>
              <a:tr h="389187">
                <a:tc>
                  <a:txBody>
                    <a:bodyPr/>
                    <a:lstStyle/>
                    <a:p>
                      <a:pPr algn="l" fontAlgn="b"/>
                      <a:r>
                        <a:rPr lang="es-ES" sz="1400" u="none" strike="noStrike">
                          <a:effectLst/>
                        </a:rPr>
                        <a:t>CAMAGÜEY</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1</a:t>
                      </a:r>
                      <a:endParaRPr lang="es-ES" sz="1400" b="0" i="0" u="none" strike="noStrike" dirty="0">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CIEGO</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a:effectLst/>
                        </a:rPr>
                        <a:t>18</a:t>
                      </a:r>
                      <a:endParaRPr lang="es-ES" sz="1400" b="0" i="0" u="none" strike="noStrike">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S/S</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7</a:t>
                      </a:r>
                      <a:endParaRPr lang="es-ES" sz="1400" b="0" i="0" u="none" strike="noStrike" dirty="0">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MES</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2</a:t>
                      </a:r>
                      <a:endParaRPr lang="es-ES" sz="14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49227286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b="1" dirty="0">
                <a:solidFill>
                  <a:srgbClr val="FF0000"/>
                </a:solidFill>
                <a:effectLst>
                  <a:outerShdw blurRad="38100" dist="38100" dir="2700000" algn="tl">
                    <a:srgbClr val="000000">
                      <a:alpha val="43137"/>
                    </a:srgbClr>
                  </a:outerShdw>
                </a:effectLst>
              </a:rPr>
              <a:t>EGRESADOS </a:t>
            </a:r>
            <a:r>
              <a:rPr lang="es-ES" sz="3200" b="1" dirty="0" smtClean="0">
                <a:solidFill>
                  <a:srgbClr val="FF0000"/>
                </a:solidFill>
                <a:effectLst>
                  <a:outerShdw blurRad="38100" dist="38100" dir="2700000" algn="tl">
                    <a:srgbClr val="000000">
                      <a:alpha val="43137"/>
                    </a:srgbClr>
                  </a:outerShdw>
                </a:effectLst>
              </a:rPr>
              <a:t>EXTRANJEROS</a:t>
            </a:r>
            <a:br>
              <a:rPr lang="es-ES" sz="3200" b="1" dirty="0" smtClean="0">
                <a:solidFill>
                  <a:srgbClr val="FF0000"/>
                </a:solidFill>
                <a:effectLst>
                  <a:outerShdw blurRad="38100" dist="38100" dir="2700000" algn="tl">
                    <a:srgbClr val="000000">
                      <a:alpha val="43137"/>
                    </a:srgbClr>
                  </a:outerShdw>
                </a:effectLst>
              </a:rPr>
            </a:br>
            <a:r>
              <a:rPr lang="es-ES" sz="3200" b="1" dirty="0" smtClean="0">
                <a:solidFill>
                  <a:srgbClr val="FF0000"/>
                </a:solidFill>
                <a:effectLst>
                  <a:outerShdw blurRad="38100" dist="38100" dir="2700000" algn="tl">
                    <a:srgbClr val="000000">
                      <a:alpha val="43137"/>
                    </a:srgbClr>
                  </a:outerShdw>
                </a:effectLst>
              </a:rPr>
              <a:t>DOCTORADO</a:t>
            </a:r>
            <a:endParaRPr lang="es-ES" sz="3200" dirty="0"/>
          </a:p>
        </p:txBody>
      </p:sp>
      <p:graphicFrame>
        <p:nvGraphicFramePr>
          <p:cNvPr id="4" name="1 Gráfico"/>
          <p:cNvGraphicFramePr>
            <a:graphicFrameLocks/>
          </p:cNvGraphicFramePr>
          <p:nvPr>
            <p:extLst>
              <p:ext uri="{D42A27DB-BD31-4B8C-83A1-F6EECF244321}">
                <p14:modId xmlns:p14="http://schemas.microsoft.com/office/powerpoint/2010/main" val="714279743"/>
              </p:ext>
            </p:extLst>
          </p:nvPr>
        </p:nvGraphicFramePr>
        <p:xfrm>
          <a:off x="3491880" y="1752600"/>
          <a:ext cx="4966320" cy="405266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a 4"/>
          <p:cNvGraphicFramePr>
            <a:graphicFrameLocks noGrp="1"/>
          </p:cNvGraphicFramePr>
          <p:nvPr>
            <p:extLst>
              <p:ext uri="{D42A27DB-BD31-4B8C-83A1-F6EECF244321}">
                <p14:modId xmlns:p14="http://schemas.microsoft.com/office/powerpoint/2010/main" val="4133463764"/>
              </p:ext>
            </p:extLst>
          </p:nvPr>
        </p:nvGraphicFramePr>
        <p:xfrm>
          <a:off x="611560" y="2492896"/>
          <a:ext cx="2232248" cy="1560195"/>
        </p:xfrm>
        <a:graphic>
          <a:graphicData uri="http://schemas.openxmlformats.org/drawingml/2006/table">
            <a:tbl>
              <a:tblPr>
                <a:tableStyleId>{8A107856-5554-42FB-B03E-39F5DBC370BA}</a:tableStyleId>
              </a:tblPr>
              <a:tblGrid>
                <a:gridCol w="1116124"/>
                <a:gridCol w="1116124"/>
              </a:tblGrid>
              <a:tr h="190500">
                <a:tc>
                  <a:txBody>
                    <a:bodyPr/>
                    <a:lstStyle/>
                    <a:p>
                      <a:pPr algn="l" fontAlgn="b"/>
                      <a:r>
                        <a:rPr lang="es-ES" sz="1400" u="none" strike="noStrike">
                          <a:effectLst/>
                        </a:rPr>
                        <a:t>MÉXICO</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4</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COSTA RICA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2</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COLOMBIA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1</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VENEZUELA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31</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ECUADOR</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37</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NIGER</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1</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ANGOLA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dirty="0">
                          <a:effectLst/>
                        </a:rPr>
                        <a:t>1</a:t>
                      </a:r>
                      <a:endParaRPr lang="es-ES" sz="14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423586729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solidFill>
                  <a:srgbClr val="FF0000"/>
                </a:solidFill>
                <a:effectLst>
                  <a:outerShdw blurRad="38100" dist="38100" dir="2700000" algn="tl">
                    <a:srgbClr val="000000">
                      <a:alpha val="43137"/>
                    </a:srgbClr>
                  </a:outerShdw>
                </a:effectLst>
              </a:rPr>
              <a:t>EGRESADOS DOCTORADO</a:t>
            </a:r>
            <a:endParaRPr lang="es-ES" b="1" dirty="0">
              <a:solidFill>
                <a:srgbClr val="FF0000"/>
              </a:solidFill>
              <a:effectLst>
                <a:outerShdw blurRad="38100" dist="38100" dir="2700000" algn="tl">
                  <a:srgbClr val="000000">
                    <a:alpha val="43137"/>
                  </a:srgbClr>
                </a:outerShdw>
              </a:effectLst>
            </a:endParaRPr>
          </a:p>
        </p:txBody>
      </p:sp>
      <p:graphicFrame>
        <p:nvGraphicFramePr>
          <p:cNvPr id="3" name="3 Gráfico"/>
          <p:cNvGraphicFramePr>
            <a:graphicFrameLocks/>
          </p:cNvGraphicFramePr>
          <p:nvPr>
            <p:extLst>
              <p:ext uri="{D42A27DB-BD31-4B8C-83A1-F6EECF244321}">
                <p14:modId xmlns:p14="http://schemas.microsoft.com/office/powerpoint/2010/main" val="2625251933"/>
              </p:ext>
            </p:extLst>
          </p:nvPr>
        </p:nvGraphicFramePr>
        <p:xfrm>
          <a:off x="3886200" y="2204864"/>
          <a:ext cx="4572000" cy="35283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Tabla 3"/>
          <p:cNvGraphicFramePr>
            <a:graphicFrameLocks noGrp="1"/>
          </p:cNvGraphicFramePr>
          <p:nvPr>
            <p:extLst>
              <p:ext uri="{D42A27DB-BD31-4B8C-83A1-F6EECF244321}">
                <p14:modId xmlns:p14="http://schemas.microsoft.com/office/powerpoint/2010/main" val="2837826153"/>
              </p:ext>
            </p:extLst>
          </p:nvPr>
        </p:nvGraphicFramePr>
        <p:xfrm>
          <a:off x="685800" y="2780928"/>
          <a:ext cx="1881808" cy="1096134"/>
        </p:xfrm>
        <a:graphic>
          <a:graphicData uri="http://schemas.openxmlformats.org/drawingml/2006/table">
            <a:tbl>
              <a:tblPr>
                <a:tableStyleId>{8A107856-5554-42FB-B03E-39F5DBC370BA}</a:tableStyleId>
              </a:tblPr>
              <a:tblGrid>
                <a:gridCol w="940904"/>
                <a:gridCol w="940904"/>
              </a:tblGrid>
              <a:tr h="237258">
                <a:tc>
                  <a:txBody>
                    <a:bodyPr/>
                    <a:lstStyle/>
                    <a:p>
                      <a:pPr algn="l" fontAlgn="b"/>
                      <a:r>
                        <a:rPr lang="es-ES" sz="1100" u="none" strike="noStrike">
                          <a:effectLst/>
                        </a:rPr>
                        <a:t>STGO</a:t>
                      </a:r>
                      <a:endParaRPr lang="es-E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100" u="none" strike="noStrike">
                          <a:effectLst/>
                        </a:rPr>
                        <a:t>76</a:t>
                      </a:r>
                      <a:endParaRPr lang="es-ES" sz="1100" b="0" i="0" u="none" strike="noStrike">
                        <a:solidFill>
                          <a:srgbClr val="000000"/>
                        </a:solidFill>
                        <a:effectLst/>
                        <a:latin typeface="Calibri" panose="020F0502020204030204" pitchFamily="34" charset="0"/>
                      </a:endParaRPr>
                    </a:p>
                  </a:txBody>
                  <a:tcPr marL="9525" marR="9525" marT="9525" marB="0" anchor="b"/>
                </a:tc>
              </a:tr>
              <a:tr h="429438">
                <a:tc>
                  <a:txBody>
                    <a:bodyPr/>
                    <a:lstStyle/>
                    <a:p>
                      <a:pPr algn="l" fontAlgn="b"/>
                      <a:r>
                        <a:rPr lang="es-ES" sz="1100" u="none" strike="noStrike">
                          <a:effectLst/>
                        </a:rPr>
                        <a:t>OTRAS PROV</a:t>
                      </a:r>
                      <a:endParaRPr lang="es-E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100" u="none" strike="noStrike">
                          <a:effectLst/>
                        </a:rPr>
                        <a:t>81</a:t>
                      </a:r>
                      <a:endParaRPr lang="es-ES" sz="1100" b="0" i="0" u="none" strike="noStrike">
                        <a:solidFill>
                          <a:srgbClr val="000000"/>
                        </a:solidFill>
                        <a:effectLst/>
                        <a:latin typeface="Calibri" panose="020F0502020204030204" pitchFamily="34" charset="0"/>
                      </a:endParaRPr>
                    </a:p>
                  </a:txBody>
                  <a:tcPr marL="9525" marR="9525" marT="9525" marB="0" anchor="b"/>
                </a:tc>
              </a:tr>
              <a:tr h="429438">
                <a:tc>
                  <a:txBody>
                    <a:bodyPr/>
                    <a:lstStyle/>
                    <a:p>
                      <a:pPr algn="l" fontAlgn="b"/>
                      <a:r>
                        <a:rPr lang="es-ES" sz="1100" u="none" strike="noStrike">
                          <a:effectLst/>
                        </a:rPr>
                        <a:t>OTROS PAISES</a:t>
                      </a:r>
                      <a:endParaRPr lang="es-E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100" u="none" strike="noStrike" dirty="0">
                          <a:effectLst/>
                        </a:rPr>
                        <a:t>77</a:t>
                      </a:r>
                      <a:endParaRPr lang="es-E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197620635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Gráfico 2"/>
          <p:cNvGraphicFramePr>
            <a:graphicFrameLocks/>
          </p:cNvGraphicFramePr>
          <p:nvPr>
            <p:extLst>
              <p:ext uri="{D42A27DB-BD31-4B8C-83A1-F6EECF244321}">
                <p14:modId xmlns:p14="http://schemas.microsoft.com/office/powerpoint/2010/main" val="2372679605"/>
              </p:ext>
            </p:extLst>
          </p:nvPr>
        </p:nvGraphicFramePr>
        <p:xfrm>
          <a:off x="-108520" y="1333992"/>
          <a:ext cx="8712968" cy="5047336"/>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33 Grupo"/>
          <p:cNvGrpSpPr/>
          <p:nvPr/>
        </p:nvGrpSpPr>
        <p:grpSpPr>
          <a:xfrm>
            <a:off x="6372200" y="404663"/>
            <a:ext cx="2022369" cy="994160"/>
            <a:chOff x="7785170" y="1207477"/>
            <a:chExt cx="891286" cy="580865"/>
          </a:xfrm>
        </p:grpSpPr>
        <p:sp>
          <p:nvSpPr>
            <p:cNvPr id="5" name="34 Elipse"/>
            <p:cNvSpPr/>
            <p:nvPr/>
          </p:nvSpPr>
          <p:spPr bwMode="auto">
            <a:xfrm>
              <a:off x="7785170" y="1207477"/>
              <a:ext cx="891286" cy="580865"/>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6" name="35 CuadroTexto"/>
            <p:cNvSpPr txBox="1"/>
            <p:nvPr/>
          </p:nvSpPr>
          <p:spPr>
            <a:xfrm>
              <a:off x="7785170" y="1245590"/>
              <a:ext cx="891286" cy="53948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5400" b="1" dirty="0" smtClean="0">
                  <a:latin typeface="Arial" pitchFamily="34" charset="0"/>
                  <a:cs typeface="Arial" pitchFamily="34" charset="0"/>
                </a:rPr>
                <a:t>235</a:t>
              </a:r>
              <a:endParaRPr lang="es-ES" sz="5400" b="1" dirty="0">
                <a:latin typeface="Arial" pitchFamily="34" charset="0"/>
                <a:cs typeface="Arial" pitchFamily="34" charset="0"/>
              </a:endParaRPr>
            </a:p>
          </p:txBody>
        </p:sp>
      </p:grpSp>
    </p:spTree>
    <p:extLst>
      <p:ext uri="{BB962C8B-B14F-4D97-AF65-F5344CB8AC3E}">
        <p14:creationId xmlns:p14="http://schemas.microsoft.com/office/powerpoint/2010/main" val="114603314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355736"/>
            <a:ext cx="7772400" cy="1143000"/>
          </a:xfrm>
        </p:spPr>
        <p:txBody>
          <a:bodyPr/>
          <a:lstStyle/>
          <a:p>
            <a:r>
              <a:rPr lang="es-ES" b="1" dirty="0" smtClean="0">
                <a:solidFill>
                  <a:srgbClr val="FF0000"/>
                </a:solidFill>
              </a:rPr>
              <a:t>DOCTORES EGRESADOS</a:t>
            </a:r>
            <a:br>
              <a:rPr lang="es-ES" b="1" dirty="0" smtClean="0">
                <a:solidFill>
                  <a:srgbClr val="FF0000"/>
                </a:solidFill>
              </a:rPr>
            </a:br>
            <a:r>
              <a:rPr lang="es-ES" b="1" dirty="0" smtClean="0">
                <a:solidFill>
                  <a:srgbClr val="FF0000"/>
                </a:solidFill>
              </a:rPr>
              <a:t>PROGRAMA CeeS.</a:t>
            </a:r>
            <a:endParaRPr lang="es-ES" b="1" dirty="0">
              <a:solidFill>
                <a:srgbClr val="FF0000"/>
              </a:solidFill>
            </a:endParaRPr>
          </a:p>
        </p:txBody>
      </p:sp>
      <p:pic>
        <p:nvPicPr>
          <p:cNvPr id="3" name="Imagen 2"/>
          <p:cNvPicPr>
            <a:picLocks noChangeAspect="1"/>
          </p:cNvPicPr>
          <p:nvPr/>
        </p:nvPicPr>
        <p:blipFill>
          <a:blip r:embed="rId2"/>
          <a:stretch>
            <a:fillRect/>
          </a:stretch>
        </p:blipFill>
        <p:spPr>
          <a:xfrm>
            <a:off x="526953" y="2492896"/>
            <a:ext cx="8090093" cy="3664014"/>
          </a:xfrm>
          <a:prstGeom prst="rect">
            <a:avLst/>
          </a:prstGeom>
        </p:spPr>
      </p:pic>
      <p:grpSp>
        <p:nvGrpSpPr>
          <p:cNvPr id="4" name="33 Grupo"/>
          <p:cNvGrpSpPr/>
          <p:nvPr/>
        </p:nvGrpSpPr>
        <p:grpSpPr>
          <a:xfrm>
            <a:off x="6876256" y="1340768"/>
            <a:ext cx="2022369" cy="994160"/>
            <a:chOff x="7785170" y="1207477"/>
            <a:chExt cx="891286" cy="580865"/>
          </a:xfrm>
        </p:grpSpPr>
        <p:sp>
          <p:nvSpPr>
            <p:cNvPr id="5" name="34 Elipse"/>
            <p:cNvSpPr/>
            <p:nvPr/>
          </p:nvSpPr>
          <p:spPr bwMode="auto">
            <a:xfrm>
              <a:off x="7785170" y="1207477"/>
              <a:ext cx="891286" cy="580865"/>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6" name="35 CuadroTexto"/>
            <p:cNvSpPr txBox="1"/>
            <p:nvPr/>
          </p:nvSpPr>
          <p:spPr>
            <a:xfrm>
              <a:off x="7785170" y="1245590"/>
              <a:ext cx="891286" cy="53948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5400" b="1" dirty="0" smtClean="0">
                  <a:latin typeface="Arial" pitchFamily="34" charset="0"/>
                  <a:cs typeface="Arial" pitchFamily="34" charset="0"/>
                </a:rPr>
                <a:t>236</a:t>
              </a:r>
              <a:endParaRPr lang="es-ES" sz="5400" b="1" dirty="0">
                <a:latin typeface="Arial" pitchFamily="34" charset="0"/>
                <a:cs typeface="Arial" pitchFamily="34" charset="0"/>
              </a:endParaRPr>
            </a:p>
          </p:txBody>
        </p:sp>
      </p:grpSp>
    </p:spTree>
    <p:extLst>
      <p:ext uri="{BB962C8B-B14F-4D97-AF65-F5344CB8AC3E}">
        <p14:creationId xmlns:p14="http://schemas.microsoft.com/office/powerpoint/2010/main" val="344883800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52322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MATRICULA DE DOCTORADO</a:t>
            </a:r>
            <a:endParaRPr lang="es-ES" sz="2800" dirty="0">
              <a:solidFill>
                <a:srgbClr val="FF0000"/>
              </a:solidFill>
              <a:latin typeface="Impact"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1416318297"/>
              </p:ext>
            </p:extLst>
          </p:nvPr>
        </p:nvGraphicFramePr>
        <p:xfrm>
          <a:off x="395536" y="1326272"/>
          <a:ext cx="8352928" cy="1310640"/>
        </p:xfrm>
        <a:graphic>
          <a:graphicData uri="http://schemas.openxmlformats.org/drawingml/2006/table">
            <a:tbl>
              <a:tblPr firstRow="1" bandRow="1">
                <a:tableStyleId>{5940675A-B579-460E-94D1-54222C63F5DA}</a:tableStyleId>
              </a:tblPr>
              <a:tblGrid>
                <a:gridCol w="6624736"/>
                <a:gridCol w="1728192"/>
              </a:tblGrid>
              <a:tr h="370840">
                <a:tc>
                  <a:txBody>
                    <a:bodyPr/>
                    <a:lstStyle/>
                    <a:p>
                      <a:pPr algn="ctr"/>
                      <a:r>
                        <a:rPr lang="es-ES" sz="2000" b="1" dirty="0" smtClean="0">
                          <a:latin typeface="Arial Narrow" pitchFamily="34" charset="0"/>
                          <a:cs typeface="Arial" pitchFamily="34" charset="0"/>
                        </a:rPr>
                        <a:t>PROGRAMA</a:t>
                      </a:r>
                      <a:endParaRPr lang="es-ES" sz="2000" b="1" dirty="0">
                        <a:latin typeface="Arial Narrow" pitchFamily="34" charset="0"/>
                        <a:cs typeface="Arial" pitchFamily="34" charset="0"/>
                      </a:endParaRPr>
                    </a:p>
                  </a:txBody>
                  <a:tcPr>
                    <a:solidFill>
                      <a:srgbClr val="FFFFCC"/>
                    </a:solidFill>
                  </a:tcPr>
                </a:tc>
                <a:tc>
                  <a:txBody>
                    <a:bodyPr/>
                    <a:lstStyle/>
                    <a:p>
                      <a:r>
                        <a:rPr lang="es-ES" sz="2000" b="1" dirty="0" smtClean="0">
                          <a:latin typeface="Arial Narrow" pitchFamily="34" charset="0"/>
                          <a:cs typeface="Arial" pitchFamily="34" charset="0"/>
                        </a:rPr>
                        <a:t>MATRICULA</a:t>
                      </a:r>
                      <a:endParaRPr lang="es-ES" sz="2000" b="1" dirty="0">
                        <a:latin typeface="Arial Narrow" pitchFamily="34" charset="0"/>
                        <a:cs typeface="Arial" pitchFamily="34" charset="0"/>
                      </a:endParaRPr>
                    </a:p>
                  </a:txBody>
                  <a:tcPr>
                    <a:solidFill>
                      <a:srgbClr val="FFFFCC"/>
                    </a:solidFill>
                  </a:tcPr>
                </a:tc>
              </a:tr>
              <a:tr h="370840">
                <a:tc>
                  <a:txBody>
                    <a:bodyPr/>
                    <a:lstStyle/>
                    <a:p>
                      <a:r>
                        <a:rPr lang="es-ES" sz="2400" b="1" dirty="0" smtClean="0">
                          <a:latin typeface="Arial" pitchFamily="34" charset="0"/>
                          <a:cs typeface="Arial" pitchFamily="34" charset="0"/>
                        </a:rPr>
                        <a:t>ASPIRANTES NACIONALES </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48</a:t>
                      </a:r>
                      <a:endParaRPr lang="es-ES" sz="2400" b="1" dirty="0">
                        <a:latin typeface="Arial" pitchFamily="34" charset="0"/>
                        <a:cs typeface="Arial" pitchFamily="34" charset="0"/>
                      </a:endParaRPr>
                    </a:p>
                  </a:txBody>
                  <a:tcPr/>
                </a:tc>
              </a:tr>
              <a:tr h="386472">
                <a:tc>
                  <a:txBody>
                    <a:bodyPr/>
                    <a:lstStyle/>
                    <a:p>
                      <a:r>
                        <a:rPr lang="es-ES" sz="2400" b="1" dirty="0" smtClean="0">
                          <a:latin typeface="Arial" pitchFamily="34" charset="0"/>
                          <a:cs typeface="Arial" pitchFamily="34" charset="0"/>
                        </a:rPr>
                        <a:t>ASPIRANTES EXTRANJEROS</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32</a:t>
                      </a:r>
                      <a:endParaRPr lang="es-ES" sz="24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9822467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242735" y="116632"/>
            <a:ext cx="8726518" cy="5449757"/>
            <a:chOff x="467544" y="188640"/>
            <a:chExt cx="12826543" cy="5449757"/>
          </a:xfrm>
        </p:grpSpPr>
        <p:sp>
          <p:nvSpPr>
            <p:cNvPr id="6"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8"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0 Rectángulo redondeado"/>
            <p:cNvSpPr/>
            <p:nvPr/>
          </p:nvSpPr>
          <p:spPr>
            <a:xfrm>
              <a:off x="467544" y="908720"/>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1" name="13 Elipse"/>
            <p:cNvSpPr/>
            <p:nvPr/>
          </p:nvSpPr>
          <p:spPr>
            <a:xfrm rot="20701634">
              <a:off x="609334" y="902402"/>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1014685"/>
              <a:ext cx="1428405" cy="669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4"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
        <p:nvSpPr>
          <p:cNvPr id="4" name="Text Box 2"/>
          <p:cNvSpPr txBox="1">
            <a:spLocks noChangeArrowheads="1"/>
          </p:cNvSpPr>
          <p:nvPr/>
        </p:nvSpPr>
        <p:spPr bwMode="auto">
          <a:xfrm>
            <a:off x="1650147" y="1012666"/>
            <a:ext cx="6842814" cy="40011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s-ES_tradnl" sz="20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RESULTADOS </a:t>
            </a:r>
            <a:r>
              <a:rPr lang="es-ES_tradnl" sz="2000" b="1" dirty="0">
                <a:solidFill>
                  <a:schemeClr val="bg1"/>
                </a:solidFill>
                <a:effectLst>
                  <a:outerShdw blurRad="38100" dist="38100" dir="2700000" algn="tl">
                    <a:srgbClr val="000000">
                      <a:alpha val="43137"/>
                    </a:srgbClr>
                  </a:outerShdw>
                </a:effectLst>
                <a:latin typeface="Arial" pitchFamily="34" charset="0"/>
                <a:cs typeface="Arial" pitchFamily="34" charset="0"/>
              </a:rPr>
              <a:t>FUNDAMENTALES</a:t>
            </a:r>
            <a:endParaRPr lang="es-ES" sz="20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5" name="14 CuadroTexto"/>
          <p:cNvSpPr txBox="1"/>
          <p:nvPr/>
        </p:nvSpPr>
        <p:spPr>
          <a:xfrm>
            <a:off x="2483768" y="2636912"/>
            <a:ext cx="3816424" cy="461665"/>
          </a:xfrm>
          <a:prstGeom prst="rect">
            <a:avLst/>
          </a:prstGeom>
          <a:noFill/>
        </p:spPr>
        <p:txBody>
          <a:bodyPr wrap="square" rtlCol="0">
            <a:spAutoFit/>
          </a:bodyPr>
          <a:lstStyle/>
          <a:p>
            <a:endParaRPr lang="es-ES" dirty="0"/>
          </a:p>
        </p:txBody>
      </p:sp>
      <p:sp>
        <p:nvSpPr>
          <p:cNvPr id="16" name="15 Rectángulo"/>
          <p:cNvSpPr/>
          <p:nvPr/>
        </p:nvSpPr>
        <p:spPr>
          <a:xfrm>
            <a:off x="991426" y="1612212"/>
            <a:ext cx="7964973" cy="4708981"/>
          </a:xfrm>
          <a:prstGeom prst="rect">
            <a:avLst/>
          </a:prstGeom>
        </p:spPr>
        <p:txBody>
          <a:bodyPr wrap="square">
            <a:spAutoFit/>
          </a:bodyPr>
          <a:lstStyle/>
          <a:p>
            <a:pPr algn="just"/>
            <a:r>
              <a:rPr lang="es-ES" sz="2000" b="1" dirty="0"/>
              <a:t>LÍNEAS DE INVESTIGACIÓN </a:t>
            </a:r>
            <a:endParaRPr lang="es-ES" sz="2000" dirty="0"/>
          </a:p>
          <a:p>
            <a:pPr algn="just"/>
            <a:r>
              <a:rPr lang="es-ES" sz="2000" b="1" dirty="0"/>
              <a:t>Línea</a:t>
            </a:r>
            <a:r>
              <a:rPr lang="es-ES" sz="2000" dirty="0"/>
              <a:t> </a:t>
            </a:r>
            <a:r>
              <a:rPr lang="es-ES" sz="2000" b="1" dirty="0"/>
              <a:t>1. </a:t>
            </a:r>
            <a:r>
              <a:rPr lang="es-ES" sz="2000" dirty="0"/>
              <a:t>Aplicación/producción: </a:t>
            </a:r>
            <a:r>
              <a:rPr lang="es-ES" sz="2000" b="1" dirty="0">
                <a:solidFill>
                  <a:srgbClr val="FF0000"/>
                </a:solidFill>
              </a:rPr>
              <a:t>PERFECCIONAMIENTO DE LA VIRTUALIZACIÓN ACADÉMICA UNIVERSITARIA</a:t>
            </a:r>
            <a:r>
              <a:rPr lang="es-ES" sz="2000" dirty="0"/>
              <a:t>. Se </a:t>
            </a:r>
            <a:r>
              <a:rPr lang="es-ES" sz="2000" dirty="0" smtClean="0"/>
              <a:t>desarrolla </a:t>
            </a:r>
            <a:r>
              <a:rPr lang="es-ES" sz="2000" dirty="0"/>
              <a:t>el </a:t>
            </a:r>
            <a:r>
              <a:rPr lang="es-ES" sz="2000" b="1" dirty="0"/>
              <a:t>proyecto institucional: Virtualización de los procesos formativos universitarios</a:t>
            </a:r>
            <a:r>
              <a:rPr lang="es-ES" sz="2000" dirty="0"/>
              <a:t>, </a:t>
            </a:r>
            <a:r>
              <a:rPr lang="es-ES" sz="2000" b="1" dirty="0"/>
              <a:t>el cual se encuentra funcionando y realizando las tareas conforme al cronograma.</a:t>
            </a:r>
            <a:endParaRPr lang="es-ES" sz="2000" dirty="0"/>
          </a:p>
          <a:p>
            <a:pPr algn="just"/>
            <a:r>
              <a:rPr lang="es-ES" sz="2000" b="1" dirty="0"/>
              <a:t>Línea 2. </a:t>
            </a:r>
            <a:r>
              <a:rPr lang="es-ES" sz="2000" dirty="0"/>
              <a:t>Aplicación/fundamental: </a:t>
            </a:r>
            <a:r>
              <a:rPr lang="es-ES" sz="2000" b="1" dirty="0">
                <a:solidFill>
                  <a:srgbClr val="FF0000"/>
                </a:solidFill>
              </a:rPr>
              <a:t>FORMACIÓN UNIVERSITARIA Y SU IMPACTO SOCIAL.” </a:t>
            </a:r>
            <a:r>
              <a:rPr lang="es-ES" sz="2000" dirty="0"/>
              <a:t>El </a:t>
            </a:r>
            <a:r>
              <a:rPr lang="es-ES" sz="2000" dirty="0" err="1"/>
              <a:t>CeeS</a:t>
            </a:r>
            <a:r>
              <a:rPr lang="es-ES" sz="2000" dirty="0"/>
              <a:t> cuenta con  el </a:t>
            </a:r>
            <a:r>
              <a:rPr lang="es-ES" sz="2000" b="1" dirty="0"/>
              <a:t>proyecto nacional, no asociado a programa (PNAP): </a:t>
            </a:r>
            <a:r>
              <a:rPr lang="es-ES" sz="2000" b="1" dirty="0" smtClean="0"/>
              <a:t>“Evaluación del impacto de la formación de los graduados de las filiales universitarias municipales en los territorios, en conclusión.</a:t>
            </a:r>
            <a:endParaRPr lang="es-ES" sz="2000" dirty="0"/>
          </a:p>
          <a:p>
            <a:pPr algn="just"/>
            <a:r>
              <a:rPr lang="es-ES" sz="2000" b="1" dirty="0"/>
              <a:t>Línea 3. </a:t>
            </a:r>
            <a:r>
              <a:rPr lang="es-ES" sz="2000" dirty="0"/>
              <a:t>Aplicación/fundamental: </a:t>
            </a:r>
            <a:r>
              <a:rPr lang="es-ES" sz="2000" b="1" dirty="0">
                <a:solidFill>
                  <a:srgbClr val="FF0000"/>
                </a:solidFill>
              </a:rPr>
              <a:t>FORMACIÓN DEL PENSAMIENTO CIENTÍFICO-INVESTIGATIVO EN LA COMUNIDAD UNIVERSITARIA</a:t>
            </a:r>
            <a:r>
              <a:rPr lang="es-ES" sz="2000" b="1" dirty="0" smtClean="0">
                <a:solidFill>
                  <a:srgbClr val="FF0000"/>
                </a:solidFill>
              </a:rPr>
              <a:t>.</a:t>
            </a:r>
            <a:r>
              <a:rPr lang="es-ES" sz="2000" b="1" dirty="0"/>
              <a:t> proyecto institucional: Colegio Universitario</a:t>
            </a:r>
            <a:r>
              <a:rPr lang="es-ES" sz="2000" dirty="0"/>
              <a:t>. En </a:t>
            </a:r>
            <a:r>
              <a:rPr lang="es-ES" sz="2000" dirty="0" smtClean="0"/>
              <a:t>desarrollo.</a:t>
            </a:r>
            <a:endParaRPr lang="es-ES" sz="2000" dirty="0"/>
          </a:p>
        </p:txBody>
      </p:sp>
    </p:spTree>
    <p:extLst>
      <p:ext uri="{BB962C8B-B14F-4D97-AF65-F5344CB8AC3E}">
        <p14:creationId xmlns:p14="http://schemas.microsoft.com/office/powerpoint/2010/main" val="8583703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92696"/>
            <a:ext cx="7772400" cy="1143000"/>
          </a:xfrm>
        </p:spPr>
        <p:txBody>
          <a:bodyPr/>
          <a:lstStyle/>
          <a:p>
            <a:r>
              <a:rPr lang="es-ES" sz="2800" b="1" dirty="0" smtClean="0">
                <a:solidFill>
                  <a:schemeClr val="tx1"/>
                </a:solidFill>
              </a:rPr>
              <a:t/>
            </a:r>
            <a:br>
              <a:rPr lang="es-ES" sz="2800" b="1" dirty="0" smtClean="0">
                <a:solidFill>
                  <a:schemeClr val="tx1"/>
                </a:solidFill>
              </a:rPr>
            </a:br>
            <a:r>
              <a:rPr lang="es-ES" sz="2800" b="1" dirty="0">
                <a:solidFill>
                  <a:schemeClr val="tx1"/>
                </a:solidFill>
              </a:rPr>
              <a:t/>
            </a:r>
            <a:br>
              <a:rPr lang="es-ES" sz="2800" b="1" dirty="0">
                <a:solidFill>
                  <a:schemeClr val="tx1"/>
                </a:solidFill>
              </a:rPr>
            </a:br>
            <a:r>
              <a:rPr lang="es-ES" sz="2800" b="1" dirty="0" smtClean="0">
                <a:solidFill>
                  <a:schemeClr val="tx1"/>
                </a:solidFill>
              </a:rPr>
              <a:t/>
            </a:r>
            <a:br>
              <a:rPr lang="es-ES" sz="2800" b="1" dirty="0" smtClean="0">
                <a:solidFill>
                  <a:schemeClr val="tx1"/>
                </a:solidFill>
              </a:rPr>
            </a:br>
            <a:r>
              <a:rPr lang="es-ES" sz="2800" b="1" dirty="0" smtClean="0">
                <a:solidFill>
                  <a:schemeClr val="tx1"/>
                </a:solidFill>
              </a:rPr>
              <a:t>LA LÍNEA DE INVESTIGACIÓN DE LA UNIVERSIDAD </a:t>
            </a:r>
            <a:br>
              <a:rPr lang="es-ES" sz="2800" b="1" dirty="0" smtClean="0">
                <a:solidFill>
                  <a:schemeClr val="tx1"/>
                </a:solidFill>
              </a:rPr>
            </a:br>
            <a:r>
              <a:rPr lang="es-ES" sz="2800" b="1" dirty="0" smtClean="0">
                <a:solidFill>
                  <a:srgbClr val="FF0000"/>
                </a:solidFill>
              </a:rPr>
              <a:t>PERFECCIONAMIENTO DE LOS PROCESOS FORMATIVOS EDUCACIONALES</a:t>
            </a:r>
            <a:br>
              <a:rPr lang="es-ES" sz="2800" b="1" dirty="0" smtClean="0">
                <a:solidFill>
                  <a:srgbClr val="FF0000"/>
                </a:solidFill>
              </a:rPr>
            </a:br>
            <a:r>
              <a:rPr lang="es-ES" sz="2800" b="1" dirty="0" smtClean="0">
                <a:solidFill>
                  <a:srgbClr val="FF0000"/>
                </a:solidFill>
              </a:rPr>
              <a:t/>
            </a:r>
            <a:br>
              <a:rPr lang="es-ES" sz="2800" b="1" dirty="0" smtClean="0">
                <a:solidFill>
                  <a:srgbClr val="FF0000"/>
                </a:solidFill>
              </a:rPr>
            </a:br>
            <a:r>
              <a:rPr lang="es-ES" sz="2800" b="1" dirty="0"/>
              <a:t>Sub Línea </a:t>
            </a:r>
            <a:r>
              <a:rPr lang="es-ES" sz="2800" b="1" dirty="0" smtClean="0"/>
              <a:t>1. </a:t>
            </a:r>
            <a:r>
              <a:rPr lang="es-ES" sz="2800" b="1" dirty="0"/>
              <a:t>Pedagogía de la Educación Superior. </a:t>
            </a:r>
            <a:r>
              <a:rPr lang="es-ES" sz="2800" dirty="0"/>
              <a:t>Coordina</a:t>
            </a:r>
            <a:r>
              <a:rPr lang="es-ES" sz="2800" b="1" dirty="0"/>
              <a:t>: Lizette Pérez</a:t>
            </a:r>
            <a:r>
              <a:rPr lang="es-ES" sz="2800" dirty="0"/>
              <a:t/>
            </a:r>
            <a:br>
              <a:rPr lang="es-ES" sz="2800" dirty="0"/>
            </a:br>
            <a:endParaRPr lang="es-ES" sz="2800" b="1" dirty="0">
              <a:solidFill>
                <a:srgbClr val="FF0000"/>
              </a:solidFill>
            </a:endParaRPr>
          </a:p>
        </p:txBody>
      </p:sp>
      <p:sp>
        <p:nvSpPr>
          <p:cNvPr id="3" name="Rectángulo 2"/>
          <p:cNvSpPr/>
          <p:nvPr/>
        </p:nvSpPr>
        <p:spPr>
          <a:xfrm>
            <a:off x="359532" y="3662413"/>
            <a:ext cx="8132440" cy="954107"/>
          </a:xfrm>
          <a:prstGeom prst="rect">
            <a:avLst/>
          </a:prstGeom>
        </p:spPr>
        <p:txBody>
          <a:bodyPr wrap="square">
            <a:spAutoFit/>
          </a:bodyPr>
          <a:lstStyle/>
          <a:p>
            <a:r>
              <a:rPr lang="es-ES" b="1" dirty="0" smtClean="0"/>
              <a:t> </a:t>
            </a:r>
            <a:r>
              <a:rPr lang="es-ES" sz="2800" b="1" dirty="0"/>
              <a:t>Sub Línea </a:t>
            </a:r>
            <a:r>
              <a:rPr lang="es-ES" sz="2800" b="1" dirty="0" smtClean="0"/>
              <a:t>2</a:t>
            </a:r>
            <a:r>
              <a:rPr lang="es-ES" sz="2800" b="1" dirty="0"/>
              <a:t>. </a:t>
            </a:r>
            <a:r>
              <a:rPr lang="es-ES" sz="2800" b="1" dirty="0" smtClean="0"/>
              <a:t>Perfeccionamiento de la Virtualización Académica Universitaria</a:t>
            </a:r>
            <a:endParaRPr lang="es-ES" sz="2800" dirty="0"/>
          </a:p>
        </p:txBody>
      </p:sp>
      <p:sp>
        <p:nvSpPr>
          <p:cNvPr id="6" name="Rectángulo 5"/>
          <p:cNvSpPr/>
          <p:nvPr/>
        </p:nvSpPr>
        <p:spPr>
          <a:xfrm>
            <a:off x="2166960" y="4616520"/>
            <a:ext cx="4517583" cy="461665"/>
          </a:xfrm>
          <a:prstGeom prst="rect">
            <a:avLst/>
          </a:prstGeom>
        </p:spPr>
        <p:txBody>
          <a:bodyPr wrap="none">
            <a:spAutoFit/>
          </a:bodyPr>
          <a:lstStyle/>
          <a:p>
            <a:r>
              <a:rPr lang="es-ES" dirty="0" smtClean="0"/>
              <a:t>Coordina</a:t>
            </a:r>
            <a:r>
              <a:rPr lang="es-ES" b="1" dirty="0" smtClean="0"/>
              <a:t>: Jose Manuel Izquierdo</a:t>
            </a:r>
            <a:endParaRPr lang="es-ES" dirty="0"/>
          </a:p>
        </p:txBody>
      </p:sp>
    </p:spTree>
    <p:extLst>
      <p:ext uri="{BB962C8B-B14F-4D97-AF65-F5344CB8AC3E}">
        <p14:creationId xmlns:p14="http://schemas.microsoft.com/office/powerpoint/2010/main" val="231604806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75240" y="2006544"/>
            <a:ext cx="7200800" cy="3539430"/>
          </a:xfrm>
          <a:prstGeom prst="rect">
            <a:avLst/>
          </a:prstGeom>
        </p:spPr>
        <p:txBody>
          <a:bodyPr wrap="square">
            <a:spAutoFit/>
          </a:bodyPr>
          <a:lstStyle/>
          <a:p>
            <a:r>
              <a:rPr lang="es-ES_tradnl" sz="2800" b="1" dirty="0" smtClean="0">
                <a:latin typeface="Arial" pitchFamily="34" charset="0"/>
                <a:cs typeface="Arial" pitchFamily="34" charset="0"/>
              </a:rPr>
              <a:t>MISIÓN</a:t>
            </a:r>
          </a:p>
          <a:p>
            <a:endParaRPr lang="es-ES_tradnl" sz="2800" b="1" dirty="0" smtClean="0">
              <a:latin typeface="Arial" pitchFamily="34" charset="0"/>
              <a:cs typeface="Arial" pitchFamily="34" charset="0"/>
            </a:endParaRPr>
          </a:p>
          <a:p>
            <a:pPr algn="just">
              <a:lnSpc>
                <a:spcPct val="150000"/>
              </a:lnSpc>
            </a:pPr>
            <a:r>
              <a:rPr lang="es-ES_tradnl" sz="2800" dirty="0" smtClean="0">
                <a:latin typeface="Arial" pitchFamily="34" charset="0"/>
                <a:cs typeface="Arial" pitchFamily="34" charset="0"/>
              </a:rPr>
              <a:t>Contribuir </a:t>
            </a:r>
            <a:r>
              <a:rPr lang="es-ES_tradnl" sz="2800" dirty="0">
                <a:latin typeface="Arial" pitchFamily="34" charset="0"/>
                <a:cs typeface="Arial" pitchFamily="34" charset="0"/>
              </a:rPr>
              <a:t>al perfeccionamiento de los procesos de pertinencia e impacto social de las instituciones de la Educación Superior </a:t>
            </a:r>
            <a:r>
              <a:rPr lang="es-ES_tradnl" sz="2800" dirty="0" smtClean="0">
                <a:latin typeface="Arial" pitchFamily="34" charset="0"/>
                <a:cs typeface="Arial" pitchFamily="34" charset="0"/>
              </a:rPr>
              <a:t>desde </a:t>
            </a:r>
            <a:r>
              <a:rPr lang="es-ES_tradnl" sz="2800" dirty="0">
                <a:latin typeface="Arial" pitchFamily="34" charset="0"/>
                <a:cs typeface="Arial" pitchFamily="34" charset="0"/>
              </a:rPr>
              <a:t>la región oriental del país.</a:t>
            </a:r>
            <a:endParaRPr lang="es-ES" sz="2800" dirty="0">
              <a:latin typeface="Arial" pitchFamily="34" charset="0"/>
              <a:cs typeface="Arial" pitchFamily="34" charset="0"/>
            </a:endParaRPr>
          </a:p>
        </p:txBody>
      </p:sp>
      <p:grpSp>
        <p:nvGrpSpPr>
          <p:cNvPr id="14" name="13 Grupo"/>
          <p:cNvGrpSpPr/>
          <p:nvPr/>
        </p:nvGrpSpPr>
        <p:grpSpPr>
          <a:xfrm>
            <a:off x="260202" y="96217"/>
            <a:ext cx="8726518" cy="5449757"/>
            <a:chOff x="493217" y="188640"/>
            <a:chExt cx="12826543" cy="5449757"/>
          </a:xfrm>
        </p:grpSpPr>
        <p:sp>
          <p:nvSpPr>
            <p:cNvPr id="15"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6"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7"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8"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9"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0"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1"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2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24" name="Text Box 2"/>
          <p:cNvSpPr txBox="1">
            <a:spLocks noChangeArrowheads="1"/>
          </p:cNvSpPr>
          <p:nvPr/>
        </p:nvSpPr>
        <p:spPr bwMode="auto">
          <a:xfrm>
            <a:off x="1375240" y="828001"/>
            <a:ext cx="7611480"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b="1" dirty="0" smtClean="0">
                <a:solidFill>
                  <a:schemeClr val="bg1"/>
                </a:solidFill>
                <a:latin typeface="Arial" pitchFamily="34" charset="0"/>
                <a:cs typeface="Arial" pitchFamily="34" charset="0"/>
              </a:rPr>
              <a:t>CENTRO DE ESTUDIO DE EDUCACIÓN SUPERIOR</a:t>
            </a:r>
            <a:endParaRPr lang="es-ES"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3107491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476672"/>
            <a:ext cx="7772400" cy="1143000"/>
          </a:xfrm>
        </p:spPr>
        <p:txBody>
          <a:bodyPr/>
          <a:lstStyle/>
          <a:p>
            <a:r>
              <a:rPr lang="es-ES" sz="3200" b="1" dirty="0"/>
              <a:t>Sub Línea 1. Pedagogía de la Educación Superior. </a:t>
            </a:r>
            <a:endParaRPr lang="es-ES" sz="3200" dirty="0"/>
          </a:p>
        </p:txBody>
      </p:sp>
      <p:sp>
        <p:nvSpPr>
          <p:cNvPr id="3" name="Rectángulo 2"/>
          <p:cNvSpPr/>
          <p:nvPr/>
        </p:nvSpPr>
        <p:spPr>
          <a:xfrm>
            <a:off x="683568" y="1640327"/>
            <a:ext cx="7200800" cy="4154984"/>
          </a:xfrm>
          <a:prstGeom prst="rect">
            <a:avLst/>
          </a:prstGeom>
        </p:spPr>
        <p:txBody>
          <a:bodyPr wrap="square">
            <a:spAutoFit/>
          </a:bodyPr>
          <a:lstStyle/>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Responde</a:t>
            </a:r>
            <a:r>
              <a:rPr lang="es-ES" dirty="0" smtClean="0">
                <a:latin typeface="Arial" panose="020B0604020202020204" pitchFamily="34" charset="0"/>
                <a:ea typeface="Times New Roman" panose="02020603050405020304" pitchFamily="18" charset="0"/>
                <a:cs typeface="Times New Roman" panose="02020603050405020304" pitchFamily="18" charset="0"/>
              </a:rPr>
              <a:t> a la necesidad </a:t>
            </a:r>
            <a:r>
              <a:rPr lang="es-ES" dirty="0">
                <a:latin typeface="Arial" panose="020B0604020202020204" pitchFamily="34" charset="0"/>
                <a:ea typeface="Times New Roman" panose="02020603050405020304" pitchFamily="18" charset="0"/>
                <a:cs typeface="Times New Roman" panose="02020603050405020304" pitchFamily="18" charset="0"/>
              </a:rPr>
              <a:t>de encontrar soluciones a múltiples problemas que desbordan las posibilidades del ejercicio profesional en las universidades, sin una profundización en las Ciencias Pedagógicas, y el carácter formativo de los procesos </a:t>
            </a:r>
            <a:r>
              <a:rPr lang="es-ES" dirty="0" smtClean="0">
                <a:latin typeface="Arial" panose="020B0604020202020204" pitchFamily="34" charset="0"/>
                <a:ea typeface="Times New Roman" panose="02020603050405020304" pitchFamily="18" charset="0"/>
                <a:cs typeface="Times New Roman" panose="02020603050405020304" pitchFamily="18" charset="0"/>
              </a:rPr>
              <a:t>universitarios.</a:t>
            </a:r>
          </a:p>
          <a:p>
            <a:pPr algn="just">
              <a:spcAft>
                <a:spcPts val="0"/>
              </a:spcAft>
            </a:pPr>
            <a:endParaRPr lang="es-ES" dirty="0" smtClean="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Concibe</a:t>
            </a:r>
            <a:r>
              <a:rPr lang="es-ES" dirty="0" smtClean="0">
                <a:latin typeface="Arial" panose="020B0604020202020204" pitchFamily="34" charset="0"/>
                <a:ea typeface="Times New Roman" panose="02020603050405020304" pitchFamily="18" charset="0"/>
                <a:cs typeface="Times New Roman" panose="02020603050405020304" pitchFamily="18" charset="0"/>
              </a:rPr>
              <a:t> a los </a:t>
            </a:r>
            <a:r>
              <a:rPr lang="es-ES" dirty="0">
                <a:latin typeface="Arial" panose="020B0604020202020204" pitchFamily="34" charset="0"/>
                <a:ea typeface="Times New Roman" panose="02020603050405020304" pitchFamily="18" charset="0"/>
                <a:cs typeface="Times New Roman" panose="02020603050405020304" pitchFamily="18" charset="0"/>
              </a:rPr>
              <a:t>estudios </a:t>
            </a:r>
            <a:r>
              <a:rPr lang="es-ES" b="1" dirty="0">
                <a:latin typeface="Arial" panose="020B0604020202020204" pitchFamily="34" charset="0"/>
                <a:ea typeface="Times New Roman" panose="02020603050405020304" pitchFamily="18" charset="0"/>
                <a:cs typeface="Times New Roman" panose="02020603050405020304" pitchFamily="18" charset="0"/>
              </a:rPr>
              <a:t>de procesos formativos en la Educación Superior </a:t>
            </a:r>
            <a:r>
              <a:rPr lang="es-ES" dirty="0">
                <a:latin typeface="Arial" panose="020B0604020202020204" pitchFamily="34" charset="0"/>
                <a:ea typeface="Times New Roman" panose="02020603050405020304" pitchFamily="18" charset="0"/>
                <a:cs typeface="Times New Roman" panose="02020603050405020304" pitchFamily="18" charset="0"/>
              </a:rPr>
              <a:t>se respaldan en la concepción de que la investigación científica es el sustento de la formación de </a:t>
            </a:r>
            <a:r>
              <a:rPr lang="es-ES" dirty="0" smtClean="0">
                <a:latin typeface="Arial" panose="020B0604020202020204" pitchFamily="34" charset="0"/>
                <a:ea typeface="Times New Roman" panose="02020603050405020304" pitchFamily="18" charset="0"/>
                <a:cs typeface="Times New Roman" panose="02020603050405020304" pitchFamily="18" charset="0"/>
              </a:rPr>
              <a:t>postgrado</a:t>
            </a:r>
            <a:r>
              <a:rPr lang="es-ES" dirty="0">
                <a:latin typeface="Arial" panose="020B0604020202020204" pitchFamily="34" charset="0"/>
                <a:ea typeface="Times New Roman" panose="02020603050405020304" pitchFamily="18" charset="0"/>
                <a:cs typeface="Times New Roman" panose="02020603050405020304" pitchFamily="18" charset="0"/>
              </a:rPr>
              <a:t>.</a:t>
            </a:r>
            <a:endParaRPr lang="es-ES"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3504671"/>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Arial" panose="020B0604020202020204" pitchFamily="34" charset="0"/>
              </a:rPr>
              <a:t>TEMÁTICAS </a:t>
            </a:r>
            <a:endParaRPr lang="es-ES" b="1" dirty="0">
              <a:solidFill>
                <a:srgbClr val="FF0000"/>
              </a:solidFill>
              <a:effectLst>
                <a:outerShdw blurRad="38100" dist="38100" dir="2700000" algn="tl">
                  <a:srgbClr val="000000">
                    <a:alpha val="43137"/>
                  </a:srgbClr>
                </a:outerShdw>
              </a:effectLst>
            </a:endParaRPr>
          </a:p>
        </p:txBody>
      </p:sp>
      <p:sp>
        <p:nvSpPr>
          <p:cNvPr id="3" name="Rectángulo 2"/>
          <p:cNvSpPr/>
          <p:nvPr/>
        </p:nvSpPr>
        <p:spPr>
          <a:xfrm>
            <a:off x="395536" y="1484784"/>
            <a:ext cx="8280920" cy="4841325"/>
          </a:xfrm>
          <a:prstGeom prst="rect">
            <a:avLst/>
          </a:prstGeom>
        </p:spPr>
        <p:txBody>
          <a:bodyPr wrap="square">
            <a:spAutoFit/>
          </a:bodyPr>
          <a:lstStyle/>
          <a:p>
            <a:pPr algn="just">
              <a:lnSpc>
                <a:spcPct val="115000"/>
              </a:lnSpc>
              <a:spcAft>
                <a:spcPts val="600"/>
              </a:spcAft>
              <a:tabLst>
                <a:tab pos="640080" algn="l"/>
                <a:tab pos="1097280" algn="l"/>
                <a:tab pos="1554480" algn="l"/>
                <a:tab pos="2011680" algn="l"/>
                <a:tab pos="2468880" algn="l"/>
                <a:tab pos="2926080" algn="l"/>
                <a:tab pos="3383280" algn="l"/>
                <a:tab pos="3840480" algn="l"/>
                <a:tab pos="4297680" algn="l"/>
              </a:tabLst>
            </a:pPr>
            <a:r>
              <a:rPr lang="es-ES_tradnl" dirty="0" smtClean="0">
                <a:latin typeface="Arial Narrow" panose="020B0606020202030204" pitchFamily="34" charset="0"/>
                <a:ea typeface="Times New Roman" panose="02020603050405020304" pitchFamily="18" charset="0"/>
                <a:cs typeface="Arial" panose="020B0604020202020204" pitchFamily="34" charset="0"/>
              </a:rPr>
              <a:t> </a:t>
            </a:r>
            <a:r>
              <a:rPr lang="es-ES_tradnl" dirty="0">
                <a:latin typeface="Arial Narrow" panose="020B0606020202030204" pitchFamily="34" charset="0"/>
                <a:ea typeface="Times New Roman" panose="02020603050405020304" pitchFamily="18" charset="0"/>
                <a:cs typeface="Arial" panose="020B0604020202020204" pitchFamily="34" charset="0"/>
              </a:rPr>
              <a:t>Estas </a:t>
            </a:r>
            <a:r>
              <a:rPr lang="es-ES_tradnl" dirty="0" smtClean="0">
                <a:latin typeface="Arial Narrow" panose="020B0606020202030204" pitchFamily="34" charset="0"/>
                <a:ea typeface="Times New Roman" panose="02020603050405020304" pitchFamily="18" charset="0"/>
                <a:cs typeface="Times New Roman" panose="02020603050405020304" pitchFamily="18" charset="0"/>
              </a:rPr>
              <a:t>son</a:t>
            </a:r>
            <a:r>
              <a:rPr lang="es-ES_tradnl" dirty="0">
                <a:latin typeface="Arial Narrow" panose="020B0606020202030204" pitchFamily="34" charset="0"/>
                <a:ea typeface="Times New Roman" panose="02020603050405020304" pitchFamily="18" charset="0"/>
                <a:cs typeface="Times New Roman" panose="02020603050405020304" pitchFamily="18" charset="0"/>
              </a:rPr>
              <a:t>:</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Problemas epistemológicos y filosóficos de la Pedagogía de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Concepciones teóricas de la Didáctica de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Gestión de los procesos de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Evaluación y acreditación de los procesos de las Instituciones de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Procesos de Diseño Curricular en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Dinámica y Evaluación de los procesos formativos. </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Formación integral de los estudiantes universitarios, valores profesionales y sociales.</a:t>
            </a:r>
            <a:endParaRPr lang="es-ES" sz="28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2476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07275"/>
            <a:ext cx="7772400" cy="1143000"/>
          </a:xfrm>
        </p:spPr>
        <p:txBody>
          <a:bodyPr/>
          <a:lstStyle/>
          <a:p>
            <a:pPr lvl="1"/>
            <a:r>
              <a:rPr lang="es-ES" sz="2800" b="1" dirty="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PROYECCIÓN DE </a:t>
            </a:r>
            <a:r>
              <a:rPr lang="es-ES" sz="2800"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IMPACTOS</a:t>
            </a:r>
            <a:endParaRPr lang="es-ES" sz="2800" b="1" dirty="0">
              <a:solidFill>
                <a:srgbClr val="C00000"/>
              </a:solidFill>
              <a:effectLst>
                <a:outerShdw blurRad="38100" dist="38100" dir="2700000" algn="tl">
                  <a:srgbClr val="000000">
                    <a:alpha val="43137"/>
                  </a:srgbClr>
                </a:outerShdw>
              </a:effectLst>
            </a:endParaRPr>
          </a:p>
        </p:txBody>
      </p:sp>
      <p:sp>
        <p:nvSpPr>
          <p:cNvPr id="3" name="Rectángulo 2"/>
          <p:cNvSpPr/>
          <p:nvPr/>
        </p:nvSpPr>
        <p:spPr>
          <a:xfrm>
            <a:off x="539552" y="836712"/>
            <a:ext cx="8136904" cy="5861605"/>
          </a:xfrm>
          <a:prstGeom prst="rect">
            <a:avLst/>
          </a:prstGeom>
        </p:spPr>
        <p:txBody>
          <a:bodyPr wrap="square">
            <a:spAutoFit/>
          </a:bodyPr>
          <a:lstStyle/>
          <a:p>
            <a:pPr marL="457200" algn="just">
              <a:lnSpc>
                <a:spcPct val="115000"/>
              </a:lnSpc>
              <a:spcBef>
                <a:spcPts val="600"/>
              </a:spcBef>
              <a:spcAft>
                <a:spcPts val="0"/>
              </a:spcAft>
            </a:pPr>
            <a:r>
              <a:rPr lang="es-ES" sz="1200" dirty="0">
                <a:latin typeface="Arial Narrow" panose="020B0606020202030204" pitchFamily="34" charset="0"/>
                <a:ea typeface="Calibri" panose="020F0502020204030204" pitchFamily="34" charset="0"/>
                <a:cs typeface="Arial" panose="020B0604020202020204" pitchFamily="34" charset="0"/>
              </a:rPr>
              <a:t> </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Impactos en el Orden Científico Relacionados con Resultados de Tesis de Maestrías y Doctorados en</a:t>
            </a:r>
            <a:r>
              <a:rPr lang="es-ES_tradnl" sz="1400" dirty="0">
                <a:latin typeface="Arial Narrow" panose="020B0606020202030204" pitchFamily="34" charset="0"/>
                <a:ea typeface="Times New Roman" panose="02020603050405020304" pitchFamily="18" charset="0"/>
                <a:cs typeface="Calibri" panose="020F0502020204030204" pitchFamily="34" charset="0"/>
              </a:rPr>
              <a:t>:</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Gestión formativa de Universidades  </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Gestión para el perfeccionamiento de Planes y Programas  </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Gestión en la Dinámica de los Procesos Universitarios</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a:t>
            </a:r>
            <a:endParaRPr lang="es-ES" sz="1400" dirty="0"/>
          </a:p>
          <a:p>
            <a:pPr algn="just">
              <a:spcAft>
                <a:spcPts val="0"/>
              </a:spcAft>
            </a:pP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De los Resultados Aplicados Impactos previstos en:</a:t>
            </a:r>
            <a:endParaRPr lang="es-ES" sz="1400" b="1" dirty="0">
              <a:effectLst>
                <a:outerShdw blurRad="38100" dist="38100" dir="2700000" algn="tl">
                  <a:srgbClr val="000000">
                    <a:alpha val="43137"/>
                  </a:srgbClr>
                </a:outerShdw>
              </a:effectLst>
            </a:endParaRPr>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Comunicación Universitaria</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Métodos y procedimientos de la Labor Docente </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Relación Universidad, Empresas y Sociedad. </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Capacitación de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Docentes, </a:t>
            </a:r>
            <a:r>
              <a:rPr lang="es-ES_tradnl" sz="1400" dirty="0">
                <a:latin typeface="Arial Narrow" panose="020B0606020202030204" pitchFamily="34" charset="0"/>
                <a:ea typeface="Times New Roman" panose="02020603050405020304" pitchFamily="18" charset="0"/>
                <a:cs typeface="Calibri" panose="020F0502020204030204" pitchFamily="34" charset="0"/>
              </a:rPr>
              <a:t>Directivos y Actores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locales.</a:t>
            </a:r>
          </a:p>
          <a:p>
            <a:pPr lvl="0" algn="just">
              <a:spcAft>
                <a:spcPts val="0"/>
              </a:spcAft>
            </a:pPr>
            <a:endParaRPr lang="es-ES_tradnl" sz="1400" dirty="0" smtClean="0">
              <a:latin typeface="Arial Narrow" panose="020B0606020202030204" pitchFamily="34" charset="0"/>
              <a:ea typeface="Times New Roman" panose="02020603050405020304" pitchFamily="18" charset="0"/>
              <a:cs typeface="Calibri" panose="020F0502020204030204" pitchFamily="34" charset="0"/>
            </a:endParaRPr>
          </a:p>
          <a:p>
            <a:pPr lvl="0" algn="just">
              <a:spcAft>
                <a:spcPts val="0"/>
              </a:spcAft>
            </a:pPr>
            <a:r>
              <a:rPr lang="es-ES_tradnl" sz="1400" b="1" dirty="0" smtClean="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En </a:t>
            </a: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el Orden Económico, </a:t>
            </a:r>
            <a:r>
              <a:rPr lang="es-ES_tradnl" sz="1400" dirty="0">
                <a:latin typeface="Arial Narrow" panose="020B0606020202030204" pitchFamily="34" charset="0"/>
                <a:ea typeface="Times New Roman" panose="02020603050405020304" pitchFamily="18" charset="0"/>
                <a:cs typeface="Calibri" panose="020F0502020204030204" pitchFamily="34" charset="0"/>
              </a:rPr>
              <a:t>con la captación de divisas por postgrado internacional, con Ecuador y Venezuela.</a:t>
            </a:r>
            <a:endParaRPr lang="es-ES" sz="1400" dirty="0"/>
          </a:p>
          <a:p>
            <a:pPr algn="just">
              <a:lnSpc>
                <a:spcPct val="115000"/>
              </a:lnSpc>
              <a:spcBef>
                <a:spcPts val="600"/>
              </a:spcBef>
              <a:spcAft>
                <a:spcPts val="0"/>
              </a:spcAft>
            </a:pP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Mejoramiento de los indicadores sociales (Educación).</a:t>
            </a:r>
            <a:endParaRPr lang="es-E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Nuevos conocimientos teóricos; Modelo de gestión de la dinámica en la integración del postgrado y la investigación universitaria, el Perfeccionamiento de la Pedagogía y Didáctica del Postgrado en la Educación Superior. Se aportan las estrategias y metodologías correspondientes.</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Presentación a Premios nacionales e internacionales </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Presentación </a:t>
            </a:r>
            <a:r>
              <a:rPr lang="es-ES" sz="1400" dirty="0">
                <a:latin typeface="Arial Narrow" panose="020B0606020202030204" pitchFamily="34" charset="0"/>
                <a:ea typeface="Calibri" panose="020F0502020204030204" pitchFamily="34" charset="0"/>
                <a:cs typeface="Arial" panose="020B0604020202020204" pitchFamily="34" charset="0"/>
              </a:rPr>
              <a:t>de publicaciones (Nacionales e internacionales) de artículos. </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0"/>
              </a:spcAft>
            </a:pP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La formación de investigadores y el desarrollo de la formación de master y doctores en las instituciones de Educación Superior. </a:t>
            </a:r>
            <a:endParaRPr lang="es-E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Modificaciones en la esfera de las representaciones sociales, los estereotipos, las opiniones y el clima político-moral.</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Cambios en los puntos de vista teóricos, axiológicos y metodológicos sostenidos</a:t>
            </a:r>
            <a:r>
              <a:rPr lang="es-ES" sz="1400" dirty="0" smtClean="0">
                <a:latin typeface="Arial Narrow" panose="020B0606020202030204" pitchFamily="34" charset="0"/>
                <a:ea typeface="Calibri" panose="020F0502020204030204" pitchFamily="34" charset="0"/>
                <a:cs typeface="Arial" panose="020B0604020202020204" pitchFamily="34" charset="0"/>
              </a:rPr>
              <a:t>.</a:t>
            </a:r>
          </a:p>
          <a:p>
            <a:pPr lvl="0" algn="just">
              <a:lnSpc>
                <a:spcPct val="115000"/>
              </a:lnSpc>
              <a:spcAft>
                <a:spcPts val="0"/>
              </a:spcAft>
            </a:pPr>
            <a:r>
              <a:rPr lang="es-ES" sz="1400" b="1" dirty="0" smtClean="0">
                <a:effectLst/>
                <a:latin typeface="Arial Narrow" panose="020B0606020202030204" pitchFamily="34" charset="0"/>
                <a:ea typeface="Calibri" panose="020F0502020204030204" pitchFamily="34" charset="0"/>
                <a:cs typeface="Arial" panose="020B0604020202020204" pitchFamily="34" charset="0"/>
              </a:rPr>
              <a:t>PERIODO CUATRO DOCTORES GRADUADOS, 11 MASTERES PREDEFENSA Y 22 ARTÍCULOS PUBLICADOS</a:t>
            </a:r>
            <a:endParaRPr lang="es-ES" sz="1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3073591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4671"/>
            <a:ext cx="7772400" cy="1143000"/>
          </a:xfrm>
        </p:spPr>
        <p:txBody>
          <a:bodyPr/>
          <a:lstStyle/>
          <a:p>
            <a:r>
              <a:rPr lang="es-ES" sz="3600" b="1" dirty="0" smtClean="0">
                <a:solidFill>
                  <a:srgbClr val="FF0000"/>
                </a:solidFill>
                <a:effectLst>
                  <a:outerShdw blurRad="38100" dist="38100" dir="2700000" algn="tl">
                    <a:srgbClr val="000000">
                      <a:alpha val="43137"/>
                    </a:srgbClr>
                  </a:outerShdw>
                </a:effectLst>
              </a:rPr>
              <a:t>PROYECCIÓN DE DEFENSAS</a:t>
            </a:r>
            <a:endParaRPr lang="es-ES" sz="3600" b="1" dirty="0">
              <a:solidFill>
                <a:srgbClr val="FF0000"/>
              </a:solidFill>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453089759"/>
              </p:ext>
            </p:extLst>
          </p:nvPr>
        </p:nvGraphicFramePr>
        <p:xfrm>
          <a:off x="683568" y="836712"/>
          <a:ext cx="5112568" cy="5463890"/>
        </p:xfrm>
        <a:graphic>
          <a:graphicData uri="http://schemas.openxmlformats.org/drawingml/2006/table">
            <a:tbl>
              <a:tblPr firstRow="1" firstCol="1" bandRow="1">
                <a:tableStyleId>{5C22544A-7EE6-4342-B048-85BDC9FD1C3A}</a:tableStyleId>
              </a:tblPr>
              <a:tblGrid>
                <a:gridCol w="946783"/>
                <a:gridCol w="3712456"/>
                <a:gridCol w="453329"/>
              </a:tblGrid>
              <a:tr h="202639">
                <a:tc gridSpan="3">
                  <a:txBody>
                    <a:bodyPr/>
                    <a:lstStyle/>
                    <a:p>
                      <a:pPr algn="just">
                        <a:spcAft>
                          <a:spcPts val="0"/>
                        </a:spcAft>
                      </a:pPr>
                      <a:r>
                        <a:rPr lang="es-ES_tradnl" sz="1100" dirty="0">
                          <a:effectLst/>
                        </a:rPr>
                        <a:t>MODALIDAD LIBRE </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607916">
                <a:tc>
                  <a:txBody>
                    <a:bodyPr/>
                    <a:lstStyle/>
                    <a:p>
                      <a:pPr marL="0" lvl="0" indent="0">
                        <a:lnSpc>
                          <a:spcPct val="115000"/>
                        </a:lnSpc>
                        <a:spcAft>
                          <a:spcPts val="1000"/>
                        </a:spcAft>
                        <a:buFont typeface="+mj-lt"/>
                        <a:buNone/>
                      </a:pPr>
                      <a:r>
                        <a:rPr lang="es-ES" sz="1100" dirty="0" smtClean="0">
                          <a:effectLst/>
                          <a:latin typeface="+mn-lt"/>
                          <a:ea typeface="+mn-ea"/>
                          <a:cs typeface="+mn-cs"/>
                        </a:rPr>
                        <a:t>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ES_tradnl" sz="1100" b="1" dirty="0">
                          <a:solidFill>
                            <a:srgbClr val="FF0000"/>
                          </a:solidFill>
                          <a:effectLst>
                            <a:outerShdw blurRad="38100" dist="38100" dir="2700000" algn="tl">
                              <a:srgbClr val="000000">
                                <a:alpha val="43137"/>
                              </a:srgbClr>
                            </a:outerShdw>
                          </a:effectLst>
                        </a:rPr>
                        <a:t>PRUDENCIO ELOY CABALLERO PEÑA</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DRA. C. MARÍA DE LOS ÁNGELES REYNA GONZÁLEZ</a:t>
                      </a:r>
                      <a:endParaRPr lang="es-ES" sz="1000" dirty="0">
                        <a:effectLst/>
                      </a:endParaRPr>
                    </a:p>
                    <a:p>
                      <a:pPr>
                        <a:spcAft>
                          <a:spcPts val="0"/>
                        </a:spcAft>
                      </a:pPr>
                      <a:r>
                        <a:rPr lang="en-US" sz="1100" dirty="0">
                          <a:effectLst/>
                        </a:rPr>
                        <a:t>DR. C. JORGE MONTOYA RIVERA</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202639">
                <a:tc gridSpan="3">
                  <a:txBody>
                    <a:bodyPr/>
                    <a:lstStyle/>
                    <a:p>
                      <a:pPr algn="just">
                        <a:spcAft>
                          <a:spcPts val="0"/>
                        </a:spcAft>
                      </a:pPr>
                      <a:r>
                        <a:rPr lang="es-ES_tradnl" sz="1100" dirty="0">
                          <a:effectLst/>
                        </a:rPr>
                        <a:t>JÓVENES TUTELARES 2011 (Dr. C. JORGE MONTOYA)</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405277">
                <a:tc>
                  <a:txBody>
                    <a:bodyPr/>
                    <a:lstStyle/>
                    <a:p>
                      <a:pPr marL="0" lvl="0" indent="0" algn="just">
                        <a:lnSpc>
                          <a:spcPct val="115000"/>
                        </a:lnSpc>
                        <a:spcAft>
                          <a:spcPts val="1000"/>
                        </a:spcAft>
                        <a:buFont typeface="+mj-lt"/>
                        <a:buNone/>
                      </a:pPr>
                      <a:r>
                        <a:rPr lang="es-ES" sz="1100" dirty="0" smtClean="0">
                          <a:effectLst/>
                        </a:rPr>
                        <a:t>2</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ES_tradnl" sz="1100" b="1" dirty="0">
                          <a:solidFill>
                            <a:srgbClr val="FF0000"/>
                          </a:solidFill>
                          <a:effectLst>
                            <a:outerShdw blurRad="38100" dist="38100" dir="2700000" algn="tl">
                              <a:srgbClr val="000000">
                                <a:alpha val="43137"/>
                              </a:srgbClr>
                            </a:outerShdw>
                          </a:effectLst>
                        </a:rPr>
                        <a:t>DAYANNIS TAMAYO PREVAL</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DRA.C. MARÍA DE LOS ÁNGELES REYNA</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607916">
                <a:tc>
                  <a:txBody>
                    <a:bodyPr/>
                    <a:lstStyle/>
                    <a:p>
                      <a:pPr marL="0" lvl="0" indent="0" algn="just">
                        <a:lnSpc>
                          <a:spcPct val="115000"/>
                        </a:lnSpc>
                        <a:spcAft>
                          <a:spcPts val="1000"/>
                        </a:spcAft>
                        <a:buFont typeface="+mj-lt"/>
                        <a:buNone/>
                      </a:pPr>
                      <a:r>
                        <a:rPr lang="es-ES" sz="1100" dirty="0" smtClean="0">
                          <a:effectLst/>
                        </a:rPr>
                        <a:t>3</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pt-BR" sz="1100" b="1" dirty="0">
                          <a:solidFill>
                            <a:srgbClr val="FF0000"/>
                          </a:solidFill>
                          <a:effectLst>
                            <a:outerShdw blurRad="38100" dist="38100" dir="2700000" algn="tl">
                              <a:srgbClr val="000000">
                                <a:alpha val="43137"/>
                              </a:srgbClr>
                            </a:outerShdw>
                          </a:effectLst>
                        </a:rPr>
                        <a:t>RAMIRO GROSS TUR</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pt-BR" sz="1100" dirty="0">
                          <a:effectLst/>
                        </a:rPr>
                        <a:t>DR. C. JORGE MONTOYA RIVERA, </a:t>
                      </a:r>
                      <a:endParaRPr lang="es-ES" sz="1000" dirty="0">
                        <a:effectLst/>
                      </a:endParaRPr>
                    </a:p>
                    <a:p>
                      <a:pPr>
                        <a:spcAft>
                          <a:spcPts val="0"/>
                        </a:spcAft>
                      </a:pPr>
                      <a:r>
                        <a:rPr lang="es-ES_tradnl" sz="1100" dirty="0">
                          <a:effectLst/>
                        </a:rPr>
                        <a:t>DRA. C. RAYDA DUSÚ CONTRERAS</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rPr>
                        <a:t>4</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b="1" dirty="0">
                          <a:solidFill>
                            <a:srgbClr val="FF0000"/>
                          </a:solidFill>
                          <a:effectLst>
                            <a:outerShdw blurRad="38100" dist="38100" dir="2700000" algn="tl">
                              <a:srgbClr val="000000">
                                <a:alpha val="43137"/>
                              </a:srgbClr>
                            </a:outerShdw>
                          </a:effectLst>
                        </a:rPr>
                        <a:t>BEATRIZ NARANJO MENGANA</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 C. JORGE MONTOYA RIVERA (ojo)</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a:effectLst/>
                        </a:rPr>
                        <a:t> </a:t>
                      </a:r>
                      <a:endParaRPr lang="es-ES" sz="100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rPr>
                        <a:t>5</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pt-BR" sz="1100" b="1" dirty="0">
                          <a:solidFill>
                            <a:srgbClr val="FF0000"/>
                          </a:solidFill>
                          <a:effectLst>
                            <a:outerShdw blurRad="38100" dist="38100" dir="2700000" algn="tl">
                              <a:srgbClr val="000000">
                                <a:alpha val="43137"/>
                              </a:srgbClr>
                            </a:outerShdw>
                          </a:effectLst>
                        </a:rPr>
                        <a:t>ANA BEATRIZ REAL INFANTE</a:t>
                      </a:r>
                      <a:r>
                        <a:rPr lang="pt-BR" sz="1100" dirty="0">
                          <a:effectLst/>
                        </a:rPr>
                        <a:t>.</a:t>
                      </a:r>
                      <a:r>
                        <a:rPr lang="es-ES_tradnl" sz="1100" dirty="0">
                          <a:effectLst/>
                        </a:rPr>
                        <a:t> .(Lic. </a:t>
                      </a:r>
                      <a:r>
                        <a:rPr lang="es-ES_tradnl" sz="1100" dirty="0" err="1">
                          <a:effectLst/>
                        </a:rPr>
                        <a:t>Matern</a:t>
                      </a:r>
                      <a:r>
                        <a:rPr lang="es-ES_tradnl" sz="1100" dirty="0">
                          <a:effectLst/>
                        </a:rPr>
                        <a:t>)</a:t>
                      </a:r>
                      <a:endParaRPr lang="es-ES" sz="1000" dirty="0">
                        <a:effectLst/>
                      </a:endParaRPr>
                    </a:p>
                    <a:p>
                      <a:pPr algn="just">
                        <a:spcAft>
                          <a:spcPts val="0"/>
                        </a:spcAft>
                      </a:pPr>
                      <a:r>
                        <a:rPr lang="es-ES_tradnl" sz="1100" dirty="0">
                          <a:effectLst/>
                        </a:rPr>
                        <a:t>DRA. C. YARITZA TARDO</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202639">
                <a:tc gridSpan="3">
                  <a:txBody>
                    <a:bodyPr/>
                    <a:lstStyle/>
                    <a:p>
                      <a:pPr algn="just">
                        <a:spcAft>
                          <a:spcPts val="0"/>
                        </a:spcAft>
                      </a:pPr>
                      <a:r>
                        <a:rPr lang="es-ES_tradnl" sz="1100" dirty="0">
                          <a:effectLst/>
                        </a:rPr>
                        <a:t>GRUPO </a:t>
                      </a:r>
                      <a:r>
                        <a:rPr lang="es-ES_tradnl" sz="1100" dirty="0" smtClean="0">
                          <a:effectLst/>
                        </a:rPr>
                        <a:t>V: GRUPO </a:t>
                      </a:r>
                      <a:r>
                        <a:rPr lang="es-ES_tradnl" sz="1100" dirty="0">
                          <a:effectLst/>
                        </a:rPr>
                        <a:t>QUE PRESCRIBIÓ EN ENERO</a:t>
                      </a:r>
                      <a:r>
                        <a:rPr lang="es-ES_tradnl" sz="1100" dirty="0" smtClean="0">
                          <a:effectLst/>
                        </a:rPr>
                        <a:t>. 14</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405277">
                <a:tc>
                  <a:txBody>
                    <a:bodyPr/>
                    <a:lstStyle/>
                    <a:p>
                      <a:pPr marL="0" lvl="0" indent="0" algn="just">
                        <a:lnSpc>
                          <a:spcPct val="115000"/>
                        </a:lnSpc>
                        <a:spcAft>
                          <a:spcPts val="1000"/>
                        </a:spcAft>
                        <a:buFont typeface="+mj-lt"/>
                        <a:buNone/>
                      </a:pPr>
                      <a:r>
                        <a:rPr lang="es-ES" sz="1100" dirty="0" smtClean="0">
                          <a:effectLst/>
                        </a:rPr>
                        <a:t>6</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ES_tradnl" sz="1100" b="1" dirty="0">
                          <a:solidFill>
                            <a:srgbClr val="FF0000"/>
                          </a:solidFill>
                          <a:effectLst>
                            <a:outerShdw blurRad="38100" dist="38100" dir="2700000" algn="tl">
                              <a:srgbClr val="000000">
                                <a:alpha val="43137"/>
                              </a:srgbClr>
                            </a:outerShdw>
                          </a:effectLst>
                        </a:rPr>
                        <a:t>JOSEFA NEGRET FUENTES </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DRA. MARÍA DE LOS ÁNGELES  </a:t>
                      </a:r>
                      <a:r>
                        <a:rPr lang="es-ES_tradnl" sz="1100" dirty="0" smtClean="0">
                          <a:effectLst/>
                        </a:rPr>
                        <a:t>REYNA</a:t>
                      </a:r>
                    </a:p>
                    <a:p>
                      <a:pPr>
                        <a:spcAft>
                          <a:spcPts val="0"/>
                        </a:spcAft>
                      </a:pPr>
                      <a:r>
                        <a:rPr lang="es-ES_tradnl" sz="1100" dirty="0" smtClean="0">
                          <a:effectLst/>
                          <a:latin typeface="Times New Roman" panose="02020603050405020304" pitchFamily="18" charset="0"/>
                          <a:ea typeface="Times New Roman" panose="02020603050405020304" pitchFamily="18" charset="0"/>
                        </a:rPr>
                        <a:t>Dr.C. ANGEL CINTRA LUGONES</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202639">
                <a:tc gridSpan="3">
                  <a:txBody>
                    <a:bodyPr/>
                    <a:lstStyle/>
                    <a:p>
                      <a:pPr algn="just">
                        <a:spcAft>
                          <a:spcPts val="0"/>
                        </a:spcAft>
                      </a:pPr>
                      <a:r>
                        <a:rPr lang="es-ES_tradnl" sz="1100" dirty="0">
                          <a:effectLst/>
                        </a:rPr>
                        <a:t>GRUPO V </a:t>
                      </a:r>
                      <a:r>
                        <a:rPr lang="es-ES_tradnl" sz="1100" dirty="0" smtClean="0">
                          <a:effectLst/>
                        </a:rPr>
                        <a:t>I :</a:t>
                      </a:r>
                      <a:r>
                        <a:rPr lang="es-ES_tradnl" sz="1000" dirty="0" smtClean="0">
                          <a:effectLst/>
                        </a:rPr>
                        <a:t>GRUPO QUE PRESCRIBE 2016</a:t>
                      </a:r>
                      <a:endParaRPr lang="es-ES" sz="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405277">
                <a:tc>
                  <a:txBody>
                    <a:bodyPr/>
                    <a:lstStyle/>
                    <a:p>
                      <a:pPr marL="0" lvl="0" indent="0" algn="just">
                        <a:lnSpc>
                          <a:spcPct val="115000"/>
                        </a:lnSpc>
                        <a:spcAft>
                          <a:spcPts val="1000"/>
                        </a:spcAft>
                        <a:buFont typeface="+mj-lt"/>
                        <a:buNone/>
                      </a:pPr>
                      <a:r>
                        <a:rPr lang="es-ES" sz="1100" dirty="0" smtClean="0">
                          <a:effectLst/>
                        </a:rPr>
                        <a:t>7</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s-ES_tradnl" sz="1100" b="1" dirty="0">
                          <a:solidFill>
                            <a:srgbClr val="FF0000"/>
                          </a:solidFill>
                          <a:effectLst>
                            <a:outerShdw blurRad="38100" dist="38100" dir="2700000" algn="tl">
                              <a:srgbClr val="000000">
                                <a:alpha val="43137"/>
                              </a:srgbClr>
                            </a:outerShdw>
                          </a:effectLst>
                        </a:rPr>
                        <a:t>LIUSKA GUADARRAMA ÁLVAREZ</a:t>
                      </a:r>
                      <a:endParaRPr lang="es-ES" sz="1000" b="1" dirty="0">
                        <a:solidFill>
                          <a:srgbClr val="FF0000"/>
                        </a:solidFill>
                        <a:effectLst>
                          <a:outerShdw blurRad="38100" dist="38100" dir="2700000" algn="tl">
                            <a:srgbClr val="000000">
                              <a:alpha val="43137"/>
                            </a:srgbClr>
                          </a:outerShdw>
                        </a:effectLst>
                      </a:endParaRPr>
                    </a:p>
                    <a:p>
                      <a:pPr algn="just">
                        <a:spcAft>
                          <a:spcPts val="0"/>
                        </a:spcAft>
                      </a:pPr>
                      <a:r>
                        <a:rPr lang="es-ES_tradnl" sz="1100" dirty="0">
                          <a:effectLst/>
                        </a:rPr>
                        <a:t>DR ARTURO MORENS CHILLÒN (UO)</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n-US" sz="1100" dirty="0" smtClean="0">
                          <a:effectLst/>
                        </a:rPr>
                        <a:t>8</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US" sz="1100" b="1" dirty="0">
                          <a:solidFill>
                            <a:srgbClr val="FF0000"/>
                          </a:solidFill>
                          <a:effectLst>
                            <a:outerShdw blurRad="38100" dist="38100" dir="2700000" algn="tl">
                              <a:srgbClr val="000000">
                                <a:alpha val="43137"/>
                              </a:srgbClr>
                            </a:outerShdw>
                          </a:effectLst>
                        </a:rPr>
                        <a:t>EKATERINE M. FERGUSSON RAMÍREZ</a:t>
                      </a:r>
                      <a:endParaRPr lang="es-ES" sz="1000" b="1" dirty="0">
                        <a:solidFill>
                          <a:srgbClr val="FF0000"/>
                        </a:solidFill>
                        <a:effectLst>
                          <a:outerShdw blurRad="38100" dist="38100" dir="2700000" algn="tl">
                            <a:srgbClr val="000000">
                              <a:alpha val="43137"/>
                            </a:srgbClr>
                          </a:outerShdw>
                        </a:effectLst>
                      </a:endParaRPr>
                    </a:p>
                    <a:p>
                      <a:pPr algn="just">
                        <a:spcAft>
                          <a:spcPts val="0"/>
                        </a:spcAft>
                      </a:pPr>
                      <a:r>
                        <a:rPr lang="en-US" sz="1100" dirty="0">
                          <a:effectLst/>
                        </a:rPr>
                        <a:t> DRA. C. ISABEL ALONSO BERENGUER </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2016</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latin typeface="Calibri" panose="020F0502020204030204" pitchFamily="34" charset="0"/>
                          <a:ea typeface="Calibri" panose="020F0502020204030204" pitchFamily="34" charset="0"/>
                          <a:cs typeface="Times New Roman" panose="02020603050405020304" pitchFamily="18" charset="0"/>
                        </a:rPr>
                        <a:t>9</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s-ES" sz="1100" b="1" kern="1200" dirty="0" smtClean="0">
                          <a:solidFill>
                            <a:srgbClr val="FF0000"/>
                          </a:solidFill>
                          <a:effectLst>
                            <a:outerShdw blurRad="38100" dist="38100" dir="2700000" algn="tl">
                              <a:srgbClr val="000000">
                                <a:alpha val="43137"/>
                              </a:srgbClr>
                            </a:outerShdw>
                          </a:effectLst>
                          <a:latin typeface="+mn-lt"/>
                          <a:ea typeface="+mn-ea"/>
                          <a:cs typeface="+mn-cs"/>
                        </a:rPr>
                        <a:t>ALICIA ROJAS BASO </a:t>
                      </a:r>
                    </a:p>
                    <a:p>
                      <a:r>
                        <a:rPr lang="es-ES" sz="1100" kern="1200" dirty="0" smtClean="0">
                          <a:solidFill>
                            <a:schemeClr val="dk1"/>
                          </a:solidFill>
                          <a:effectLst/>
                          <a:latin typeface="+mn-lt"/>
                          <a:ea typeface="+mn-ea"/>
                          <a:cs typeface="+mn-cs"/>
                        </a:rPr>
                        <a:t>DRA. C ROSA ESPINOSA RODRÍGUEZ</a:t>
                      </a:r>
                      <a:endParaRPr lang="es-ES" sz="1100" kern="1200" dirty="0">
                        <a:solidFill>
                          <a:schemeClr val="dk1"/>
                        </a:solidFill>
                        <a:effectLst/>
                        <a:latin typeface="+mn-lt"/>
                        <a:ea typeface="+mn-ea"/>
                        <a:cs typeface="+mn-cs"/>
                      </a:endParaRPr>
                    </a:p>
                  </a:txBody>
                  <a:tcPr marL="68580" marR="68580" marT="0" marB="0"/>
                </a:tc>
                <a:tc>
                  <a:txBody>
                    <a:bodyPr/>
                    <a:lstStyle/>
                    <a:p>
                      <a:pPr>
                        <a:spcAft>
                          <a:spcPts val="0"/>
                        </a:spcAft>
                      </a:pPr>
                      <a:r>
                        <a:rPr lang="es-ES" sz="1000" dirty="0" smtClean="0">
                          <a:effectLst/>
                          <a:latin typeface="Times New Roman" panose="02020603050405020304" pitchFamily="18" charset="0"/>
                          <a:ea typeface="Times New Roman" panose="02020603050405020304" pitchFamily="18" charset="0"/>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latin typeface="Calibri" panose="020F0502020204030204" pitchFamily="34" charset="0"/>
                          <a:ea typeface="Calibri" panose="020F0502020204030204" pitchFamily="34" charset="0"/>
                          <a:cs typeface="Times New Roman" panose="02020603050405020304" pitchFamily="18" charset="0"/>
                        </a:rPr>
                        <a:t>10</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085" indent="-45085">
                        <a:spcAft>
                          <a:spcPts val="0"/>
                        </a:spcAft>
                      </a:pPr>
                      <a:r>
                        <a:rPr lang="es-ES_tradnl" sz="1100" b="1" dirty="0">
                          <a:solidFill>
                            <a:srgbClr val="FF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rPr>
                        <a:t>GARDENIA EDITH CEDEÑO MARCILLO</a:t>
                      </a:r>
                      <a:endParaRPr lang="es-ES" sz="1100" b="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L="45085" indent="-45085">
                        <a:spcAft>
                          <a:spcPts val="0"/>
                        </a:spcAft>
                      </a:pPr>
                      <a:r>
                        <a:rPr lang="es-ES_tradnl" sz="1100" b="1" dirty="0">
                          <a:effectLst/>
                          <a:latin typeface="Calibri" panose="020F0502020204030204" pitchFamily="34" charset="0"/>
                          <a:ea typeface="Times New Roman" panose="02020603050405020304" pitchFamily="18" charset="0"/>
                        </a:rPr>
                        <a:t>Dra. </a:t>
                      </a:r>
                      <a:r>
                        <a:rPr lang="es-ES_tradnl" sz="1100" dirty="0">
                          <a:effectLst/>
                          <a:latin typeface="Calibri" panose="020F0502020204030204" pitchFamily="34" charset="0"/>
                          <a:ea typeface="Times New Roman" panose="02020603050405020304" pitchFamily="18" charset="0"/>
                        </a:rPr>
                        <a:t>MARTHA INFANTE</a:t>
                      </a:r>
                      <a:endParaRPr lang="es-ES" sz="1000" dirty="0">
                        <a:effectLst/>
                        <a:latin typeface="Times New Roman" panose="02020603050405020304" pitchFamily="18" charset="0"/>
                        <a:ea typeface="Times New Roman" panose="02020603050405020304" pitchFamily="18" charset="0"/>
                      </a:endParaRPr>
                    </a:p>
                    <a:p>
                      <a:pPr marL="45085" indent="-45085">
                        <a:spcAft>
                          <a:spcPts val="0"/>
                        </a:spcAft>
                      </a:pPr>
                      <a:r>
                        <a:rPr lang="es-ES_tradnl" sz="1100" u="sng" dirty="0">
                          <a:effectLst/>
                          <a:latin typeface="Calibri" panose="020F0502020204030204" pitchFamily="34" charset="0"/>
                          <a:ea typeface="Times New Roman" panose="02020603050405020304" pitchFamily="18" charset="0"/>
                        </a:rPr>
                        <a:t>DRA. MARÍA ELENA PARDO GÓMEZ</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smtClean="0">
                          <a:effectLst/>
                          <a:latin typeface="Times New Roman" panose="02020603050405020304" pitchFamily="18" charset="0"/>
                          <a:ea typeface="Times New Roman" panose="02020603050405020304" pitchFamily="18" charset="0"/>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bl>
          </a:graphicData>
        </a:graphic>
      </p:graphicFrame>
    </p:spTree>
    <p:extLst>
      <p:ext uri="{BB962C8B-B14F-4D97-AF65-F5344CB8AC3E}">
        <p14:creationId xmlns:p14="http://schemas.microsoft.com/office/powerpoint/2010/main" val="34252157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16632"/>
            <a:ext cx="7772400" cy="792088"/>
          </a:xfrm>
        </p:spPr>
        <p:txBody>
          <a:bodyPr/>
          <a:lstStyle/>
          <a:p>
            <a:r>
              <a:rPr lang="es-ES" b="1" dirty="0" smtClean="0">
                <a:solidFill>
                  <a:srgbClr val="FF0000"/>
                </a:solidFill>
                <a:effectLst>
                  <a:outerShdw blurRad="38100" dist="38100" dir="2700000" algn="tl">
                    <a:srgbClr val="000000">
                      <a:alpha val="43137"/>
                    </a:srgbClr>
                  </a:outerShdw>
                </a:effectLst>
              </a:rPr>
              <a:t>PROGRAMA VENEZUELA</a:t>
            </a:r>
            <a:endParaRPr lang="es-ES" b="1" dirty="0">
              <a:solidFill>
                <a:srgbClr val="FF0000"/>
              </a:solidFill>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2995454636"/>
              </p:ext>
            </p:extLst>
          </p:nvPr>
        </p:nvGraphicFramePr>
        <p:xfrm>
          <a:off x="4853390" y="1412776"/>
          <a:ext cx="3600400" cy="4191000"/>
        </p:xfrm>
        <a:graphic>
          <a:graphicData uri="http://schemas.openxmlformats.org/drawingml/2006/table">
            <a:tbl>
              <a:tblPr firstRow="1" firstCol="1" bandRow="1">
                <a:tableStyleId>{BC89EF96-8CEA-46FF-86C4-4CE0E7609802}</a:tableStyleId>
              </a:tblPr>
              <a:tblGrid>
                <a:gridCol w="3500389"/>
                <a:gridCol w="100011"/>
              </a:tblGrid>
              <a:tr h="101345">
                <a:tc gridSpan="2">
                  <a:txBody>
                    <a:bodyPr/>
                    <a:lstStyle/>
                    <a:p>
                      <a:pPr algn="just">
                        <a:spcAft>
                          <a:spcPts val="0"/>
                        </a:spcAft>
                      </a:pPr>
                      <a:endParaRPr lang="es-ES" sz="1100" dirty="0">
                        <a:effectLst/>
                        <a:latin typeface="Times New Roman" panose="02020603050405020304" pitchFamily="18" charset="0"/>
                        <a:ea typeface="Times New Roman" panose="02020603050405020304" pitchFamily="18" charset="0"/>
                      </a:endParaRPr>
                    </a:p>
                  </a:txBody>
                  <a:tcPr marL="31173" marR="31173" marT="0" marB="0"/>
                </a:tc>
                <a:tc hMerge="1">
                  <a:txBody>
                    <a:bodyPr/>
                    <a:lstStyle/>
                    <a:p>
                      <a:endParaRPr lang="es-ES"/>
                    </a:p>
                  </a:txBody>
                  <a:tcPr/>
                </a:tc>
              </a:tr>
              <a:tr h="304034">
                <a:tc>
                  <a:txBody>
                    <a:bodyPr/>
                    <a:lstStyle/>
                    <a:p>
                      <a:pPr>
                        <a:spcAft>
                          <a:spcPts val="0"/>
                        </a:spcAft>
                      </a:pPr>
                      <a:r>
                        <a:rPr lang="es-ES_tradnl" sz="1100" dirty="0">
                          <a:effectLst/>
                        </a:rPr>
                        <a:t>ANA RITA CASTAÑEDA DE LIENDO</a:t>
                      </a:r>
                      <a:endParaRPr lang="es-ES" sz="1100" dirty="0">
                        <a:effectLst/>
                      </a:endParaRPr>
                    </a:p>
                    <a:p>
                      <a:pPr algn="just">
                        <a:spcAft>
                          <a:spcPts val="0"/>
                        </a:spcAft>
                      </a:pPr>
                      <a:r>
                        <a:rPr lang="es-ES_tradnl" sz="1100" b="0" dirty="0">
                          <a:effectLst/>
                        </a:rPr>
                        <a:t>DR. JORGE MONTOYA RIVERA.</a:t>
                      </a:r>
                      <a:endParaRPr lang="es-ES" sz="1100" b="0" dirty="0">
                        <a:effectLst/>
                      </a:endParaRPr>
                    </a:p>
                    <a:p>
                      <a:pPr algn="just">
                        <a:spcAft>
                          <a:spcPts val="0"/>
                        </a:spcAft>
                      </a:pPr>
                      <a:r>
                        <a:rPr lang="es-ES_tradnl" sz="1100" b="0" u="sng" dirty="0">
                          <a:effectLst/>
                        </a:rPr>
                        <a:t>Dra. CELIA LEDO ROYO</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MARIA AUXILIADORA ESPINOZA TROCONIS</a:t>
                      </a:r>
                      <a:endParaRPr lang="es-ES" sz="1100" dirty="0">
                        <a:effectLst/>
                      </a:endParaRPr>
                    </a:p>
                    <a:p>
                      <a:pPr>
                        <a:spcAft>
                          <a:spcPts val="0"/>
                        </a:spcAft>
                      </a:pPr>
                      <a:r>
                        <a:rPr lang="es-ES_tradnl" sz="1100" b="0" u="none" dirty="0">
                          <a:effectLst/>
                        </a:rPr>
                        <a:t>DRA. C. LIZETTE PÉREZ MARTÍNEZ.</a:t>
                      </a:r>
                      <a:endParaRPr lang="es-ES" sz="1100" b="0" u="none" dirty="0">
                        <a:effectLst/>
                      </a:endParaRPr>
                    </a:p>
                    <a:p>
                      <a:pPr>
                        <a:spcAft>
                          <a:spcPts val="0"/>
                        </a:spcAft>
                      </a:pPr>
                      <a:r>
                        <a:rPr lang="es-ES_tradnl" sz="1100" b="0" u="none" dirty="0">
                          <a:effectLst/>
                        </a:rPr>
                        <a:t>DRA. YARITZA TARDO FERNÁNDEZ</a:t>
                      </a:r>
                      <a:endParaRPr lang="es-ES" sz="1100" b="0" u="none"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202689">
                <a:tc>
                  <a:txBody>
                    <a:bodyPr/>
                    <a:lstStyle/>
                    <a:p>
                      <a:pPr>
                        <a:spcAft>
                          <a:spcPts val="0"/>
                        </a:spcAft>
                      </a:pPr>
                      <a:r>
                        <a:rPr lang="es-ES_tradnl" sz="1100" dirty="0">
                          <a:effectLst/>
                        </a:rPr>
                        <a:t>EDICTA GREGORIA GONZÁLEZ </a:t>
                      </a:r>
                      <a:r>
                        <a:rPr lang="es-ES_tradnl" sz="1100" dirty="0" smtClean="0">
                          <a:effectLst/>
                        </a:rPr>
                        <a:t>LEAL</a:t>
                      </a:r>
                      <a:endParaRPr lang="es-ES" sz="1100" dirty="0">
                        <a:effectLst/>
                      </a:endParaRPr>
                    </a:p>
                    <a:p>
                      <a:pPr algn="just">
                        <a:spcAft>
                          <a:spcPts val="0"/>
                        </a:spcAft>
                      </a:pPr>
                      <a:r>
                        <a:rPr lang="es-ES_tradnl" sz="1100" b="0" dirty="0">
                          <a:effectLst/>
                        </a:rPr>
                        <a:t>DRA. C. YARITZA TARDO FERNÁNDEZ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CLAUDIA ERMALY </a:t>
                      </a:r>
                      <a:endParaRPr lang="es-ES" sz="1100" dirty="0">
                        <a:effectLst/>
                      </a:endParaRPr>
                    </a:p>
                    <a:p>
                      <a:pPr algn="just">
                        <a:spcAft>
                          <a:spcPts val="0"/>
                        </a:spcAft>
                      </a:pPr>
                      <a:r>
                        <a:rPr lang="es-ES_tradnl" sz="1100" b="0" dirty="0">
                          <a:effectLst/>
                        </a:rPr>
                        <a:t>DR. JORGE MONTOYA RIVERA</a:t>
                      </a:r>
                      <a:endParaRPr lang="es-ES" sz="1100" b="0" dirty="0">
                        <a:effectLst/>
                      </a:endParaRPr>
                    </a:p>
                    <a:p>
                      <a:pPr algn="just">
                        <a:spcAft>
                          <a:spcPts val="0"/>
                        </a:spcAft>
                      </a:pPr>
                      <a:r>
                        <a:rPr lang="es-ES_tradnl" sz="1100" b="0" u="sng" dirty="0">
                          <a:effectLst/>
                        </a:rPr>
                        <a:t>Dra. CELIA LEDO ROYO</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MAURICIO IZQUIERDO MARTINEZ</a:t>
                      </a:r>
                      <a:endParaRPr lang="es-ES" sz="1100" dirty="0">
                        <a:effectLst/>
                      </a:endParaRPr>
                    </a:p>
                    <a:p>
                      <a:pPr algn="just">
                        <a:spcAft>
                          <a:spcPts val="0"/>
                        </a:spcAft>
                      </a:pPr>
                      <a:r>
                        <a:rPr lang="es-ES_tradnl" sz="1100" b="0" dirty="0">
                          <a:effectLst/>
                        </a:rPr>
                        <a:t>DR. JOSE MANUEL IZQUIERDO LAO</a:t>
                      </a:r>
                      <a:endParaRPr lang="es-ES" sz="1100" b="0" dirty="0">
                        <a:effectLst/>
                      </a:endParaRPr>
                    </a:p>
                    <a:p>
                      <a:pPr algn="just">
                        <a:spcAft>
                          <a:spcPts val="0"/>
                        </a:spcAft>
                      </a:pPr>
                      <a:r>
                        <a:rPr lang="es-ES_tradnl" sz="1100" b="0" dirty="0">
                          <a:effectLst/>
                        </a:rPr>
                        <a:t>DRA. MARÍA ELENA PARDO GÓMEZ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GUILLERMINA GARCIA GOLDWYN</a:t>
                      </a:r>
                      <a:endParaRPr lang="es-ES" sz="1100" dirty="0">
                        <a:effectLst/>
                      </a:endParaRPr>
                    </a:p>
                    <a:p>
                      <a:pPr algn="just">
                        <a:spcAft>
                          <a:spcPts val="0"/>
                        </a:spcAft>
                      </a:pPr>
                      <a:r>
                        <a:rPr lang="es-ES_tradnl" sz="1100" b="0" u="none" dirty="0">
                          <a:effectLst/>
                        </a:rPr>
                        <a:t>DRA. CELIA LEDO ROYO</a:t>
                      </a:r>
                      <a:endParaRPr lang="es-ES" sz="1100" b="0" u="none" dirty="0">
                        <a:effectLst/>
                      </a:endParaRPr>
                    </a:p>
                    <a:p>
                      <a:pPr algn="just">
                        <a:spcAft>
                          <a:spcPts val="0"/>
                        </a:spcAft>
                      </a:pPr>
                      <a:r>
                        <a:rPr lang="es-ES_tradnl" sz="1100" b="0" u="none" dirty="0">
                          <a:effectLst/>
                        </a:rPr>
                        <a:t>DR. JOSE MANUEL IZQUIERDO LAO</a:t>
                      </a:r>
                      <a:endParaRPr lang="es-ES" sz="1100" b="0" u="none"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dirty="0">
                          <a:effectLst/>
                        </a:rPr>
                        <a:t> </a:t>
                      </a:r>
                      <a:endParaRPr lang="es-ES" sz="500" dirty="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ELBA ANTONIETA DIAZ NAVAS</a:t>
                      </a:r>
                      <a:endParaRPr lang="es-ES" sz="1100" dirty="0">
                        <a:effectLst/>
                      </a:endParaRPr>
                    </a:p>
                    <a:p>
                      <a:pPr>
                        <a:spcAft>
                          <a:spcPts val="0"/>
                        </a:spcAft>
                      </a:pPr>
                      <a:r>
                        <a:rPr lang="es-ES_tradnl" sz="1100" b="0" u="none" dirty="0">
                          <a:effectLst/>
                        </a:rPr>
                        <a:t>DRA. C. LIZETTE PÉREZ MARTÍNEZ.</a:t>
                      </a:r>
                      <a:endParaRPr lang="es-ES" sz="1100" b="0" u="none" dirty="0">
                        <a:effectLst/>
                      </a:endParaRPr>
                    </a:p>
                    <a:p>
                      <a:pPr>
                        <a:spcAft>
                          <a:spcPts val="0"/>
                        </a:spcAft>
                      </a:pPr>
                      <a:r>
                        <a:rPr lang="es-ES_tradnl" sz="1100" b="0" u="none" dirty="0">
                          <a:effectLst/>
                        </a:rPr>
                        <a:t>DRA. C. YARITZA TARDO</a:t>
                      </a:r>
                      <a:endParaRPr lang="es-ES" sz="1100" b="0" u="none"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DAISY SOFIA RODRIGUEZ UGUETO</a:t>
                      </a:r>
                      <a:endParaRPr lang="es-ES" sz="1100" dirty="0">
                        <a:effectLst/>
                      </a:endParaRPr>
                    </a:p>
                    <a:p>
                      <a:pPr>
                        <a:spcAft>
                          <a:spcPts val="0"/>
                        </a:spcAft>
                      </a:pPr>
                      <a:r>
                        <a:rPr lang="es-ES_tradnl" sz="1100" b="0" dirty="0">
                          <a:effectLst/>
                        </a:rPr>
                        <a:t>DR. JORGE MONTOYA RIVERA.</a:t>
                      </a:r>
                      <a:endParaRPr lang="es-ES" sz="1100" b="0" dirty="0">
                        <a:effectLst/>
                      </a:endParaRPr>
                    </a:p>
                    <a:p>
                      <a:pPr>
                        <a:spcAft>
                          <a:spcPts val="0"/>
                        </a:spcAft>
                      </a:pPr>
                      <a:r>
                        <a:rPr lang="es-ES_tradnl" sz="1100" b="0" dirty="0">
                          <a:effectLst/>
                        </a:rPr>
                        <a:t>DRA. YARITZA TARDO FERNÁNDEZ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101345">
                <a:tc gridSpan="2">
                  <a:txBody>
                    <a:bodyPr/>
                    <a:lstStyle/>
                    <a:p>
                      <a:pPr algn="just">
                        <a:spcAft>
                          <a:spcPts val="0"/>
                        </a:spcAft>
                      </a:pPr>
                      <a:endParaRPr lang="es-ES" sz="1100" dirty="0">
                        <a:effectLst/>
                        <a:latin typeface="Times New Roman" panose="02020603050405020304" pitchFamily="18" charset="0"/>
                        <a:ea typeface="Times New Roman" panose="02020603050405020304" pitchFamily="18" charset="0"/>
                      </a:endParaRPr>
                    </a:p>
                  </a:txBody>
                  <a:tcPr marL="31173" marR="31173" marT="0" marB="0"/>
                </a:tc>
                <a:tc hMerge="1">
                  <a:txBody>
                    <a:bodyPr/>
                    <a:lstStyle/>
                    <a:p>
                      <a:endParaRPr lang="es-ES"/>
                    </a:p>
                  </a:txBody>
                  <a:tcPr/>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3565037002"/>
              </p:ext>
            </p:extLst>
          </p:nvPr>
        </p:nvGraphicFramePr>
        <p:xfrm>
          <a:off x="539552" y="1412776"/>
          <a:ext cx="4005213" cy="4693920"/>
        </p:xfrm>
        <a:graphic>
          <a:graphicData uri="http://schemas.openxmlformats.org/drawingml/2006/table">
            <a:tbl>
              <a:tblPr firstRow="1" firstCol="1" bandRow="1">
                <a:tableStyleId>{BC89EF96-8CEA-46FF-86C4-4CE0E7609802}</a:tableStyleId>
              </a:tblPr>
              <a:tblGrid>
                <a:gridCol w="4005213"/>
              </a:tblGrid>
              <a:tr h="304034">
                <a:tc>
                  <a:txBody>
                    <a:bodyPr/>
                    <a:lstStyle/>
                    <a:p>
                      <a:pPr>
                        <a:spcAft>
                          <a:spcPts val="0"/>
                        </a:spcAft>
                      </a:pPr>
                      <a:r>
                        <a:rPr lang="es-ES_tradnl" sz="1100" dirty="0">
                          <a:effectLst/>
                        </a:rPr>
                        <a:t>ANA RAQUEL CORASPE GONZÁLEZ,</a:t>
                      </a:r>
                      <a:endParaRPr lang="es-ES" sz="1100" dirty="0">
                        <a:effectLst/>
                      </a:endParaRPr>
                    </a:p>
                    <a:p>
                      <a:pPr>
                        <a:spcAft>
                          <a:spcPts val="0"/>
                        </a:spcAft>
                      </a:pPr>
                      <a:r>
                        <a:rPr lang="es-ES_tradnl" sz="1100" b="0" dirty="0">
                          <a:effectLst/>
                        </a:rPr>
                        <a:t>DRA. MARÍA ÁNGELES REYNA (1</a:t>
                      </a:r>
                      <a:r>
                        <a:rPr lang="es-ES_tradnl" sz="1100" b="0" dirty="0" smtClean="0">
                          <a:effectLst/>
                        </a:rPr>
                        <a:t>)</a:t>
                      </a:r>
                      <a:endParaRPr lang="es-ES" sz="1100" b="0" dirty="0">
                        <a:effectLst/>
                      </a:endParaRPr>
                    </a:p>
                  </a:txBody>
                  <a:tcPr marL="31173" marR="31173" marT="0" marB="0"/>
                </a:tc>
              </a:tr>
              <a:tr h="202689">
                <a:tc>
                  <a:txBody>
                    <a:bodyPr/>
                    <a:lstStyle/>
                    <a:p>
                      <a:pPr marL="45085" indent="-45085">
                        <a:spcAft>
                          <a:spcPts val="0"/>
                        </a:spcAft>
                      </a:pPr>
                      <a:r>
                        <a:rPr lang="es-ES_tradnl" sz="1100" dirty="0">
                          <a:effectLst/>
                        </a:rPr>
                        <a:t>FIGUERA GARCÍA, BERTHA ELENA.</a:t>
                      </a:r>
                      <a:endParaRPr lang="es-ES" sz="1100" dirty="0">
                        <a:effectLst/>
                      </a:endParaRPr>
                    </a:p>
                    <a:p>
                      <a:pPr marL="45085" indent="-45085">
                        <a:spcAft>
                          <a:spcPts val="0"/>
                        </a:spcAft>
                      </a:pPr>
                      <a:r>
                        <a:rPr lang="es-ES_tradnl" sz="1100" b="0" dirty="0">
                          <a:effectLst/>
                        </a:rPr>
                        <a:t>DRA. C. MARÍA DEL TORO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FLORES NOYA, DIANA M.</a:t>
                      </a:r>
                      <a:endParaRPr lang="es-ES" sz="1100" dirty="0">
                        <a:effectLst/>
                      </a:endParaRPr>
                    </a:p>
                    <a:p>
                      <a:pPr marL="45085" indent="-45085">
                        <a:spcAft>
                          <a:spcPts val="0"/>
                        </a:spcAft>
                      </a:pPr>
                      <a:r>
                        <a:rPr lang="pt-PT" sz="1100" b="0" dirty="0">
                          <a:effectLst/>
                        </a:rPr>
                        <a:t>DRA. MARÍA ÁNGELES REYNA. </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304034">
                <a:tc>
                  <a:txBody>
                    <a:bodyPr/>
                    <a:lstStyle/>
                    <a:p>
                      <a:pPr marL="45085" indent="-45085">
                        <a:spcAft>
                          <a:spcPts val="0"/>
                        </a:spcAft>
                      </a:pPr>
                      <a:r>
                        <a:rPr lang="es-ES_tradnl" sz="1100" dirty="0">
                          <a:effectLst/>
                        </a:rPr>
                        <a:t>GARCÍA LÓPEZ, GLADYS DEL VALLE</a:t>
                      </a:r>
                      <a:endParaRPr lang="es-ES" sz="1100" dirty="0">
                        <a:effectLst/>
                      </a:endParaRPr>
                    </a:p>
                    <a:p>
                      <a:pPr marL="45085" indent="-45085">
                        <a:spcAft>
                          <a:spcPts val="0"/>
                        </a:spcAft>
                      </a:pPr>
                      <a:r>
                        <a:rPr lang="es-ES_tradnl" sz="1100" b="0" dirty="0">
                          <a:effectLst/>
                        </a:rPr>
                        <a:t>DRA. C. NOEMÍ MARTÍNEZ SÁNCHEZ </a:t>
                      </a:r>
                      <a:endParaRPr lang="es-ES" sz="1100" b="0" dirty="0">
                        <a:effectLst/>
                      </a:endParaRPr>
                    </a:p>
                    <a:p>
                      <a:pPr marL="45085" indent="-45085">
                        <a:spcAft>
                          <a:spcPts val="0"/>
                        </a:spcAft>
                      </a:pPr>
                      <a:r>
                        <a:rPr lang="es-ES_tradnl" sz="1100" b="0" dirty="0">
                          <a:effectLst/>
                        </a:rPr>
                        <a:t>DRA. C. MARÍA DE JESÚS CALDERIUS FERNÁNDEZ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304034">
                <a:tc>
                  <a:txBody>
                    <a:bodyPr/>
                    <a:lstStyle/>
                    <a:p>
                      <a:pPr marL="45085" indent="-45085">
                        <a:spcAft>
                          <a:spcPts val="0"/>
                        </a:spcAft>
                      </a:pPr>
                      <a:r>
                        <a:rPr lang="es-ES_tradnl" sz="1100" dirty="0">
                          <a:effectLst/>
                        </a:rPr>
                        <a:t>HIBJAN DIAZ, JOSE GREGORIO. </a:t>
                      </a:r>
                      <a:endParaRPr lang="es-ES_tradnl" sz="1100" dirty="0" smtClean="0">
                        <a:effectLst/>
                      </a:endParaRPr>
                    </a:p>
                    <a:p>
                      <a:pPr marL="45085" indent="-45085">
                        <a:spcAft>
                          <a:spcPts val="0"/>
                        </a:spcAft>
                      </a:pPr>
                      <a:r>
                        <a:rPr lang="es-ES_tradnl" sz="1100" b="0" dirty="0" smtClean="0">
                          <a:effectLst/>
                        </a:rPr>
                        <a:t>DR</a:t>
                      </a:r>
                      <a:r>
                        <a:rPr lang="es-ES_tradnl" sz="1100" b="0" dirty="0">
                          <a:effectLst/>
                        </a:rPr>
                        <a:t>. ALEJANDRO ESTRABAO PÉREZ</a:t>
                      </a:r>
                      <a:endParaRPr lang="es-ES" sz="1100" b="0" dirty="0">
                        <a:effectLst/>
                      </a:endParaRPr>
                    </a:p>
                    <a:p>
                      <a:pPr marL="45085" indent="-45085">
                        <a:spcAft>
                          <a:spcPts val="0"/>
                        </a:spcAft>
                      </a:pPr>
                      <a:r>
                        <a:rPr lang="es-ES_tradnl" sz="1100" b="0" dirty="0">
                          <a:effectLst/>
                        </a:rPr>
                        <a:t>DR JOSÉ M.  BENÍTEZ GARCÍA</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INSERNY BENÍTEZ, MARIANGEL.</a:t>
                      </a:r>
                      <a:endParaRPr lang="es-ES" sz="1100" dirty="0">
                        <a:effectLst/>
                      </a:endParaRPr>
                    </a:p>
                    <a:p>
                      <a:pPr marL="45085" indent="-45085">
                        <a:spcAft>
                          <a:spcPts val="0"/>
                        </a:spcAft>
                      </a:pPr>
                      <a:r>
                        <a:rPr lang="es-ES_tradnl" sz="1100" b="0" dirty="0">
                          <a:effectLst/>
                        </a:rPr>
                        <a:t>DRA. C. NOEMÍ MARTÍNEZ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LINARES RIVAS, MIRAIDA JOSEFINA.</a:t>
                      </a:r>
                      <a:endParaRPr lang="es-ES" sz="1100" dirty="0">
                        <a:effectLst/>
                      </a:endParaRPr>
                    </a:p>
                    <a:p>
                      <a:pPr marL="45085" indent="-45085">
                        <a:spcAft>
                          <a:spcPts val="0"/>
                        </a:spcAft>
                      </a:pPr>
                      <a:r>
                        <a:rPr lang="es-ES_tradnl" sz="1100" b="0" dirty="0">
                          <a:effectLst/>
                        </a:rPr>
                        <a:t>DRA. MARÍA DEL TORO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MARTÍNEZ RODRIGUEZ, JOSÉ GREGORIO.</a:t>
                      </a:r>
                      <a:endParaRPr lang="es-ES" sz="1100" dirty="0">
                        <a:effectLst/>
                      </a:endParaRPr>
                    </a:p>
                    <a:p>
                      <a:pPr marL="45085" indent="-45085">
                        <a:spcAft>
                          <a:spcPts val="0"/>
                        </a:spcAft>
                      </a:pPr>
                      <a:r>
                        <a:rPr lang="es-ES_tradnl" sz="1100" b="0" dirty="0">
                          <a:effectLst/>
                        </a:rPr>
                        <a:t>DRA. C. NOEMÍ MARTÍNEZ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MÉRIDA CÓRDOVA, ENNIO JESÚS.</a:t>
                      </a:r>
                      <a:endParaRPr lang="es-ES" sz="1100" dirty="0">
                        <a:effectLst/>
                      </a:endParaRPr>
                    </a:p>
                    <a:p>
                      <a:pPr>
                        <a:spcAft>
                          <a:spcPts val="0"/>
                        </a:spcAft>
                      </a:pPr>
                      <a:r>
                        <a:rPr lang="es-ES_tradnl" sz="1100" b="0" dirty="0">
                          <a:effectLst/>
                        </a:rPr>
                        <a:t>DR. C. JOSÉ RAÚL DÍAZ LÓPEZ (2)</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OLIVIER RODRIGUEZ, ODIBER ZUDEGSA.</a:t>
                      </a:r>
                      <a:endParaRPr lang="es-ES" sz="1100" dirty="0">
                        <a:effectLst/>
                      </a:endParaRPr>
                    </a:p>
                    <a:p>
                      <a:pPr>
                        <a:spcAft>
                          <a:spcPts val="0"/>
                        </a:spcAft>
                      </a:pPr>
                      <a:r>
                        <a:rPr lang="es-ES_tradnl" sz="1100" b="0" dirty="0">
                          <a:effectLst/>
                        </a:rPr>
                        <a:t>DR. C. JOSÉ RAÚL DÍAZ LÓPEZ.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RODRÍGUEZ DE CASERTA, BELINDA. </a:t>
                      </a:r>
                      <a:endParaRPr lang="es-ES" sz="1100" dirty="0">
                        <a:effectLst/>
                      </a:endParaRPr>
                    </a:p>
                    <a:p>
                      <a:pPr marL="45085" indent="-45085">
                        <a:spcAft>
                          <a:spcPts val="0"/>
                        </a:spcAft>
                      </a:pPr>
                      <a:r>
                        <a:rPr lang="es-ES_tradnl" sz="1100" b="0" dirty="0">
                          <a:effectLst/>
                        </a:rPr>
                        <a:t>DRA. MARÍA DEL TORO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ROJAS, HEFRITTS ALBERTO.</a:t>
                      </a:r>
                      <a:endParaRPr lang="es-ES" sz="1100" dirty="0">
                        <a:effectLst/>
                      </a:endParaRPr>
                    </a:p>
                    <a:p>
                      <a:pPr marL="45085" indent="-45085">
                        <a:spcAft>
                          <a:spcPts val="0"/>
                        </a:spcAft>
                      </a:pPr>
                      <a:r>
                        <a:rPr lang="es-ES_tradnl" sz="1100" b="0" dirty="0">
                          <a:effectLst/>
                        </a:rPr>
                        <a:t>DRA. MARÍA ÁNGELES REYNA</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SALAZAR COVA, SILVIA JOSÉ.</a:t>
                      </a:r>
                      <a:endParaRPr lang="es-ES" sz="1100" dirty="0">
                        <a:effectLst/>
                      </a:endParaRPr>
                    </a:p>
                    <a:p>
                      <a:pPr marL="45085" indent="-45085">
                        <a:spcAft>
                          <a:spcPts val="0"/>
                        </a:spcAft>
                      </a:pPr>
                      <a:r>
                        <a:rPr lang="es-ES_tradnl" sz="1100" b="0" dirty="0" smtClean="0">
                          <a:effectLst/>
                        </a:rPr>
                        <a:t>Dra. DALIA RODRÍGUEZ BENCOMO</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bl>
          </a:graphicData>
        </a:graphic>
      </p:graphicFrame>
      <p:sp>
        <p:nvSpPr>
          <p:cNvPr id="5" name="Rectángulo 4"/>
          <p:cNvSpPr/>
          <p:nvPr/>
        </p:nvSpPr>
        <p:spPr>
          <a:xfrm>
            <a:off x="1043608" y="908720"/>
            <a:ext cx="2016899" cy="461665"/>
          </a:xfrm>
          <a:prstGeom prst="rect">
            <a:avLst/>
          </a:prstGeom>
        </p:spPr>
        <p:txBody>
          <a:bodyPr wrap="none">
            <a:spAutoFit/>
          </a:bodyPr>
          <a:lstStyle/>
          <a:p>
            <a:pPr algn="just">
              <a:spcAft>
                <a:spcPts val="0"/>
              </a:spcAft>
            </a:pPr>
            <a:r>
              <a:rPr lang="es-ES_tradnl" dirty="0"/>
              <a:t>CUMANÁ  13</a:t>
            </a:r>
            <a:endParaRPr lang="es-ES" dirty="0">
              <a:ea typeface="Times New Roman" panose="02020603050405020304" pitchFamily="18" charset="0"/>
            </a:endParaRPr>
          </a:p>
        </p:txBody>
      </p:sp>
      <p:sp>
        <p:nvSpPr>
          <p:cNvPr id="6" name="Rectángulo 5"/>
          <p:cNvSpPr/>
          <p:nvPr/>
        </p:nvSpPr>
        <p:spPr>
          <a:xfrm>
            <a:off x="4761653" y="894706"/>
            <a:ext cx="1947970" cy="461665"/>
          </a:xfrm>
          <a:prstGeom prst="rect">
            <a:avLst/>
          </a:prstGeom>
        </p:spPr>
        <p:txBody>
          <a:bodyPr wrap="none">
            <a:spAutoFit/>
          </a:bodyPr>
          <a:lstStyle/>
          <a:p>
            <a:r>
              <a:rPr lang="es-ES_tradnl" dirty="0" smtClean="0"/>
              <a:t>CARACAS  8</a:t>
            </a:r>
            <a:endParaRPr lang="es-ES" dirty="0"/>
          </a:p>
        </p:txBody>
      </p:sp>
    </p:spTree>
    <p:extLst>
      <p:ext uri="{BB962C8B-B14F-4D97-AF65-F5344CB8AC3E}">
        <p14:creationId xmlns:p14="http://schemas.microsoft.com/office/powerpoint/2010/main" val="16981449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382012"/>
            <a:ext cx="8172400" cy="830997"/>
          </a:xfrm>
          <a:prstGeom prst="rect">
            <a:avLst/>
          </a:prstGeom>
        </p:spPr>
        <p:txBody>
          <a:bodyPr wrap="square">
            <a:spAutoFit/>
          </a:bodyPr>
          <a:lstStyle/>
          <a:p>
            <a:pPr algn="just"/>
            <a:r>
              <a:rPr lang="es-ES" b="1" dirty="0" smtClean="0"/>
              <a:t>Sub Línea</a:t>
            </a:r>
            <a:r>
              <a:rPr lang="es-ES" dirty="0" smtClean="0"/>
              <a:t> </a:t>
            </a:r>
            <a:r>
              <a:rPr lang="es-ES" b="1" dirty="0" smtClean="0"/>
              <a:t>2. </a:t>
            </a:r>
            <a:r>
              <a:rPr lang="es-ES" b="1" dirty="0" smtClean="0">
                <a:solidFill>
                  <a:srgbClr val="C00000"/>
                </a:solidFill>
                <a:latin typeface="Arial" pitchFamily="34" charset="0"/>
                <a:cs typeface="Arial" pitchFamily="34" charset="0"/>
              </a:rPr>
              <a:t>PERFECCIONAMIENTO </a:t>
            </a:r>
            <a:r>
              <a:rPr lang="es-ES" b="1" dirty="0">
                <a:solidFill>
                  <a:srgbClr val="C00000"/>
                </a:solidFill>
                <a:latin typeface="Arial" pitchFamily="34" charset="0"/>
                <a:cs typeface="Arial" pitchFamily="34" charset="0"/>
              </a:rPr>
              <a:t>DE LA VIRTUALIZACIÓN ACADÉMICA UNIVERSITARIA</a:t>
            </a:r>
            <a:r>
              <a:rPr lang="es-ES" dirty="0">
                <a:latin typeface="Arial" pitchFamily="34" charset="0"/>
                <a:cs typeface="Arial" pitchFamily="34" charset="0"/>
              </a:rPr>
              <a:t>. </a:t>
            </a:r>
          </a:p>
        </p:txBody>
      </p:sp>
      <p:sp>
        <p:nvSpPr>
          <p:cNvPr id="3" name="Rectángulo 2"/>
          <p:cNvSpPr/>
          <p:nvPr/>
        </p:nvSpPr>
        <p:spPr>
          <a:xfrm>
            <a:off x="251520" y="1640327"/>
            <a:ext cx="8748464" cy="3785652"/>
          </a:xfrm>
          <a:prstGeom prst="rect">
            <a:avLst/>
          </a:prstGeom>
        </p:spPr>
        <p:txBody>
          <a:bodyPr wrap="square">
            <a:spAutoFit/>
          </a:bodyPr>
          <a:lstStyle/>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Responde </a:t>
            </a:r>
            <a:r>
              <a:rPr lang="es-ES" dirty="0" smtClean="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a la necesidad de</a:t>
            </a:r>
            <a:r>
              <a:rPr lang="es-ES" dirty="0" smtClean="0">
                <a:latin typeface="Arial" panose="020B0604020202020204" pitchFamily="34" charset="0"/>
                <a:ea typeface="Times New Roman" panose="02020603050405020304" pitchFamily="18" charset="0"/>
                <a:cs typeface="Times New Roman" panose="02020603050405020304" pitchFamily="18" charset="0"/>
              </a:rPr>
              <a:t> </a:t>
            </a:r>
            <a:r>
              <a:rPr lang="es-ES" dirty="0">
                <a:latin typeface="Arial" panose="020B0604020202020204" pitchFamily="34" charset="0"/>
                <a:ea typeface="Times New Roman" panose="02020603050405020304" pitchFamily="18" charset="0"/>
                <a:cs typeface="Times New Roman" panose="02020603050405020304" pitchFamily="18" charset="0"/>
              </a:rPr>
              <a:t>p</a:t>
            </a:r>
            <a:r>
              <a:rPr lang="es-ES" dirty="0" smtClean="0">
                <a:latin typeface="Arial" panose="020B0604020202020204" pitchFamily="34" charset="0"/>
                <a:ea typeface="Times New Roman" panose="02020603050405020304" pitchFamily="18" charset="0"/>
                <a:cs typeface="Times New Roman" panose="02020603050405020304" pitchFamily="18" charset="0"/>
              </a:rPr>
              <a:t>otenciar </a:t>
            </a:r>
            <a:r>
              <a:rPr lang="es-ES" dirty="0">
                <a:latin typeface="Arial" panose="020B0604020202020204" pitchFamily="34" charset="0"/>
                <a:ea typeface="Times New Roman" panose="02020603050405020304" pitchFamily="18" charset="0"/>
                <a:cs typeface="Times New Roman" panose="02020603050405020304" pitchFamily="18" charset="0"/>
              </a:rPr>
              <a:t>en la comunidad académica, las investigaciones relacionadas con la virtualización de los procesos formativos, generando nuevos conocimientos y soluciones así como acumulando experiencias mediante los resultados que se vayan obteniendo. </a:t>
            </a:r>
          </a:p>
          <a:p>
            <a:pPr algn="just">
              <a:spcAft>
                <a:spcPts val="0"/>
              </a:spcAft>
            </a:pPr>
            <a:endParaRPr lang="es-ES" dirty="0" smtClean="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Concibe</a:t>
            </a:r>
            <a:r>
              <a:rPr lang="es-ES" dirty="0" smtClean="0">
                <a:latin typeface="Arial" panose="020B0604020202020204" pitchFamily="34" charset="0"/>
                <a:ea typeface="Times New Roman" panose="02020603050405020304" pitchFamily="18" charset="0"/>
                <a:cs typeface="Times New Roman" panose="02020603050405020304" pitchFamily="18" charset="0"/>
              </a:rPr>
              <a:t> la transformación de los procesos formativos a partir de un uso intensivo de las Tecnologías de la Información y las Comunicaciones .</a:t>
            </a:r>
            <a:endParaRPr lang="es-ES"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773734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07275"/>
            <a:ext cx="7772400" cy="729437"/>
          </a:xfrm>
        </p:spPr>
        <p:txBody>
          <a:bodyPr/>
          <a:lstStyle/>
          <a:p>
            <a:pPr lvl="1"/>
            <a:r>
              <a:rPr lang="es-ES" sz="2800" b="1" dirty="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PROYECCIÓN DE </a:t>
            </a:r>
            <a:r>
              <a:rPr lang="es-ES" sz="2800"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IMPACTOS</a:t>
            </a:r>
            <a:br>
              <a:rPr lang="es-ES" sz="2800"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br>
            <a:endParaRPr lang="es-ES" sz="2800" b="1" dirty="0">
              <a:solidFill>
                <a:srgbClr val="C00000"/>
              </a:solidFill>
              <a:effectLst>
                <a:outerShdw blurRad="38100" dist="38100" dir="2700000" algn="tl">
                  <a:srgbClr val="000000">
                    <a:alpha val="43137"/>
                  </a:srgbClr>
                </a:outerShdw>
              </a:effectLst>
            </a:endParaRPr>
          </a:p>
        </p:txBody>
      </p:sp>
      <p:sp>
        <p:nvSpPr>
          <p:cNvPr id="3" name="Rectángulo 2"/>
          <p:cNvSpPr/>
          <p:nvPr/>
        </p:nvSpPr>
        <p:spPr>
          <a:xfrm>
            <a:off x="467544" y="404664"/>
            <a:ext cx="8136904" cy="5292218"/>
          </a:xfrm>
          <a:prstGeom prst="rect">
            <a:avLst/>
          </a:prstGeom>
        </p:spPr>
        <p:txBody>
          <a:bodyPr wrap="square">
            <a:spAutoFit/>
          </a:bodyPr>
          <a:lstStyle/>
          <a:p>
            <a:pPr marL="457200" algn="just">
              <a:lnSpc>
                <a:spcPct val="115000"/>
              </a:lnSpc>
              <a:spcBef>
                <a:spcPts val="600"/>
              </a:spcBef>
              <a:spcAft>
                <a:spcPts val="0"/>
              </a:spcAft>
            </a:pPr>
            <a:r>
              <a:rPr lang="es-ES" sz="1200" dirty="0">
                <a:latin typeface="Arial Narrow" panose="020B0606020202030204" pitchFamily="34" charset="0"/>
                <a:ea typeface="Calibri" panose="020F0502020204030204" pitchFamily="34" charset="0"/>
                <a:cs typeface="Arial" panose="020B0604020202020204" pitchFamily="34" charset="0"/>
              </a:rPr>
              <a:t> </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Impactos en el Orden Científico Relacionados con Resultados de Tesis de Maestrías y Doctorados en</a:t>
            </a:r>
            <a:r>
              <a:rPr lang="es-ES_tradnl" sz="1400" dirty="0">
                <a:latin typeface="Arial Narrow" panose="020B0606020202030204" pitchFamily="34" charset="0"/>
                <a:ea typeface="Times New Roman" panose="02020603050405020304" pitchFamily="18" charset="0"/>
                <a:cs typeface="Calibri" panose="020F0502020204030204" pitchFamily="34" charset="0"/>
              </a:rPr>
              <a:t>:</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Dinámica y Gestión Académica de </a:t>
            </a:r>
            <a:r>
              <a:rPr lang="es-ES_tradnl" sz="1400" dirty="0">
                <a:latin typeface="Arial Narrow" panose="020B0606020202030204" pitchFamily="34" charset="0"/>
                <a:ea typeface="Times New Roman" panose="02020603050405020304" pitchFamily="18" charset="0"/>
                <a:cs typeface="Calibri" panose="020F0502020204030204" pitchFamily="34" charset="0"/>
              </a:rPr>
              <a:t>los Procesos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 Formativos Universitarios</a:t>
            </a:r>
            <a:r>
              <a:rPr lang="es-ES_tradnl" sz="1400" dirty="0">
                <a:latin typeface="Arial Narrow" panose="020B0606020202030204" pitchFamily="34" charset="0"/>
                <a:ea typeface="Times New Roman" panose="02020603050405020304" pitchFamily="18" charset="0"/>
                <a:cs typeface="Calibri" panose="020F0502020204030204" pitchFamily="34" charset="0"/>
              </a:rPr>
              <a:t>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con el empleo de las </a:t>
            </a:r>
            <a:r>
              <a:rPr lang="en-US" sz="1400" dirty="0" smtClean="0">
                <a:latin typeface="Arial Narrow" panose="020B0606020202030204" pitchFamily="34" charset="0"/>
                <a:ea typeface="Times New Roman" panose="02020603050405020304" pitchFamily="18" charset="0"/>
                <a:cs typeface="Calibri" panose="020F0502020204030204" pitchFamily="34" charset="0"/>
              </a:rPr>
              <a:t>TIC </a:t>
            </a:r>
            <a:endParaRPr lang="es-ES_tradnl" sz="1400" dirty="0" smtClean="0">
              <a:latin typeface="Arial Narrow" panose="020B0606020202030204" pitchFamily="34" charset="0"/>
              <a:ea typeface="Times New Roman" panose="02020603050405020304" pitchFamily="18" charset="0"/>
              <a:cs typeface="Calibri" panose="020F0502020204030204" pitchFamily="34" charset="0"/>
            </a:endParaRPr>
          </a:p>
          <a:p>
            <a:pPr lvl="0" algn="just">
              <a:spcAft>
                <a:spcPts val="0"/>
              </a:spcAft>
            </a:pPr>
            <a:endParaRPr lang="es-ES" sz="1400" dirty="0"/>
          </a:p>
          <a:p>
            <a:pPr algn="just">
              <a:spcAft>
                <a:spcPts val="0"/>
              </a:spcAft>
            </a:pP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De los Resultados Aplicados Impactos previstos en:</a:t>
            </a:r>
            <a:endParaRPr lang="es-ES" sz="1400" b="1" dirty="0">
              <a:effectLst>
                <a:outerShdw blurRad="38100" dist="38100" dir="2700000" algn="tl">
                  <a:srgbClr val="000000">
                    <a:alpha val="43137"/>
                  </a:srgbClr>
                </a:outerShdw>
              </a:effectLst>
            </a:endParaRPr>
          </a:p>
          <a:p>
            <a:pPr marL="342900" lvl="0" indent="-342900" algn="just">
              <a:spcAft>
                <a:spcPts val="0"/>
              </a:spcAft>
              <a:buFont typeface="Symbol" panose="05050102010706020507" pitchFamily="18" charset="2"/>
              <a:buChar char=""/>
            </a:pP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Dinámica y  Gestión Universitaria</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Métodos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 procedimientos , tutoriales, medios didácticos para  los </a:t>
            </a:r>
            <a:r>
              <a:rPr lang="es-ES" sz="1400" dirty="0" smtClean="0">
                <a:latin typeface="Arial Narrow" panose="020B0606020202030204" pitchFamily="34" charset="0"/>
                <a:ea typeface="Times New Roman" panose="02020603050405020304" pitchFamily="18" charset="0"/>
                <a:cs typeface="Calibri" panose="020F0502020204030204" pitchFamily="34" charset="0"/>
              </a:rPr>
              <a:t>profesores.</a:t>
            </a:r>
          </a:p>
          <a:p>
            <a:pPr marL="342900" lvl="0" indent="-342900" algn="just">
              <a:spcAft>
                <a:spcPts val="0"/>
              </a:spcAft>
              <a:buFont typeface="Symbol" panose="05050102010706020507" pitchFamily="18" charset="2"/>
              <a:buChar char=""/>
            </a:pPr>
            <a:r>
              <a:rPr lang="es-ES" sz="1400" dirty="0" smtClean="0">
                <a:latin typeface="Arial Narrow" panose="020B0606020202030204" pitchFamily="34" charset="0"/>
                <a:ea typeface="Times New Roman" panose="02020603050405020304" pitchFamily="18" charset="0"/>
                <a:cs typeface="Calibri" panose="020F0502020204030204" pitchFamily="34" charset="0"/>
              </a:rPr>
              <a:t>Nuevas relaciones: Universidad- Sociedad a partir del empleo de las TIC.</a:t>
            </a:r>
          </a:p>
          <a:p>
            <a:pPr marL="342900" lvl="0" indent="-342900" algn="just">
              <a:spcAft>
                <a:spcPts val="0"/>
              </a:spcAft>
              <a:buFont typeface="Symbol" panose="05050102010706020507" pitchFamily="18" charset="2"/>
              <a:buChar char=""/>
            </a:pP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Capacitación a profesores y directivos en el  uso de  las TIC en los procesos formativos.</a:t>
            </a:r>
          </a:p>
          <a:p>
            <a:pPr lvl="0" algn="just">
              <a:spcAft>
                <a:spcPts val="0"/>
              </a:spcAft>
            </a:pPr>
            <a:r>
              <a:rPr lang="es-ES_tradnl" sz="1400" b="1" dirty="0" smtClean="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En </a:t>
            </a: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el </a:t>
            </a:r>
            <a:r>
              <a:rPr lang="es-ES_tradnl" sz="1400" b="1" dirty="0" smtClean="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orden </a:t>
            </a: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a:t>
            </a:r>
            <a:r>
              <a:rPr lang="es-ES_tradnl" sz="1400" b="1" dirty="0" smtClean="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conómico</a:t>
            </a: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 </a:t>
            </a:r>
            <a:r>
              <a:rPr lang="es-ES_tradnl" sz="1400" dirty="0">
                <a:latin typeface="Arial Narrow" panose="020B0606020202030204" pitchFamily="34" charset="0"/>
                <a:ea typeface="Times New Roman" panose="02020603050405020304" pitchFamily="18" charset="0"/>
                <a:cs typeface="Calibri" panose="020F0502020204030204" pitchFamily="34" charset="0"/>
              </a:rPr>
              <a:t>con la captación de divisas por postgrado internacional, con Ecuador y Venezuela.</a:t>
            </a:r>
            <a:endParaRPr lang="es-ES" sz="1400" dirty="0"/>
          </a:p>
          <a:p>
            <a:pPr algn="just">
              <a:lnSpc>
                <a:spcPct val="115000"/>
              </a:lnSpc>
              <a:spcBef>
                <a:spcPts val="600"/>
              </a:spcBef>
              <a:spcAft>
                <a:spcPts val="0"/>
              </a:spcAft>
            </a:pP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Mejoramiento de los indicadores sociales (Educación).</a:t>
            </a:r>
            <a:endParaRPr lang="es-E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Nuevos conocimientos </a:t>
            </a:r>
            <a:r>
              <a:rPr lang="es-ES" sz="1400" dirty="0" smtClean="0">
                <a:latin typeface="Arial Narrow" panose="020B0606020202030204" pitchFamily="34" charset="0"/>
                <a:ea typeface="Calibri" panose="020F0502020204030204" pitchFamily="34" charset="0"/>
                <a:cs typeface="Arial" panose="020B0604020202020204" pitchFamily="34" charset="0"/>
              </a:rPr>
              <a:t>teóricos a la Didáctica de la Educación Virtual  universitaria a partir  de los modelos teóricos desarrollados así como de las estrategias y  metodologías derivadas de los mismos.</a:t>
            </a: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Un </a:t>
            </a:r>
            <a:r>
              <a:rPr lang="es-ES" sz="1400" dirty="0">
                <a:latin typeface="Arial Narrow" panose="020B0606020202030204" pitchFamily="34" charset="0"/>
                <a:ea typeface="Calibri" panose="020F0502020204030204" pitchFamily="34" charset="0"/>
                <a:cs typeface="Arial" panose="020B0604020202020204" pitchFamily="34" charset="0"/>
              </a:rPr>
              <a:t>conjunto de aplicaciones tecnológicas tales como: </a:t>
            </a:r>
            <a:r>
              <a:rPr lang="es-ES" sz="1400" dirty="0" err="1">
                <a:latin typeface="Arial Narrow" panose="020B0606020202030204" pitchFamily="34" charset="0"/>
                <a:ea typeface="Calibri" panose="020F0502020204030204" pitchFamily="34" charset="0"/>
                <a:cs typeface="Arial" panose="020B0604020202020204" pitchFamily="34" charset="0"/>
              </a:rPr>
              <a:t>multimedias</a:t>
            </a:r>
            <a:r>
              <a:rPr lang="es-ES" sz="1400" dirty="0">
                <a:latin typeface="Arial Narrow" panose="020B0606020202030204" pitchFamily="34" charset="0"/>
                <a:ea typeface="Calibri" panose="020F0502020204030204" pitchFamily="34" charset="0"/>
                <a:cs typeface="Arial" panose="020B0604020202020204" pitchFamily="34" charset="0"/>
              </a:rPr>
              <a:t>, tutoriales, repositorios, gestores, para su aplicación en diferentes procesos </a:t>
            </a:r>
            <a:r>
              <a:rPr lang="es-ES" sz="1400" dirty="0" smtClean="0">
                <a:latin typeface="Arial Narrow" panose="020B0606020202030204" pitchFamily="34" charset="0"/>
                <a:ea typeface="Calibri" panose="020F0502020204030204" pitchFamily="34" charset="0"/>
                <a:cs typeface="Arial" panose="020B0604020202020204" pitchFamily="34" charset="0"/>
              </a:rPr>
              <a:t>formativos universitarios.</a:t>
            </a: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Presentación </a:t>
            </a:r>
            <a:r>
              <a:rPr lang="es-ES" sz="1400" dirty="0">
                <a:latin typeface="Arial Narrow" panose="020B0606020202030204" pitchFamily="34" charset="0"/>
                <a:ea typeface="Calibri" panose="020F0502020204030204" pitchFamily="34" charset="0"/>
                <a:cs typeface="Arial" panose="020B0604020202020204" pitchFamily="34" charset="0"/>
              </a:rPr>
              <a:t>a </a:t>
            </a:r>
            <a:r>
              <a:rPr lang="es-ES" sz="1400" dirty="0" smtClean="0">
                <a:latin typeface="Arial Narrow" panose="020B0606020202030204" pitchFamily="34" charset="0"/>
                <a:ea typeface="Calibri" panose="020F0502020204030204" pitchFamily="34" charset="0"/>
                <a:cs typeface="Arial" panose="020B0604020202020204" pitchFamily="34" charset="0"/>
              </a:rPr>
              <a:t> premios </a:t>
            </a:r>
            <a:r>
              <a:rPr lang="es-ES" sz="1400" dirty="0">
                <a:latin typeface="Arial Narrow" panose="020B0606020202030204" pitchFamily="34" charset="0"/>
                <a:ea typeface="Calibri" panose="020F0502020204030204" pitchFamily="34" charset="0"/>
                <a:cs typeface="Arial" panose="020B0604020202020204" pitchFamily="34" charset="0"/>
              </a:rPr>
              <a:t>nacionales e internacionales </a:t>
            </a:r>
            <a:r>
              <a:rPr lang="es-ES" sz="1400" dirty="0" smtClean="0">
                <a:latin typeface="Arial Narrow" panose="020B0606020202030204" pitchFamily="34" charset="0"/>
                <a:ea typeface="Calibri" panose="020F0502020204030204" pitchFamily="34" charset="0"/>
                <a:cs typeface="Arial" panose="020B0604020202020204" pitchFamily="34" charset="0"/>
              </a:rPr>
              <a:t>.</a:t>
            </a: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Obtención  de  registros informáticos</a:t>
            </a:r>
            <a:endParaRPr lang="es-ES" sz="1400" dirty="0" smtClean="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Realización </a:t>
            </a:r>
            <a:r>
              <a:rPr lang="es-ES" sz="1400" dirty="0">
                <a:latin typeface="Arial Narrow" panose="020B0606020202030204" pitchFamily="34" charset="0"/>
                <a:ea typeface="Calibri" panose="020F0502020204030204" pitchFamily="34" charset="0"/>
                <a:cs typeface="Arial" panose="020B0604020202020204" pitchFamily="34" charset="0"/>
              </a:rPr>
              <a:t>de publicaciones </a:t>
            </a:r>
            <a:r>
              <a:rPr lang="es-ES" sz="1400" dirty="0" smtClean="0">
                <a:latin typeface="Arial Narrow" panose="020B0606020202030204" pitchFamily="34" charset="0"/>
                <a:ea typeface="Calibri" panose="020F0502020204030204" pitchFamily="34" charset="0"/>
                <a:cs typeface="Arial" panose="020B0604020202020204" pitchFamily="34" charset="0"/>
              </a:rPr>
              <a:t>(nacionales </a:t>
            </a:r>
            <a:r>
              <a:rPr lang="es-ES" sz="1400" dirty="0">
                <a:latin typeface="Arial Narrow" panose="020B0606020202030204" pitchFamily="34" charset="0"/>
                <a:ea typeface="Calibri" panose="020F0502020204030204" pitchFamily="34" charset="0"/>
                <a:cs typeface="Arial" panose="020B0604020202020204" pitchFamily="34" charset="0"/>
              </a:rPr>
              <a:t>e internacionales) de artículos. </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0"/>
              </a:spcAft>
            </a:pP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La </a:t>
            </a:r>
            <a:r>
              <a:rPr lang="es-ES" sz="1400" b="1" dirty="0" smtClean="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formación </a:t>
            </a: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de master y doctores  </a:t>
            </a:r>
            <a:r>
              <a:rPr lang="es-ES" sz="1400" b="1" dirty="0" smtClean="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que se proyecten como  gestores de la virtualización de los procesos formativos en sus respectivas áreas.</a:t>
            </a:r>
          </a:p>
        </p:txBody>
      </p:sp>
      <p:sp>
        <p:nvSpPr>
          <p:cNvPr id="4" name="Rectángulo 3"/>
          <p:cNvSpPr/>
          <p:nvPr/>
        </p:nvSpPr>
        <p:spPr>
          <a:xfrm>
            <a:off x="323528" y="5995501"/>
            <a:ext cx="8424936" cy="517065"/>
          </a:xfrm>
          <a:prstGeom prst="rect">
            <a:avLst/>
          </a:prstGeom>
        </p:spPr>
        <p:txBody>
          <a:bodyPr wrap="square">
            <a:spAutoFit/>
          </a:bodyPr>
          <a:lstStyle/>
          <a:p>
            <a:pPr lvl="0" algn="just">
              <a:lnSpc>
                <a:spcPct val="115000"/>
              </a:lnSpc>
              <a:spcAft>
                <a:spcPts val="0"/>
              </a:spcAft>
            </a:pPr>
            <a:r>
              <a:rPr lang="es-ES" b="1" dirty="0">
                <a:latin typeface="Arial Narrow" panose="020B0606020202030204" pitchFamily="34" charset="0"/>
                <a:ea typeface="Calibri" panose="020F0502020204030204" pitchFamily="34" charset="0"/>
                <a:cs typeface="Arial" panose="020B0604020202020204" pitchFamily="34" charset="0"/>
              </a:rPr>
              <a:t>PERIODO UN DOCTOR GRADUADO Y 8 ARTÍCULOS PUBLICADOS</a:t>
            </a:r>
            <a:endParaRPr lang="es-ES"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04683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solidFill>
                  <a:srgbClr val="C00000"/>
                </a:solidFill>
                <a:latin typeface="Impact" pitchFamily="34" charset="0"/>
              </a:rPr>
              <a:t>BALANCE DE PUBLICACIONES</a:t>
            </a:r>
            <a:endParaRPr lang="es-ES" sz="4000" dirty="0">
              <a:solidFill>
                <a:srgbClr val="C00000"/>
              </a:solidFill>
              <a:latin typeface="Impact"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2037913178"/>
              </p:ext>
            </p:extLst>
          </p:nvPr>
        </p:nvGraphicFramePr>
        <p:xfrm>
          <a:off x="611562" y="1988841"/>
          <a:ext cx="8136901" cy="2329036"/>
        </p:xfrm>
        <a:graphic>
          <a:graphicData uri="http://schemas.openxmlformats.org/drawingml/2006/table">
            <a:tbl>
              <a:tblPr>
                <a:tableStyleId>{8A107856-5554-42FB-B03E-39F5DBC370BA}</a:tableStyleId>
              </a:tblPr>
              <a:tblGrid>
                <a:gridCol w="2017657"/>
                <a:gridCol w="1929290"/>
                <a:gridCol w="964645"/>
                <a:gridCol w="1075103"/>
                <a:gridCol w="1075103"/>
                <a:gridCol w="1075103"/>
              </a:tblGrid>
              <a:tr h="366355">
                <a:tc>
                  <a:txBody>
                    <a:bodyPr/>
                    <a:lstStyle/>
                    <a:p>
                      <a:pPr>
                        <a:spcAft>
                          <a:spcPts val="0"/>
                        </a:spcAft>
                      </a:pPr>
                      <a:r>
                        <a:rPr lang="es-MX" sz="1200" dirty="0">
                          <a:effectLst/>
                        </a:rPr>
                        <a:t> </a:t>
                      </a:r>
                      <a:endParaRPr lang="es-ES" sz="1000" dirty="0">
                        <a:effectLst/>
                        <a:latin typeface="Times New Roman"/>
                        <a:ea typeface="Times New Roman"/>
                      </a:endParaRPr>
                    </a:p>
                  </a:txBody>
                  <a:tcPr marL="44450" marR="44450" marT="0" marB="0"/>
                </a:tc>
                <a:tc rowSpan="2">
                  <a:txBody>
                    <a:bodyPr/>
                    <a:lstStyle/>
                    <a:p>
                      <a:pPr algn="ctr">
                        <a:spcAft>
                          <a:spcPts val="0"/>
                        </a:spcAft>
                      </a:pPr>
                      <a:endParaRPr lang="es-MX" sz="1800" dirty="0" smtClean="0">
                        <a:effectLst/>
                      </a:endParaRPr>
                    </a:p>
                    <a:p>
                      <a:pPr algn="ctr">
                        <a:spcAft>
                          <a:spcPts val="0"/>
                        </a:spcAft>
                      </a:pPr>
                      <a:r>
                        <a:rPr lang="es-MX" sz="1800" dirty="0" smtClean="0">
                          <a:effectLst/>
                        </a:rPr>
                        <a:t>Grupo </a:t>
                      </a:r>
                      <a:r>
                        <a:rPr lang="es-MX" sz="1800" dirty="0">
                          <a:effectLst/>
                        </a:rPr>
                        <a:t>1</a:t>
                      </a:r>
                      <a:endParaRPr lang="es-ES" sz="1800" dirty="0">
                        <a:effectLst/>
                        <a:latin typeface="Times New Roman"/>
                        <a:ea typeface="Times New Roman"/>
                      </a:endParaRPr>
                    </a:p>
                    <a:p>
                      <a:pPr algn="ctr">
                        <a:spcAft>
                          <a:spcPts val="0"/>
                        </a:spcAft>
                      </a:pPr>
                      <a:r>
                        <a:rPr lang="es-MX" sz="1800" dirty="0">
                          <a:effectLst/>
                        </a:rPr>
                        <a:t> </a:t>
                      </a:r>
                      <a:endParaRPr lang="es-ES" sz="1800" dirty="0">
                        <a:effectLst/>
                      </a:endParaRPr>
                    </a:p>
                  </a:txBody>
                  <a:tcPr marL="44450" marR="44450" marT="0" marB="0"/>
                </a:tc>
                <a:tc rowSpan="2">
                  <a:txBody>
                    <a:bodyPr/>
                    <a:lstStyle/>
                    <a:p>
                      <a:pPr algn="ctr">
                        <a:spcAft>
                          <a:spcPts val="0"/>
                        </a:spcAft>
                      </a:pPr>
                      <a:r>
                        <a:rPr lang="es-MX" sz="1800" dirty="0">
                          <a:effectLst/>
                        </a:rPr>
                        <a:t> </a:t>
                      </a:r>
                      <a:endParaRPr lang="es-ES" sz="1800" dirty="0">
                        <a:effectLst/>
                      </a:endParaRPr>
                    </a:p>
                    <a:p>
                      <a:pPr algn="ctr">
                        <a:spcAft>
                          <a:spcPts val="0"/>
                        </a:spcAft>
                      </a:pPr>
                      <a:r>
                        <a:rPr lang="es-MX" sz="1800" dirty="0">
                          <a:effectLst/>
                        </a:rPr>
                        <a:t>Grupo</a:t>
                      </a:r>
                      <a:endParaRPr lang="es-ES" sz="1800" dirty="0">
                        <a:effectLst/>
                      </a:endParaRPr>
                    </a:p>
                    <a:p>
                      <a:pPr algn="ctr">
                        <a:spcAft>
                          <a:spcPts val="0"/>
                        </a:spcAft>
                      </a:pPr>
                      <a:r>
                        <a:rPr lang="es-MX" sz="1800" dirty="0">
                          <a:effectLst/>
                        </a:rPr>
                        <a:t>2</a:t>
                      </a:r>
                      <a:endParaRPr lang="es-ES" sz="1800" dirty="0">
                        <a:effectLst/>
                        <a:latin typeface="Times New Roman"/>
                        <a:ea typeface="Times New Roman"/>
                      </a:endParaRPr>
                    </a:p>
                  </a:txBody>
                  <a:tcPr marL="44450" marR="44450" marT="0" marB="0"/>
                </a:tc>
                <a:tc rowSpan="2">
                  <a:txBody>
                    <a:bodyPr/>
                    <a:lstStyle/>
                    <a:p>
                      <a:pPr algn="ctr">
                        <a:spcAft>
                          <a:spcPts val="0"/>
                        </a:spcAft>
                      </a:pPr>
                      <a:r>
                        <a:rPr lang="en-US" sz="1800" dirty="0">
                          <a:effectLst/>
                        </a:rPr>
                        <a:t> </a:t>
                      </a:r>
                      <a:endParaRPr lang="es-ES" sz="1800" dirty="0">
                        <a:effectLst/>
                      </a:endParaRPr>
                    </a:p>
                    <a:p>
                      <a:pPr algn="ctr">
                        <a:spcAft>
                          <a:spcPts val="0"/>
                        </a:spcAft>
                      </a:pPr>
                      <a:r>
                        <a:rPr lang="en-US" sz="1800" dirty="0" err="1">
                          <a:effectLst/>
                        </a:rPr>
                        <a:t>Grupo</a:t>
                      </a:r>
                      <a:endParaRPr lang="es-ES" sz="1800" dirty="0">
                        <a:effectLst/>
                      </a:endParaRPr>
                    </a:p>
                    <a:p>
                      <a:pPr algn="ctr">
                        <a:spcAft>
                          <a:spcPts val="0"/>
                        </a:spcAft>
                      </a:pPr>
                      <a:r>
                        <a:rPr lang="en-US" sz="1800" dirty="0">
                          <a:effectLst/>
                        </a:rPr>
                        <a:t>3</a:t>
                      </a:r>
                      <a:endParaRPr lang="es-ES" sz="1800" dirty="0">
                        <a:effectLst/>
                        <a:latin typeface="Times New Roman"/>
                        <a:ea typeface="Times New Roman"/>
                      </a:endParaRPr>
                    </a:p>
                  </a:txBody>
                  <a:tcPr marL="44450" marR="44450" marT="0" marB="0"/>
                </a:tc>
                <a:tc rowSpan="2">
                  <a:txBody>
                    <a:bodyPr/>
                    <a:lstStyle/>
                    <a:p>
                      <a:pPr algn="ctr">
                        <a:spcAft>
                          <a:spcPts val="0"/>
                        </a:spcAft>
                      </a:pPr>
                      <a:r>
                        <a:rPr lang="en-US" sz="1800">
                          <a:effectLst/>
                        </a:rPr>
                        <a:t> </a:t>
                      </a:r>
                      <a:endParaRPr lang="es-ES" sz="1800">
                        <a:effectLst/>
                      </a:endParaRPr>
                    </a:p>
                    <a:p>
                      <a:pPr algn="ctr">
                        <a:spcAft>
                          <a:spcPts val="0"/>
                        </a:spcAft>
                      </a:pPr>
                      <a:r>
                        <a:rPr lang="en-US" sz="1800">
                          <a:effectLst/>
                        </a:rPr>
                        <a:t>Grupo</a:t>
                      </a:r>
                      <a:endParaRPr lang="es-ES" sz="1800">
                        <a:effectLst/>
                      </a:endParaRPr>
                    </a:p>
                    <a:p>
                      <a:pPr algn="ctr">
                        <a:spcAft>
                          <a:spcPts val="0"/>
                        </a:spcAft>
                      </a:pPr>
                      <a:r>
                        <a:rPr lang="en-US" sz="1800">
                          <a:effectLst/>
                        </a:rPr>
                        <a:t>4</a:t>
                      </a:r>
                      <a:endParaRPr lang="es-ES" sz="1800">
                        <a:effectLst/>
                        <a:latin typeface="Times New Roman"/>
                        <a:ea typeface="Times New Roman"/>
                      </a:endParaRPr>
                    </a:p>
                  </a:txBody>
                  <a:tcPr marL="44450" marR="44450" marT="0" marB="0"/>
                </a:tc>
                <a:tc rowSpan="2">
                  <a:txBody>
                    <a:bodyPr/>
                    <a:lstStyle/>
                    <a:p>
                      <a:pPr algn="ctr">
                        <a:spcAft>
                          <a:spcPts val="0"/>
                        </a:spcAft>
                      </a:pPr>
                      <a:r>
                        <a:rPr lang="en-US" sz="1800" dirty="0">
                          <a:effectLst/>
                        </a:rPr>
                        <a:t> </a:t>
                      </a:r>
                      <a:endParaRPr lang="es-ES" sz="1800" dirty="0">
                        <a:effectLst/>
                      </a:endParaRPr>
                    </a:p>
                    <a:p>
                      <a:pPr algn="ctr">
                        <a:spcAft>
                          <a:spcPts val="0"/>
                        </a:spcAft>
                      </a:pPr>
                      <a:r>
                        <a:rPr lang="en-US" sz="1800" dirty="0">
                          <a:effectLst/>
                        </a:rPr>
                        <a:t> </a:t>
                      </a:r>
                      <a:endParaRPr lang="es-ES" sz="1800" dirty="0">
                        <a:effectLst/>
                      </a:endParaRPr>
                    </a:p>
                    <a:p>
                      <a:pPr algn="ctr">
                        <a:spcAft>
                          <a:spcPts val="0"/>
                        </a:spcAft>
                      </a:pPr>
                      <a:r>
                        <a:rPr lang="en-US" sz="1800" dirty="0">
                          <a:effectLst/>
                        </a:rPr>
                        <a:t>TOTAL</a:t>
                      </a:r>
                      <a:endParaRPr lang="es-ES" sz="1800" dirty="0">
                        <a:effectLst/>
                        <a:latin typeface="Times New Roman"/>
                        <a:ea typeface="Times New Roman"/>
                      </a:endParaRPr>
                    </a:p>
                  </a:txBody>
                  <a:tcPr marL="44450" marR="44450" marT="0" marB="0"/>
                </a:tc>
              </a:tr>
              <a:tr h="732709">
                <a:tc>
                  <a:txBody>
                    <a:bodyPr/>
                    <a:lstStyle/>
                    <a:p>
                      <a:pPr>
                        <a:spcAft>
                          <a:spcPts val="0"/>
                        </a:spcAft>
                      </a:pPr>
                      <a:r>
                        <a:rPr lang="es-MX" sz="1200" dirty="0">
                          <a:effectLst/>
                        </a:rPr>
                        <a:t> </a:t>
                      </a:r>
                      <a:r>
                        <a:rPr lang="es-MX" sz="2800" dirty="0" smtClean="0">
                          <a:effectLst/>
                        </a:rPr>
                        <a:t> Artículos</a:t>
                      </a:r>
                      <a:endParaRPr lang="es-ES" sz="2800" dirty="0" smtClean="0">
                        <a:effectLst/>
                      </a:endParaRPr>
                    </a:p>
                    <a:p>
                      <a:pPr>
                        <a:spcAft>
                          <a:spcPts val="0"/>
                        </a:spcAft>
                      </a:pPr>
                      <a:r>
                        <a:rPr lang="es-MX" sz="2800" dirty="0" smtClean="0">
                          <a:effectLst/>
                        </a:rPr>
                        <a:t>    publicados</a:t>
                      </a:r>
                      <a:endParaRPr lang="es-ES" sz="2800" dirty="0">
                        <a:effectLst/>
                        <a:latin typeface="Times New Roman"/>
                        <a:ea typeface="Times New Roman"/>
                      </a:endParaRPr>
                    </a:p>
                  </a:txBody>
                  <a:tcPr marL="44450" marR="44450" marT="0" marB="0"/>
                </a:tc>
                <a:tc vMerge="1">
                  <a:txBody>
                    <a:bodyPr/>
                    <a:lstStyle/>
                    <a:p>
                      <a:pPr algn="ctr">
                        <a:spcAft>
                          <a:spcPts val="0"/>
                        </a:spcAft>
                      </a:pPr>
                      <a:endParaRPr lang="es-ES" sz="1800" dirty="0">
                        <a:effectLst/>
                      </a:endParaRPr>
                    </a:p>
                  </a:txBody>
                  <a:tcPr marL="44450" marR="44450" marT="0" marB="0"/>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742886">
                <a:tc>
                  <a:txBody>
                    <a:bodyPr/>
                    <a:lstStyle/>
                    <a:p>
                      <a:pPr>
                        <a:spcAft>
                          <a:spcPts val="0"/>
                        </a:spcAft>
                      </a:pPr>
                      <a:endParaRPr lang="es-ES" sz="1800" dirty="0">
                        <a:effectLst/>
                        <a:latin typeface="Times New Roman"/>
                        <a:ea typeface="Times New Roman"/>
                      </a:endParaRPr>
                    </a:p>
                  </a:txBody>
                  <a:tcPr marL="44450" marR="44450" marT="0" marB="0"/>
                </a:tc>
                <a:tc>
                  <a:txBody>
                    <a:bodyPr/>
                    <a:lstStyle/>
                    <a:p>
                      <a:pPr algn="ctr">
                        <a:spcAft>
                          <a:spcPts val="0"/>
                        </a:spcAft>
                      </a:pPr>
                      <a:r>
                        <a:rPr lang="es-ES" sz="1800" dirty="0" smtClean="0">
                          <a:effectLst/>
                          <a:latin typeface="Times New Roman"/>
                          <a:ea typeface="Times New Roman"/>
                        </a:rPr>
                        <a:t>2 </a:t>
                      </a:r>
                      <a:endParaRPr lang="es-ES" sz="1800" dirty="0">
                        <a:effectLst/>
                        <a:latin typeface="Times New Roman"/>
                        <a:ea typeface="Times New Roman"/>
                      </a:endParaRPr>
                    </a:p>
                  </a:txBody>
                  <a:tcPr marL="44450" marR="44450" marT="0" marB="0"/>
                </a:tc>
                <a:tc>
                  <a:txBody>
                    <a:bodyPr/>
                    <a:lstStyle/>
                    <a:p>
                      <a:pPr algn="ctr">
                        <a:spcAft>
                          <a:spcPts val="0"/>
                        </a:spcAft>
                      </a:pPr>
                      <a:r>
                        <a:rPr lang="es-MX" sz="1800" dirty="0">
                          <a:effectLst/>
                        </a:rPr>
                        <a:t> </a:t>
                      </a:r>
                      <a:r>
                        <a:rPr lang="es-MX" sz="1800" dirty="0" smtClean="0">
                          <a:effectLst/>
                        </a:rPr>
                        <a:t>19</a:t>
                      </a:r>
                      <a:endParaRPr lang="es-ES" sz="1800" dirty="0">
                        <a:effectLst/>
                        <a:latin typeface="Times New Roman"/>
                        <a:ea typeface="Times New Roman"/>
                      </a:endParaRPr>
                    </a:p>
                  </a:txBody>
                  <a:tcPr marL="44450" marR="44450" marT="0" marB="0"/>
                </a:tc>
                <a:tc>
                  <a:txBody>
                    <a:bodyPr/>
                    <a:lstStyle/>
                    <a:p>
                      <a:pPr algn="ctr">
                        <a:spcAft>
                          <a:spcPts val="0"/>
                        </a:spcAft>
                      </a:pPr>
                      <a:r>
                        <a:rPr lang="en-US" sz="1800" dirty="0" smtClean="0">
                          <a:effectLst/>
                        </a:rPr>
                        <a:t>17</a:t>
                      </a:r>
                      <a:endParaRPr lang="es-ES" sz="1800" dirty="0">
                        <a:effectLst/>
                        <a:latin typeface="Times New Roman"/>
                        <a:ea typeface="Times New Roman"/>
                      </a:endParaRPr>
                    </a:p>
                  </a:txBody>
                  <a:tcPr marL="44450" marR="44450" marT="0" marB="0"/>
                </a:tc>
                <a:tc>
                  <a:txBody>
                    <a:bodyPr/>
                    <a:lstStyle/>
                    <a:p>
                      <a:pPr algn="ctr">
                        <a:spcAft>
                          <a:spcPts val="0"/>
                        </a:spcAft>
                      </a:pPr>
                      <a:r>
                        <a:rPr lang="es-ES" sz="1800" dirty="0" smtClean="0">
                          <a:effectLst/>
                          <a:latin typeface="Times New Roman"/>
                          <a:ea typeface="Times New Roman"/>
                        </a:rPr>
                        <a:t>-</a:t>
                      </a:r>
                      <a:endParaRPr lang="es-ES" sz="1800" dirty="0">
                        <a:effectLst/>
                        <a:latin typeface="Times New Roman"/>
                        <a:ea typeface="Times New Roman"/>
                      </a:endParaRPr>
                    </a:p>
                  </a:txBody>
                  <a:tcPr marL="44450" marR="44450" marT="0" marB="0"/>
                </a:tc>
                <a:tc>
                  <a:txBody>
                    <a:bodyPr/>
                    <a:lstStyle/>
                    <a:p>
                      <a:pPr algn="ctr">
                        <a:spcAft>
                          <a:spcPts val="0"/>
                        </a:spcAft>
                      </a:pPr>
                      <a:r>
                        <a:rPr lang="en-US" sz="1800" b="1" dirty="0" smtClean="0">
                          <a:effectLst/>
                        </a:rPr>
                        <a:t>30</a:t>
                      </a:r>
                      <a:endParaRPr lang="es-ES" sz="1800" b="1" dirty="0">
                        <a:effectLst/>
                        <a:latin typeface="Times New Roman"/>
                        <a:ea typeface="Times New Roman"/>
                      </a:endParaRPr>
                    </a:p>
                  </a:txBody>
                  <a:tcPr marL="44450" marR="44450" marT="0" marB="0"/>
                </a:tc>
              </a:tr>
              <a:tr h="366355">
                <a:tc gridSpan="6">
                  <a:txBody>
                    <a:bodyPr/>
                    <a:lstStyle/>
                    <a:p>
                      <a:pPr>
                        <a:spcAft>
                          <a:spcPts val="0"/>
                        </a:spcAft>
                      </a:pPr>
                      <a:r>
                        <a:rPr lang="en-US" sz="1800" dirty="0">
                          <a:effectLst/>
                        </a:rPr>
                        <a:t> </a:t>
                      </a:r>
                      <a:endParaRPr lang="es-ES" sz="1800" dirty="0">
                        <a:effectLst/>
                        <a:latin typeface="Times New Roman"/>
                        <a:ea typeface="Times New Roman"/>
                      </a:endParaRPr>
                    </a:p>
                  </a:txBody>
                  <a:tcPr marL="44450" marR="4445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extLst>
      <p:ext uri="{BB962C8B-B14F-4D97-AF65-F5344CB8AC3E}">
        <p14:creationId xmlns:p14="http://schemas.microsoft.com/office/powerpoint/2010/main" val="142042873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204864"/>
            <a:ext cx="8496944" cy="2808312"/>
          </a:xfrm>
        </p:spPr>
        <p:txBody>
          <a:bodyPr/>
          <a:lstStyle/>
          <a:p>
            <a:pPr lvl="0"/>
            <a:r>
              <a:rPr lang="es-ES" b="1" dirty="0" smtClean="0">
                <a:solidFill>
                  <a:srgbClr val="FF0000"/>
                </a:solidFill>
              </a:rPr>
              <a:t/>
            </a:r>
            <a:br>
              <a:rPr lang="es-ES" b="1" dirty="0" smtClean="0">
                <a:solidFill>
                  <a:srgbClr val="FF0000"/>
                </a:solidFill>
              </a:rPr>
            </a:br>
            <a:r>
              <a:rPr lang="es-ES_tradnl" sz="3200" b="1" dirty="0" smtClean="0">
                <a:solidFill>
                  <a:srgbClr val="C00000"/>
                </a:solidFill>
                <a:effectLst>
                  <a:outerShdw blurRad="38100" dist="38100" dir="2700000" algn="tl">
                    <a:srgbClr val="000000">
                      <a:alpha val="43137"/>
                    </a:srgbClr>
                  </a:outerShdw>
                </a:effectLst>
              </a:rPr>
              <a:t>INGRESOS POR COMERCIALIZACIÓN </a:t>
            </a:r>
            <a:br>
              <a:rPr lang="es-ES_tradnl" sz="3200" b="1" dirty="0" smtClean="0">
                <a:solidFill>
                  <a:srgbClr val="C00000"/>
                </a:solidFill>
                <a:effectLst>
                  <a:outerShdw blurRad="38100" dist="38100" dir="2700000" algn="tl">
                    <a:srgbClr val="000000">
                      <a:alpha val="43137"/>
                    </a:srgbClr>
                  </a:outerShdw>
                </a:effectLst>
              </a:rPr>
            </a:br>
            <a:r>
              <a:rPr lang="es-ES_tradnl" sz="3200" b="1" dirty="0"/>
              <a:t/>
            </a:r>
            <a:br>
              <a:rPr lang="es-ES_tradnl" sz="3200" b="1" dirty="0"/>
            </a:br>
            <a:r>
              <a:rPr lang="es-ES" sz="3200" dirty="0"/>
              <a:t/>
            </a:r>
            <a:br>
              <a:rPr lang="es-ES" sz="3200" dirty="0"/>
            </a:br>
            <a:r>
              <a:rPr lang="es-ES_tradnl" sz="3200" dirty="0"/>
              <a:t>En el 2014 captamos 27 770 </a:t>
            </a:r>
            <a:r>
              <a:rPr lang="es-ES_tradnl" sz="3200" dirty="0" err="1"/>
              <a:t>cuc</a:t>
            </a:r>
            <a:r>
              <a:rPr lang="es-ES_tradnl" sz="3200" dirty="0"/>
              <a:t>, en 2015, 17 290</a:t>
            </a:r>
            <a:r>
              <a:rPr lang="es-ES_tradnl" sz="3200" dirty="0" smtClean="0"/>
              <a:t>. En el 2016, 7200 </a:t>
            </a:r>
            <a:r>
              <a:rPr lang="es-ES_tradnl" sz="3200" dirty="0" err="1" smtClean="0"/>
              <a:t>cuc</a:t>
            </a:r>
            <a:r>
              <a:rPr lang="es-ES_tradnl" sz="3200" dirty="0" smtClean="0"/>
              <a:t>. </a:t>
            </a:r>
            <a:r>
              <a:rPr lang="es-ES_tradnl" sz="3200" dirty="0"/>
              <a:t>El monto recaudado en los últimos cinco años asciende a </a:t>
            </a:r>
            <a:r>
              <a:rPr lang="es-ES_tradnl" sz="3200" dirty="0" smtClean="0"/>
              <a:t>149 </a:t>
            </a:r>
            <a:r>
              <a:rPr lang="es-ES_tradnl" sz="3200" dirty="0"/>
              <a:t>238.00</a:t>
            </a:r>
            <a:r>
              <a:rPr lang="es-ES" sz="3200" dirty="0"/>
              <a:t/>
            </a:r>
            <a:br>
              <a:rPr lang="es-ES" sz="3200" dirty="0"/>
            </a:br>
            <a:r>
              <a:rPr lang="es-ES" sz="3200" b="1" dirty="0" smtClean="0">
                <a:solidFill>
                  <a:schemeClr val="tx1"/>
                </a:solidFill>
              </a:rPr>
              <a:t/>
            </a:r>
            <a:br>
              <a:rPr lang="es-ES" sz="3200" b="1" dirty="0" smtClean="0">
                <a:solidFill>
                  <a:schemeClr val="tx1"/>
                </a:solidFill>
              </a:rPr>
            </a:br>
            <a:r>
              <a:rPr lang="es-ES" sz="3200" b="1" dirty="0" smtClean="0">
                <a:solidFill>
                  <a:schemeClr val="tx1"/>
                </a:solidFill>
              </a:rPr>
              <a:t/>
            </a:r>
            <a:br>
              <a:rPr lang="es-ES" sz="3200" b="1" dirty="0" smtClean="0">
                <a:solidFill>
                  <a:schemeClr val="tx1"/>
                </a:solidFill>
              </a:rPr>
            </a:br>
            <a:r>
              <a:rPr lang="es-ES" sz="3200" b="1" dirty="0" smtClean="0">
                <a:solidFill>
                  <a:srgbClr val="FF0000"/>
                </a:solidFill>
              </a:rPr>
              <a:t/>
            </a:r>
            <a:br>
              <a:rPr lang="es-ES" sz="3200" b="1" dirty="0" smtClean="0">
                <a:solidFill>
                  <a:srgbClr val="FF0000"/>
                </a:solidFill>
              </a:rPr>
            </a:br>
            <a:endParaRPr lang="es-ES" sz="3200" b="1" dirty="0">
              <a:solidFill>
                <a:srgbClr val="FF0000"/>
              </a:solidFill>
            </a:endParaRPr>
          </a:p>
        </p:txBody>
      </p:sp>
    </p:spTree>
    <p:extLst>
      <p:ext uri="{BB962C8B-B14F-4D97-AF65-F5344CB8AC3E}">
        <p14:creationId xmlns:p14="http://schemas.microsoft.com/office/powerpoint/2010/main" val="78213555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88640"/>
            <a:ext cx="7772400" cy="648072"/>
          </a:xfrm>
        </p:spPr>
        <p:txBody>
          <a:bodyPr/>
          <a:lstStyle/>
          <a:p>
            <a:r>
              <a:rPr lang="es-ES" sz="2800" b="1" dirty="0" smtClean="0">
                <a:solidFill>
                  <a:srgbClr val="FF0000"/>
                </a:solidFill>
                <a:latin typeface="Impact" pitchFamily="34" charset="0"/>
              </a:rPr>
              <a:t>PROYECTOS</a:t>
            </a:r>
            <a:br>
              <a:rPr lang="es-ES" sz="2800" b="1" dirty="0" smtClean="0">
                <a:solidFill>
                  <a:srgbClr val="FF0000"/>
                </a:solidFill>
                <a:latin typeface="Impact" pitchFamily="34" charset="0"/>
              </a:rPr>
            </a:br>
            <a:endParaRPr lang="es-ES" sz="2800" dirty="0">
              <a:solidFill>
                <a:srgbClr val="FF0000"/>
              </a:solidFill>
              <a:latin typeface="Impact"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330473935"/>
              </p:ext>
            </p:extLst>
          </p:nvPr>
        </p:nvGraphicFramePr>
        <p:xfrm>
          <a:off x="179513" y="548680"/>
          <a:ext cx="8784974" cy="6235722"/>
        </p:xfrm>
        <a:graphic>
          <a:graphicData uri="http://schemas.openxmlformats.org/drawingml/2006/table">
            <a:tbl>
              <a:tblPr>
                <a:tableStyleId>{5C22544A-7EE6-4342-B048-85BDC9FD1C3A}</a:tableStyleId>
              </a:tblPr>
              <a:tblGrid>
                <a:gridCol w="289076"/>
                <a:gridCol w="1376554"/>
                <a:gridCol w="1476353"/>
                <a:gridCol w="963587"/>
                <a:gridCol w="1527972"/>
                <a:gridCol w="1476353"/>
                <a:gridCol w="529213"/>
                <a:gridCol w="1145866"/>
              </a:tblGrid>
              <a:tr h="262964">
                <a:tc>
                  <a:txBody>
                    <a:bodyPr/>
                    <a:lstStyle/>
                    <a:p>
                      <a:pPr algn="l"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TÍTULO DEL PROGRAMA</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TÍTULO Y CÓDIGO DEL PROYECTO</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dirty="0">
                          <a:effectLst/>
                        </a:rPr>
                        <a:t>JEFE DEL PROYECTO</a:t>
                      </a:r>
                      <a:endParaRPr lang="es-ES" sz="900" b="1"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ENTIDAD EJECUTORA PRINCIPAL</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USUARIOS o CLIENTES</a:t>
                      </a:r>
                      <a:endParaRPr lang="es-ES" sz="900" b="1"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dirty="0">
                          <a:effectLst/>
                        </a:rPr>
                        <a:t>Resultados Planificados(cantidad)</a:t>
                      </a:r>
                      <a:endParaRPr lang="es-ES" sz="900" b="1" i="0" u="none" strike="noStrike" dirty="0">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r>
              <a:tr h="133090">
                <a:tc gridSpan="8">
                  <a:txBody>
                    <a:bodyPr/>
                    <a:lstStyle/>
                    <a:p>
                      <a:pPr algn="ctr" fontAlgn="b"/>
                      <a:r>
                        <a:rPr lang="es-ES" sz="900" b="1" i="0" u="none" strike="noStrike" dirty="0" smtClean="0">
                          <a:solidFill>
                            <a:srgbClr val="C00000"/>
                          </a:solidFill>
                          <a:effectLst>
                            <a:outerShdw blurRad="38100" dist="38100" dir="2700000" algn="tl">
                              <a:srgbClr val="000000">
                                <a:alpha val="43137"/>
                              </a:srgbClr>
                            </a:outerShdw>
                          </a:effectLst>
                          <a:latin typeface="Calibri" panose="020F0502020204030204" pitchFamily="34" charset="0"/>
                        </a:rPr>
                        <a:t>PROYECTOS QUE CENTRA</a:t>
                      </a:r>
                      <a:endParaRPr lang="es-ES" sz="9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73151">
                <a:tc>
                  <a:txBody>
                    <a:bodyPr/>
                    <a:lstStyle/>
                    <a:p>
                      <a:pPr algn="r" fontAlgn="b"/>
                      <a:r>
                        <a:rPr lang="es-ES" sz="900" u="none" strike="noStrike">
                          <a:effectLst/>
                        </a:rPr>
                        <a:t>1</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Academia</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Angel L. Cintra Lugones</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Universidad de Oriente</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Universidad de Oriente y Universidad de Ciencias Médicas de Santiago de Cuba</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endParaRPr lang="es-ES" dirty="0"/>
                    </a:p>
                  </a:txBody>
                  <a:tcPr marL="3396" marR="3396" marT="3396" marB="0" anchor="b"/>
                </a:tc>
              </a:tr>
              <a:tr h="273151">
                <a:tc>
                  <a:txBody>
                    <a:bodyPr/>
                    <a:lstStyle/>
                    <a:p>
                      <a:pPr algn="r" fontAlgn="b"/>
                      <a:r>
                        <a:rPr lang="es-ES" sz="900" u="none" strike="noStrike">
                          <a:effectLst/>
                        </a:rPr>
                        <a:t>2</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Virtualización de procesos formativos universitarios</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María E. Pardo Gómez</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Universidad de Oriente</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Universidad de Oriente y Universidad de Ciencias Médicas de Santiago de Cuba</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dirty="0">
                          <a:effectLst/>
                        </a:rPr>
                        <a:t>5</a:t>
                      </a:r>
                      <a:endParaRPr lang="es-ES" sz="900" b="0" i="0" u="none" strike="noStrike" dirty="0">
                        <a:solidFill>
                          <a:srgbClr val="000000"/>
                        </a:solidFill>
                        <a:effectLst/>
                        <a:latin typeface="Calibri" panose="020F0502020204030204" pitchFamily="34" charset="0"/>
                      </a:endParaRPr>
                    </a:p>
                  </a:txBody>
                  <a:tcPr marL="3396" marR="3396" marT="3396" marB="0" anchor="b"/>
                </a:tc>
              </a:tr>
              <a:tr h="262964">
                <a:tc>
                  <a:txBody>
                    <a:bodyPr/>
                    <a:lstStyle/>
                    <a:p>
                      <a:pPr algn="r"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 </a:t>
                      </a:r>
                      <a:endParaRPr lang="es-ES" sz="900" b="1" i="0" u="none" strike="noStrike">
                        <a:solidFill>
                          <a:srgbClr val="000000"/>
                        </a:solidFill>
                        <a:effectLst/>
                        <a:latin typeface="Calibri" panose="020F0502020204030204" pitchFamily="34" charset="0"/>
                      </a:endParaRPr>
                    </a:p>
                  </a:txBody>
                  <a:tcPr marL="3396" marR="3396" marT="3396" marB="0" anchor="b"/>
                </a:tc>
                <a:tc gridSpan="4">
                  <a:txBody>
                    <a:bodyPr/>
                    <a:lstStyle/>
                    <a:p>
                      <a:pPr algn="ctr" fontAlgn="b"/>
                      <a:r>
                        <a:rPr lang="es-ES" sz="1000" b="1" i="0" u="none" strike="noStrike" dirty="0" smtClean="0">
                          <a:solidFill>
                            <a:srgbClr val="C00000"/>
                          </a:solidFill>
                          <a:effectLst>
                            <a:outerShdw blurRad="38100" dist="38100" dir="2700000" algn="tl">
                              <a:srgbClr val="000000">
                                <a:alpha val="43137"/>
                              </a:srgbClr>
                            </a:outerShdw>
                          </a:effectLst>
                          <a:latin typeface="Calibri" panose="020F0502020204030204" pitchFamily="34" charset="0"/>
                        </a:rPr>
                        <a:t>PROYECTOS EN QUE PARTICIPA</a:t>
                      </a:r>
                      <a:endParaRPr lang="es-ES" sz="10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nchor="b"/>
                </a:tc>
                <a:tc hMerge="1">
                  <a:txBody>
                    <a:bodyPr/>
                    <a:lstStyle/>
                    <a:p>
                      <a:pPr algn="l" fontAlgn="b"/>
                      <a:endParaRPr lang="es-ES" sz="900" b="0" i="0" u="none" strike="noStrike" dirty="0">
                        <a:solidFill>
                          <a:srgbClr val="000000"/>
                        </a:solidFill>
                        <a:effectLst/>
                        <a:latin typeface="Calibri" panose="020F0502020204030204" pitchFamily="34" charset="0"/>
                      </a:endParaRPr>
                    </a:p>
                  </a:txBody>
                  <a:tcPr marL="3396" marR="3396" marT="3396" marB="0" anchor="b"/>
                </a:tc>
                <a:tc hMerge="1">
                  <a:txBody>
                    <a:bodyPr/>
                    <a:lstStyle/>
                    <a:p>
                      <a:pPr algn="l" fontAlgn="b"/>
                      <a:endParaRPr lang="es-ES" sz="900" b="0" i="0" u="none" strike="noStrike" dirty="0">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endParaRPr lang="es-ES"/>
                    </a:p>
                  </a:txBody>
                  <a:tcPr marL="3396" marR="3396" marT="3396" marB="0" anchor="b"/>
                </a:tc>
              </a:tr>
              <a:tr h="522713">
                <a:tc>
                  <a:txBody>
                    <a:bodyPr/>
                    <a:lstStyle/>
                    <a:p>
                      <a:pPr algn="r" fontAlgn="b"/>
                      <a:r>
                        <a:rPr lang="es-ES" sz="900" u="none" strike="noStrike" dirty="0" smtClean="0">
                          <a:effectLst/>
                        </a:rPr>
                        <a:t>3</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Sistematización de procesos de evaluación - mejoramiento educativo en Santiago de Cuba. Código: 10168</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Carlos M. Hernández Hechavarría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dirty="0">
                          <a:effectLst/>
                        </a:rPr>
                        <a:t>Universidad de Oriente</a:t>
                      </a:r>
                      <a:endParaRPr lang="es-ES" sz="900" b="0" i="0" u="none" strike="noStrike" dirty="0">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Universidad de Oriente y Dirección Provincial de Educación</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dirty="0">
                          <a:effectLst/>
                        </a:rPr>
                        <a:t>2</a:t>
                      </a:r>
                      <a:endParaRPr lang="es-ES" sz="900" b="0" i="0" u="none" strike="noStrike" dirty="0">
                        <a:solidFill>
                          <a:srgbClr val="000000"/>
                        </a:solidFill>
                        <a:effectLst/>
                        <a:latin typeface="Calibri" panose="020F0502020204030204" pitchFamily="34" charset="0"/>
                      </a:endParaRPr>
                    </a:p>
                  </a:txBody>
                  <a:tcPr marL="3396" marR="3396" marT="3396" marB="0" anchor="b"/>
                </a:tc>
              </a:tr>
              <a:tr h="392839">
                <a:tc>
                  <a:txBody>
                    <a:bodyPr/>
                    <a:lstStyle/>
                    <a:p>
                      <a:pPr algn="r" fontAlgn="b"/>
                      <a:r>
                        <a:rPr lang="es-ES" sz="900" u="none" strike="noStrike" dirty="0" smtClean="0">
                          <a:effectLst/>
                        </a:rPr>
                        <a:t>4</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b="0" i="0" u="none" strike="noStrike" dirty="0" smtClean="0">
                          <a:solidFill>
                            <a:srgbClr val="000000"/>
                          </a:solidFill>
                          <a:effectLst/>
                          <a:latin typeface="Calibri" panose="020F0502020204030204" pitchFamily="34" charset="0"/>
                        </a:rPr>
                        <a:t>PI</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Didáctica en el ejercicio de la profesión médica en instituciones de salud</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Homero C. Fuentes González </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Hospital General Dr. Juan Bruno Zayas</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CEES Manuel F. Gran. 2015  </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dirty="0">
                          <a:effectLst/>
                        </a:rPr>
                        <a:t>8</a:t>
                      </a:r>
                      <a:endParaRPr lang="es-ES" sz="900" b="0" i="0" u="none" strike="noStrike" dirty="0">
                        <a:solidFill>
                          <a:srgbClr val="000000"/>
                        </a:solidFill>
                        <a:effectLst/>
                        <a:latin typeface="Calibri" panose="020F0502020204030204" pitchFamily="34" charset="0"/>
                      </a:endParaRPr>
                    </a:p>
                  </a:txBody>
                  <a:tcPr marL="3396" marR="3396" marT="3396" marB="0" anchor="b"/>
                </a:tc>
              </a:tr>
              <a:tr h="392839">
                <a:tc>
                  <a:txBody>
                    <a:bodyPr/>
                    <a:lstStyle/>
                    <a:p>
                      <a:pPr algn="r" fontAlgn="b"/>
                      <a:r>
                        <a:rPr lang="es-ES" sz="900" u="none" strike="noStrike" dirty="0" smtClean="0">
                          <a:effectLst/>
                        </a:rPr>
                        <a:t>5</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b="0" i="0" u="none" strike="noStrike" dirty="0" smtClean="0">
                          <a:solidFill>
                            <a:srgbClr val="000000"/>
                          </a:solidFill>
                          <a:effectLst/>
                          <a:latin typeface="Calibri" panose="020F0502020204030204" pitchFamily="34" charset="0"/>
                        </a:rPr>
                        <a:t>PI</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Formación científico axiológica en profesionales de la salud</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María Eugenia García Céspedes</a:t>
                      </a:r>
                      <a:endParaRPr lang="es-ES" sz="900" b="0" i="0" u="none" strike="noStrike">
                        <a:solidFill>
                          <a:srgbClr val="000000"/>
                        </a:solidFill>
                        <a:effectLst/>
                        <a:latin typeface="Calibri" panose="020F0502020204030204" pitchFamily="34" charset="0"/>
                      </a:endParaRPr>
                    </a:p>
                  </a:txBody>
                  <a:tcPr marL="3396" marR="3396" marT="3396" marB="0" anchor="b"/>
                </a:tc>
                <a:tc gridSpan="3">
                  <a:txBody>
                    <a:bodyPr/>
                    <a:lstStyle/>
                    <a:p>
                      <a:pPr algn="l" fontAlgn="b"/>
                      <a:r>
                        <a:rPr lang="es-ES" sz="900" u="none" strike="noStrike">
                          <a:effectLst/>
                        </a:rPr>
                        <a:t>Hospital General Dr. Juan Bruno Zayas</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a:effectLst/>
                        </a:rPr>
                        <a:t>10</a:t>
                      </a:r>
                      <a:endParaRPr lang="es-ES" sz="900" b="0" i="0" u="none" strike="noStrike">
                        <a:solidFill>
                          <a:srgbClr val="000000"/>
                        </a:solidFill>
                        <a:effectLst/>
                        <a:latin typeface="Calibri" panose="020F0502020204030204" pitchFamily="34" charset="0"/>
                      </a:endParaRPr>
                    </a:p>
                  </a:txBody>
                  <a:tcPr marL="3396" marR="3396" marT="3396" marB="0" anchor="b"/>
                </a:tc>
              </a:tr>
              <a:tr h="392839">
                <a:tc>
                  <a:txBody>
                    <a:bodyPr/>
                    <a:lstStyle/>
                    <a:p>
                      <a:pPr algn="r" fontAlgn="b"/>
                      <a:r>
                        <a:rPr lang="es-ES" sz="900" u="none" strike="noStrike" dirty="0" smtClean="0">
                          <a:effectLst/>
                        </a:rPr>
                        <a:t>6</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Usos lingüísticos y enseñanza  del español en la región oriental cubana</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Yaritza Tardo Fernández</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Facultad de Humanidades. Universidad de Oriente</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dirty="0">
                          <a:effectLst/>
                        </a:rPr>
                        <a:t>Universidad de Oriente y Dirección Provincial de Educación</a:t>
                      </a:r>
                      <a:endParaRPr lang="es-ES" sz="900" b="0" i="0" u="none" strike="noStrike" dirty="0">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a:effectLst/>
                        </a:rPr>
                        <a:t>4</a:t>
                      </a:r>
                      <a:endParaRPr lang="es-ES" sz="900" b="0" i="0" u="none" strike="noStrike">
                        <a:solidFill>
                          <a:srgbClr val="000000"/>
                        </a:solidFill>
                        <a:effectLst/>
                        <a:latin typeface="Calibri" panose="020F0502020204030204" pitchFamily="34" charset="0"/>
                      </a:endParaRPr>
                    </a:p>
                  </a:txBody>
                  <a:tcPr marL="3396" marR="3396" marT="3396" marB="0" anchor="b"/>
                </a:tc>
              </a:tr>
              <a:tr h="912336">
                <a:tc>
                  <a:txBody>
                    <a:bodyPr/>
                    <a:lstStyle/>
                    <a:p>
                      <a:pPr algn="r" fontAlgn="b"/>
                      <a:r>
                        <a:rPr lang="es-ES" sz="900" u="none" strike="noStrike" dirty="0" smtClean="0">
                          <a:effectLst/>
                        </a:rPr>
                        <a:t>7</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PAP Programa de desarrollo local</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Cita con Ángeles. Una propuesta de gestión sociocultural como configuración dinamizadora del  desarrollo local: teoría y praxis en comunidades  del territorio santiaguero. </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Yaritza Tardo Fernández</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Facultad de Humanidades. Universidad de Oriente</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ctr" fontAlgn="b"/>
                      <a:r>
                        <a:rPr lang="es-ES" sz="900" u="none" strike="noStrike">
                          <a:effectLst/>
                        </a:rPr>
                        <a:t>Comunidades Socapa, Caracoles, Santa Elena y Gran Piedra</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a:effectLst/>
                        </a:rPr>
                        <a:t>4</a:t>
                      </a:r>
                      <a:endParaRPr lang="es-ES" sz="900" b="0" i="0" u="none" strike="noStrike">
                        <a:solidFill>
                          <a:srgbClr val="000000"/>
                        </a:solidFill>
                        <a:effectLst/>
                        <a:latin typeface="Calibri" panose="020F0502020204030204" pitchFamily="34" charset="0"/>
                      </a:endParaRPr>
                    </a:p>
                  </a:txBody>
                  <a:tcPr marL="3396" marR="3396" marT="3396" marB="0" anchor="b"/>
                </a:tc>
              </a:tr>
              <a:tr h="652587">
                <a:tc>
                  <a:txBody>
                    <a:bodyPr/>
                    <a:lstStyle/>
                    <a:p>
                      <a:pPr algn="r" fontAlgn="b"/>
                      <a:r>
                        <a:rPr lang="es-ES" sz="900" b="0" i="0" u="none" strike="noStrike" dirty="0" smtClean="0">
                          <a:solidFill>
                            <a:srgbClr val="000000"/>
                          </a:solidFill>
                          <a:effectLst/>
                          <a:latin typeface="Calibri" panose="020F0502020204030204" pitchFamily="34" charset="0"/>
                        </a:rPr>
                        <a:t>8</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Factores psicosociales críticos del desarrollo organizacional y humano en organizaciones laborales del territorio oriental</a:t>
                      </a:r>
                      <a:endParaRPr lang="es-ES" sz="900" b="1"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Angel Deroncele Acosta</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c gridSpan="2">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endParaRPr lang="es-ES"/>
                    </a:p>
                  </a:txBody>
                  <a:tcPr marL="3396" marR="3396" marT="3396" marB="0" anchor="b"/>
                </a:tc>
              </a:tr>
              <a:tr h="652587">
                <a:tc>
                  <a:txBody>
                    <a:bodyPr/>
                    <a:lstStyle/>
                    <a:p>
                      <a:pPr algn="r" fontAlgn="b"/>
                      <a:r>
                        <a:rPr lang="es-ES" sz="900" b="0" i="0" u="none" strike="noStrike" dirty="0" smtClean="0">
                          <a:solidFill>
                            <a:srgbClr val="000000"/>
                          </a:solidFill>
                          <a:effectLst/>
                          <a:latin typeface="Calibri" panose="020F0502020204030204" pitchFamily="34" charset="0"/>
                        </a:rPr>
                        <a:t>9</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Proyecto Nacional</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Factores psicosociales críticos del desarrollo organizacional y humano en organizaciones laborales del territorio oriental</a:t>
                      </a:r>
                      <a:endParaRPr lang="es-ES" sz="900" b="1" i="0" u="none" strike="noStrike">
                        <a:solidFill>
                          <a:srgbClr val="000000"/>
                        </a:solidFill>
                        <a:effectLst/>
                        <a:latin typeface="Calibri" panose="020F0502020204030204" pitchFamily="34" charset="0"/>
                      </a:endParaRPr>
                    </a:p>
                  </a:txBody>
                  <a:tcPr marL="3396" marR="3396" marT="3396" marB="0" anchor="b"/>
                </a:tc>
                <a:tc gridSpan="4">
                  <a:txBody>
                    <a:bodyPr/>
                    <a:lstStyle/>
                    <a:p>
                      <a:pPr algn="l" fontAlgn="b"/>
                      <a:r>
                        <a:rPr lang="es-ES" sz="900" u="none" strike="noStrike">
                          <a:effectLst/>
                        </a:rPr>
                        <a:t>Angel Deroncele Acosta(Jefe de Variable)</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endParaRPr lang="es-ES"/>
                    </a:p>
                  </a:txBody>
                  <a:tcPr/>
                </a:tc>
                <a:tc hMerge="1">
                  <a:txBody>
                    <a:bodyPr/>
                    <a:lstStyle/>
                    <a:p>
                      <a:pPr algn="ctr"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endParaRPr lang="es-ES"/>
                    </a:p>
                  </a:txBody>
                  <a:tcPr marL="3396" marR="3396" marT="3396" marB="0" anchor="b"/>
                </a:tc>
              </a:tr>
              <a:tr h="262964">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endParaRPr lang="es-ES"/>
                    </a:p>
                  </a:txBody>
                  <a:tcPr marL="3396" marR="3396" marT="3396" marB="0" anchor="b"/>
                </a:tc>
              </a:tr>
              <a:tr h="133090">
                <a:tc gridSpan="8">
                  <a:txBody>
                    <a:bodyPr/>
                    <a:lstStyle/>
                    <a:p>
                      <a:pPr algn="ctr" fontAlgn="b"/>
                      <a:r>
                        <a:rPr lang="es-ES" sz="900" b="1" u="none" strike="noStrike" dirty="0">
                          <a:solidFill>
                            <a:srgbClr val="C00000"/>
                          </a:solidFill>
                          <a:effectLst>
                            <a:outerShdw blurRad="38100" dist="38100" dir="2700000" algn="tl">
                              <a:srgbClr val="000000">
                                <a:alpha val="43137"/>
                              </a:srgbClr>
                            </a:outerShdw>
                          </a:effectLst>
                        </a:rPr>
                        <a:t>PROYECTOS EN QUE COPARTICIPA</a:t>
                      </a:r>
                      <a:endParaRPr lang="es-ES" sz="9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522713">
                <a:tc>
                  <a:txBody>
                    <a:bodyPr/>
                    <a:lstStyle/>
                    <a:p>
                      <a:pPr algn="ctr" fontAlgn="b"/>
                      <a:r>
                        <a:rPr lang="es-ES" sz="900" u="none" strike="noStrike" dirty="0" smtClean="0">
                          <a:effectLst/>
                        </a:rPr>
                        <a:t>10</a:t>
                      </a:r>
                      <a:endParaRPr lang="es-ES" sz="900" b="1" i="0" u="none" strike="noStrike" dirty="0">
                        <a:solidFill>
                          <a:srgbClr val="000000"/>
                        </a:solidFill>
                        <a:effectLst/>
                        <a:latin typeface="Calibri" panose="020F0502020204030204" pitchFamily="34" charset="0"/>
                      </a:endParaRPr>
                    </a:p>
                  </a:txBody>
                  <a:tcPr marL="3396" marR="3396" marT="3396" marB="0" anchor="b"/>
                </a:tc>
                <a:tc>
                  <a:txBody>
                    <a:bodyPr/>
                    <a:lstStyle/>
                    <a:p>
                      <a:pPr algn="ctr" fontAlgn="b"/>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La gestión del conocimiento en función del desarrollo local sostenible. CUM de Mella </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endParaRPr lang="es-ES" sz="900" b="1" i="0" u="none" strike="noStrike">
                        <a:solidFill>
                          <a:srgbClr val="000000"/>
                        </a:solidFill>
                        <a:effectLst/>
                        <a:latin typeface="Calibri" panose="020F0502020204030204" pitchFamily="34" charset="0"/>
                      </a:endParaRPr>
                    </a:p>
                  </a:txBody>
                  <a:tcPr marL="3396" marR="3396" marT="3396" marB="0" anchor="b"/>
                </a:tc>
                <a:tc gridSpan="2">
                  <a:txBody>
                    <a:bodyPr/>
                    <a:lstStyle/>
                    <a:p>
                      <a:pPr algn="ctr" fontAlgn="b"/>
                      <a:endParaRPr lang="es-ES" sz="900" b="1" i="0" u="none" strike="noStrike" dirty="0">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r>
            </a:tbl>
          </a:graphicData>
        </a:graphic>
      </p:graphicFrame>
    </p:spTree>
    <p:extLst>
      <p:ext uri="{BB962C8B-B14F-4D97-AF65-F5344CB8AC3E}">
        <p14:creationId xmlns:p14="http://schemas.microsoft.com/office/powerpoint/2010/main" val="158632959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1185653" y="1536377"/>
            <a:ext cx="7332859" cy="4222694"/>
          </a:xfrm>
          <a:prstGeom prst="rect">
            <a:avLst/>
          </a:prstGeom>
        </p:spPr>
        <p:txBody>
          <a:bodyPr wrap="square">
            <a:spAutoFit/>
          </a:bodyPr>
          <a:lstStyle/>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El desarrollo e implementación en la práctica social de </a:t>
            </a:r>
            <a:r>
              <a:rPr lang="es-ES_tradnl" b="1" u="sng" dirty="0">
                <a:solidFill>
                  <a:srgbClr val="FF0000"/>
                </a:solidFill>
                <a:latin typeface="Arial Narrow"/>
                <a:ea typeface="Times New Roman"/>
                <a:cs typeface="Arial"/>
              </a:rPr>
              <a:t>investigaciones </a:t>
            </a:r>
            <a:r>
              <a:rPr lang="es-ES_tradnl" b="1" dirty="0">
                <a:latin typeface="Arial Narrow"/>
                <a:ea typeface="Times New Roman"/>
                <a:cs typeface="Arial"/>
              </a:rPr>
              <a:t>en la Educación </a:t>
            </a:r>
            <a:r>
              <a:rPr lang="es-ES_tradnl" b="1" dirty="0" smtClean="0">
                <a:latin typeface="Arial Narrow"/>
                <a:ea typeface="Times New Roman"/>
                <a:cs typeface="Arial"/>
              </a:rPr>
              <a:t>Superior, desde la concepción de </a:t>
            </a:r>
            <a:r>
              <a:rPr lang="es-ES_tradnl" b="1" u="sng" dirty="0" smtClean="0">
                <a:solidFill>
                  <a:srgbClr val="FF0000"/>
                </a:solidFill>
                <a:latin typeface="Arial Narrow"/>
                <a:ea typeface="Times New Roman"/>
                <a:cs typeface="Arial"/>
              </a:rPr>
              <a:t>Proyectos</a:t>
            </a:r>
            <a:r>
              <a:rPr lang="es-ES_tradnl" b="1" dirty="0" smtClean="0">
                <a:latin typeface="Arial Narrow"/>
                <a:ea typeface="Times New Roman"/>
                <a:cs typeface="Arial"/>
              </a:rPr>
              <a:t>.</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Establecimiento de un sistema coherente de formación de </a:t>
            </a:r>
            <a:r>
              <a:rPr lang="es-ES_tradnl" b="1" u="sng" dirty="0">
                <a:solidFill>
                  <a:srgbClr val="FF0000"/>
                </a:solidFill>
                <a:latin typeface="Arial Narrow"/>
                <a:ea typeface="Times New Roman"/>
                <a:cs typeface="Arial"/>
              </a:rPr>
              <a:t>post-grado </a:t>
            </a:r>
            <a:r>
              <a:rPr lang="es-ES_tradnl" b="1" dirty="0">
                <a:latin typeface="Arial Narrow"/>
                <a:ea typeface="Times New Roman"/>
                <a:cs typeface="Arial"/>
              </a:rPr>
              <a:t>que comprenda entrenamientos, cursos, diplomados, maestrías, doctorados y </a:t>
            </a:r>
            <a:r>
              <a:rPr lang="es-ES_tradnl" b="1" dirty="0" smtClean="0">
                <a:latin typeface="Arial Narrow"/>
                <a:ea typeface="Times New Roman"/>
                <a:cs typeface="Arial"/>
              </a:rPr>
              <a:t>postdoctorados.</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 b="1" dirty="0">
                <a:latin typeface="Arial Narrow"/>
                <a:ea typeface="Times New Roman"/>
                <a:cs typeface="Arial"/>
              </a:rPr>
              <a:t>Desempeñarse como </a:t>
            </a:r>
            <a:r>
              <a:rPr lang="es-ES" b="1" u="sng" dirty="0">
                <a:solidFill>
                  <a:srgbClr val="FF0000"/>
                </a:solidFill>
                <a:latin typeface="Arial Narrow"/>
                <a:ea typeface="Times New Roman"/>
                <a:cs typeface="Arial"/>
              </a:rPr>
              <a:t>centro de referencia</a:t>
            </a:r>
            <a:r>
              <a:rPr lang="es-ES" b="1" dirty="0">
                <a:latin typeface="Arial Narrow"/>
                <a:ea typeface="Times New Roman"/>
                <a:cs typeface="Arial"/>
              </a:rPr>
              <a:t>, </a:t>
            </a:r>
            <a:r>
              <a:rPr lang="es-ES" b="1" dirty="0" smtClean="0">
                <a:latin typeface="Arial Narrow"/>
                <a:ea typeface="Times New Roman"/>
                <a:cs typeface="Arial"/>
              </a:rPr>
              <a:t>asesoría</a:t>
            </a:r>
            <a:r>
              <a:rPr lang="es-ES" b="1" dirty="0">
                <a:latin typeface="Arial Narrow"/>
                <a:ea typeface="Times New Roman"/>
                <a:cs typeface="Arial"/>
              </a:rPr>
              <a:t>, </a:t>
            </a:r>
            <a:r>
              <a:rPr lang="es-ES" b="1" dirty="0" smtClean="0">
                <a:latin typeface="Arial Narrow"/>
                <a:ea typeface="Times New Roman"/>
                <a:cs typeface="Arial"/>
              </a:rPr>
              <a:t>a </a:t>
            </a:r>
            <a:r>
              <a:rPr lang="es-ES" b="1" dirty="0">
                <a:latin typeface="Arial Narrow"/>
                <a:ea typeface="Times New Roman"/>
                <a:cs typeface="Arial"/>
              </a:rPr>
              <a:t>profesionales e instituciones que trabajen en </a:t>
            </a:r>
            <a:r>
              <a:rPr lang="es-ES_tradnl" b="1" dirty="0">
                <a:latin typeface="Arial Narrow"/>
                <a:ea typeface="Times New Roman"/>
                <a:cs typeface="Arial"/>
              </a:rPr>
              <a:t>investigaciones sobre la Educación Superior</a:t>
            </a:r>
            <a:r>
              <a:rPr lang="es-ES" b="1" dirty="0">
                <a:latin typeface="Arial Narrow"/>
                <a:ea typeface="Times New Roman"/>
                <a:cs typeface="Arial"/>
              </a:rPr>
              <a:t>.</a:t>
            </a:r>
            <a:endParaRPr lang="es-ES" b="1" dirty="0">
              <a:effectLst/>
              <a:latin typeface="Calibri"/>
              <a:ea typeface="Calibri"/>
              <a:cs typeface="Times New Roman"/>
            </a:endParaRPr>
          </a:p>
        </p:txBody>
      </p:sp>
      <p:grpSp>
        <p:nvGrpSpPr>
          <p:cNvPr id="4" name="3 Grupo"/>
          <p:cNvGrpSpPr/>
          <p:nvPr/>
        </p:nvGrpSpPr>
        <p:grpSpPr>
          <a:xfrm>
            <a:off x="260202" y="96217"/>
            <a:ext cx="8726518" cy="5449757"/>
            <a:chOff x="493217" y="188640"/>
            <a:chExt cx="12826543" cy="5449757"/>
          </a:xfrm>
        </p:grpSpPr>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5"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3" name="Text Box 2"/>
          <p:cNvSpPr txBox="1">
            <a:spLocks noChangeArrowheads="1"/>
          </p:cNvSpPr>
          <p:nvPr/>
        </p:nvSpPr>
        <p:spPr bwMode="auto">
          <a:xfrm>
            <a:off x="1660627" y="828001"/>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 </a:t>
            </a:r>
            <a:r>
              <a:rPr lang="es-E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OBJETIVOS</a:t>
            </a:r>
            <a:endParaRPr lang="es-ES" sz="28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2507397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772400" cy="1143000"/>
          </a:xfrm>
        </p:spPr>
        <p:txBody>
          <a:bodyPr/>
          <a:lstStyle/>
          <a:p>
            <a:r>
              <a:rPr lang="es-ES" b="1" dirty="0" smtClean="0">
                <a:solidFill>
                  <a:srgbClr val="FF0000"/>
                </a:solidFill>
              </a:rPr>
              <a:t>PREMIOS</a:t>
            </a:r>
            <a:endParaRPr lang="es-ES" b="1" dirty="0">
              <a:solidFill>
                <a:srgbClr val="FF0000"/>
              </a:solidFill>
            </a:endParaRPr>
          </a:p>
        </p:txBody>
      </p:sp>
      <p:sp>
        <p:nvSpPr>
          <p:cNvPr id="3" name="2 Marcador de contenido"/>
          <p:cNvSpPr>
            <a:spLocks noGrp="1"/>
          </p:cNvSpPr>
          <p:nvPr>
            <p:ph idx="1"/>
          </p:nvPr>
        </p:nvSpPr>
        <p:spPr>
          <a:xfrm>
            <a:off x="611560" y="1556792"/>
            <a:ext cx="7772400" cy="1512168"/>
          </a:xfrm>
        </p:spPr>
        <p:txBody>
          <a:bodyPr/>
          <a:lstStyle/>
          <a:p>
            <a:pPr marL="0" indent="0">
              <a:buNone/>
            </a:pPr>
            <a:r>
              <a:rPr lang="es-ES" sz="1600" b="1" dirty="0"/>
              <a:t>Premio Provincial de la Academia de Ciencia</a:t>
            </a:r>
            <a:r>
              <a:rPr lang="es-ES" sz="1600" dirty="0"/>
              <a:t> el resultado: </a:t>
            </a:r>
            <a:r>
              <a:rPr lang="es-ES" sz="1600" b="1" dirty="0"/>
              <a:t>premio ACADEMIA con el TÍTULO</a:t>
            </a:r>
            <a:r>
              <a:rPr lang="es-MX" sz="1600" b="1" dirty="0"/>
              <a:t>. </a:t>
            </a:r>
            <a:r>
              <a:rPr lang="es-MX" sz="1600" dirty="0"/>
              <a:t>LA GESTIÓN DE LA CALIDAD EN LA FORMACIÓN ACADÉMICO INVESTIGATIVA: EXPERIENCIAS EN LA FORMACIÓN DE DOCTORES DEL CENTRO DE ESTUDIO DE EDUCACIÓN SUPERIOR</a:t>
            </a:r>
            <a:r>
              <a:rPr lang="es-MX" sz="1600" b="1" dirty="0"/>
              <a:t>. </a:t>
            </a:r>
            <a:r>
              <a:rPr lang="es-MX" sz="1600" b="1" dirty="0" smtClean="0"/>
              <a:t>2015</a:t>
            </a:r>
            <a:endParaRPr lang="es-ES" sz="1600" dirty="0"/>
          </a:p>
        </p:txBody>
      </p:sp>
    </p:spTree>
    <p:extLst>
      <p:ext uri="{BB962C8B-B14F-4D97-AF65-F5344CB8AC3E}">
        <p14:creationId xmlns:p14="http://schemas.microsoft.com/office/powerpoint/2010/main" val="181509923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8060432" cy="1563960"/>
          </a:xfrm>
        </p:spPr>
        <p:txBody>
          <a:bodyPr/>
          <a:lstStyle/>
          <a:p>
            <a:r>
              <a:rPr lang="es-ES" b="1" dirty="0" smtClean="0"/>
              <a:t/>
            </a:r>
            <a:br>
              <a:rPr lang="es-ES" b="1" dirty="0" smtClean="0"/>
            </a:br>
            <a:r>
              <a:rPr lang="es-ES" sz="4000" dirty="0" smtClean="0">
                <a:solidFill>
                  <a:srgbClr val="FF0000"/>
                </a:solidFill>
                <a:latin typeface="Impact" pitchFamily="34" charset="0"/>
              </a:rPr>
              <a:t>EL TRIBUNAL DE CIENCIAS PEDAGÓGICAS</a:t>
            </a:r>
            <a:r>
              <a:rPr lang="es-ES" b="1" dirty="0" smtClean="0">
                <a:solidFill>
                  <a:srgbClr val="FF0000"/>
                </a:solidFill>
              </a:rPr>
              <a:t/>
            </a:r>
            <a:br>
              <a:rPr lang="es-ES" b="1" dirty="0" smtClean="0">
                <a:solidFill>
                  <a:srgbClr val="FF0000"/>
                </a:solidFill>
              </a:rPr>
            </a:br>
            <a:endParaRPr lang="es-ES" b="1" dirty="0">
              <a:solidFill>
                <a:srgbClr val="FF0000"/>
              </a:solidFill>
            </a:endParaRPr>
          </a:p>
        </p:txBody>
      </p:sp>
      <p:sp>
        <p:nvSpPr>
          <p:cNvPr id="3" name="2 Marcador de contenido"/>
          <p:cNvSpPr>
            <a:spLocks noGrp="1"/>
          </p:cNvSpPr>
          <p:nvPr>
            <p:ph idx="1"/>
          </p:nvPr>
        </p:nvSpPr>
        <p:spPr>
          <a:xfrm>
            <a:off x="467544" y="1628800"/>
            <a:ext cx="7988424" cy="4824536"/>
          </a:xfrm>
        </p:spPr>
        <p:txBody>
          <a:bodyPr/>
          <a:lstStyle/>
          <a:p>
            <a:r>
              <a:rPr lang="es-ES" sz="2400" dirty="0" smtClean="0"/>
              <a:t>En </a:t>
            </a:r>
            <a:r>
              <a:rPr lang="es-ES" sz="2400" dirty="0"/>
              <a:t>el periodo de </a:t>
            </a:r>
            <a:r>
              <a:rPr lang="es-ES" sz="2400" b="1" dirty="0"/>
              <a:t>dic – febr. </a:t>
            </a:r>
            <a:r>
              <a:rPr lang="es-ES" sz="2400" dirty="0"/>
              <a:t>Del 2015 (se cuentan del 2014), se defendieron 50 aspirantes de las provincias de Santiago de Cuba, Granma, Las Tunas, Camagüey, Ciego de Ávila y Sancti Spíritus. Toda la documentación fue procesada por el Centro y enviada a la Comisión Nacional de Grados Científicos, con la calidad requerida.</a:t>
            </a:r>
          </a:p>
          <a:p>
            <a:r>
              <a:rPr lang="es-ES" sz="2400" dirty="0"/>
              <a:t>En julio – </a:t>
            </a:r>
            <a:r>
              <a:rPr lang="es-ES" sz="2400" dirty="0" err="1"/>
              <a:t>sep</a:t>
            </a:r>
            <a:r>
              <a:rPr lang="es-ES" sz="2400" dirty="0"/>
              <a:t> del 2015, se defendieron otros 40 aspirantes. </a:t>
            </a:r>
            <a:endParaRPr lang="es-ES" sz="2400" dirty="0" smtClean="0"/>
          </a:p>
          <a:p>
            <a:r>
              <a:rPr lang="es-ES" sz="2400" dirty="0" smtClean="0"/>
              <a:t>Se </a:t>
            </a:r>
            <a:r>
              <a:rPr lang="es-ES" sz="2400" dirty="0"/>
              <a:t>atendió el  proceso de defensas en los meses de dic a feb 2016, con otras 54 tesis procesadas, lo que implica una amplia labor al interior del Centro de Estudios.</a:t>
            </a:r>
          </a:p>
          <a:p>
            <a:pPr marL="0" indent="0">
              <a:buNone/>
            </a:pPr>
            <a:endParaRPr lang="es-ES" sz="2400" dirty="0"/>
          </a:p>
          <a:p>
            <a:pPr marL="0" indent="0" algn="just">
              <a:buNone/>
            </a:pPr>
            <a:endParaRPr lang="es-ES" sz="2400" dirty="0"/>
          </a:p>
        </p:txBody>
      </p:sp>
    </p:spTree>
    <p:extLst>
      <p:ext uri="{BB962C8B-B14F-4D97-AF65-F5344CB8AC3E}">
        <p14:creationId xmlns:p14="http://schemas.microsoft.com/office/powerpoint/2010/main" val="422769882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88640"/>
            <a:ext cx="7772400" cy="720080"/>
          </a:xfrm>
        </p:spPr>
        <p:txBody>
          <a:bodyPr/>
          <a:lstStyle/>
          <a:p>
            <a: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
            </a:r>
            <a:b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br>
            <a: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PROYECCIÓN </a:t>
            </a:r>
            <a:r>
              <a:rPr lang="es-MX" dirty="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2021</a:t>
            </a:r>
            <a:r>
              <a:rPr lang="es-ES" dirty="0">
                <a:solidFill>
                  <a:srgbClr val="FF0000"/>
                </a:solidFill>
                <a:effectLst>
                  <a:outerShdw blurRad="38100" dist="38100" dir="2700000" algn="tl">
                    <a:srgbClr val="000000">
                      <a:alpha val="43137"/>
                    </a:srgbClr>
                  </a:outerShdw>
                </a:effectLst>
                <a:ea typeface="Times New Roman" panose="02020603050405020304" pitchFamily="18" charset="0"/>
              </a:rPr>
              <a:t/>
            </a:r>
            <a:br>
              <a:rPr lang="es-ES" dirty="0">
                <a:solidFill>
                  <a:srgbClr val="FF0000"/>
                </a:solidFill>
                <a:effectLst>
                  <a:outerShdw blurRad="38100" dist="38100" dir="2700000" algn="tl">
                    <a:srgbClr val="000000">
                      <a:alpha val="43137"/>
                    </a:srgbClr>
                  </a:outerShdw>
                </a:effectLst>
                <a:ea typeface="Times New Roman" panose="02020603050405020304" pitchFamily="18" charset="0"/>
              </a:rPr>
            </a:br>
            <a:endParaRPr lang="es-ES" dirty="0">
              <a:solidFill>
                <a:srgbClr val="FF0000"/>
              </a:solidFill>
              <a:effectLst>
                <a:outerShdw blurRad="38100" dist="38100" dir="2700000" algn="tl">
                  <a:srgbClr val="000000">
                    <a:alpha val="43137"/>
                  </a:srgbClr>
                </a:outerShdw>
              </a:effectLst>
            </a:endParaRPr>
          </a:p>
        </p:txBody>
      </p:sp>
      <p:sp>
        <p:nvSpPr>
          <p:cNvPr id="4" name="Rectángulo 3"/>
          <p:cNvSpPr/>
          <p:nvPr/>
        </p:nvSpPr>
        <p:spPr>
          <a:xfrm>
            <a:off x="249288" y="760140"/>
            <a:ext cx="8640960" cy="5878532"/>
          </a:xfrm>
          <a:prstGeom prst="rect">
            <a:avLst/>
          </a:prstGeom>
        </p:spPr>
        <p:txBody>
          <a:bodyPr wrap="square">
            <a:spAutoFit/>
          </a:bodyPr>
          <a:lstStyle/>
          <a:p>
            <a:pPr algn="just">
              <a:spcAft>
                <a:spcPts val="0"/>
              </a:spcAft>
            </a:pPr>
            <a:r>
              <a:rPr lang="es-ES_tradnl" sz="2000" dirty="0" smtClean="0">
                <a:latin typeface="Arial Narrow" panose="020B0606020202030204" pitchFamily="34" charset="0"/>
                <a:ea typeface="Times New Roman" panose="02020603050405020304" pitchFamily="18" charset="0"/>
              </a:rPr>
              <a:t>Proyectamos </a:t>
            </a:r>
            <a:r>
              <a:rPr lang="es-ES_tradnl" sz="2000" dirty="0">
                <a:latin typeface="Arial Narrow" panose="020B0606020202030204" pitchFamily="34" charset="0"/>
                <a:ea typeface="Times New Roman" panose="02020603050405020304" pitchFamily="18" charset="0"/>
              </a:rPr>
              <a:t>la labor del Centro desde la siguiente perspectiva. </a:t>
            </a:r>
            <a:endParaRPr lang="es-ES" sz="2000" dirty="0">
              <a:ea typeface="Times New Roman" panose="02020603050405020304" pitchFamily="18" charset="0"/>
            </a:endParaRPr>
          </a:p>
          <a:p>
            <a:pPr algn="just">
              <a:spcAft>
                <a:spcPts val="0"/>
              </a:spcAft>
            </a:pPr>
            <a:r>
              <a:rPr lang="es-ES_tradnl" sz="2000" dirty="0">
                <a:latin typeface="Arial Narrow" panose="020B0606020202030204" pitchFamily="34" charset="0"/>
                <a:ea typeface="Times New Roman" panose="02020603050405020304" pitchFamily="18" charset="0"/>
              </a:rPr>
              <a:t> </a:t>
            </a:r>
            <a:endParaRPr lang="es-ES" sz="2000"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El CeeS tiene sólidos vínculos con los centros homólogos del país y de instituciones similares en el exterior.</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Cuenta con proyectos de investigación estables y con un nivel de desarrollo que le aportan recursos para mantenerse y desarrollarse.</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La plantilla está integrada por doctores y cuenta con un claustro de 12 doctores.</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Existe una integración de los programas y proyectos de investigación del CeeS con los programas priorizados.</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El 100 % de los matriculados en los programas de postgrado participan en las investigaciones como integrantes de </a:t>
            </a:r>
            <a:r>
              <a:rPr lang="es-ES" dirty="0" smtClean="0">
                <a:latin typeface="Arial Narrow" panose="020B0606020202030204" pitchFamily="34" charset="0"/>
                <a:ea typeface="Times New Roman" panose="02020603050405020304" pitchFamily="18" charset="0"/>
              </a:rPr>
              <a:t>grupos </a:t>
            </a:r>
            <a:r>
              <a:rPr lang="es-ES" dirty="0">
                <a:latin typeface="Arial Narrow" panose="020B0606020202030204" pitchFamily="34" charset="0"/>
                <a:ea typeface="Times New Roman" panose="02020603050405020304" pitchFamily="18" charset="0"/>
              </a:rPr>
              <a:t>de proyectos.</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Hay un reconocimiento social y de la comunidad académica nacional a los resultados de las investigaciones en el campo de la educación, por su rigor y pertinencia. Obtener al menos un premio academia en la etapa, y dos premios provinciales</a:t>
            </a:r>
            <a:r>
              <a:rPr lang="es-ES" dirty="0" smtClean="0">
                <a:latin typeface="Arial Narrow" panose="020B0606020202030204" pitchFamily="34" charset="0"/>
                <a:ea typeface="Times New Roman" panose="02020603050405020304" pitchFamily="18" charset="0"/>
              </a:rPr>
              <a:t>.</a:t>
            </a:r>
            <a:endParaRPr lang="es-ES" dirty="0">
              <a:ea typeface="Times New Roman" panose="02020603050405020304" pitchFamily="18" charset="0"/>
            </a:endParaRPr>
          </a:p>
        </p:txBody>
      </p:sp>
    </p:spTree>
    <p:extLst>
      <p:ext uri="{BB962C8B-B14F-4D97-AF65-F5344CB8AC3E}">
        <p14:creationId xmlns:p14="http://schemas.microsoft.com/office/powerpoint/2010/main" val="3276386333"/>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3792" y="-8496"/>
            <a:ext cx="7772400" cy="1143000"/>
          </a:xfrm>
        </p:spPr>
        <p:txBody>
          <a:bodyPr/>
          <a:lstStyle/>
          <a:p>
            <a:r>
              <a:rPr lang="es-MX" dirty="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PROYECCIÓN </a:t>
            </a:r>
            <a: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2021</a:t>
            </a:r>
            <a:endParaRPr lang="es-ES" dirty="0"/>
          </a:p>
        </p:txBody>
      </p:sp>
      <p:sp>
        <p:nvSpPr>
          <p:cNvPr id="3" name="Rectángulo 2"/>
          <p:cNvSpPr/>
          <p:nvPr/>
        </p:nvSpPr>
        <p:spPr>
          <a:xfrm>
            <a:off x="395536" y="836712"/>
            <a:ext cx="8208912" cy="6740307"/>
          </a:xfrm>
          <a:prstGeom prst="rect">
            <a:avLst/>
          </a:prstGeom>
        </p:spPr>
        <p:txBody>
          <a:bodyPr wrap="square">
            <a:spAutoFit/>
          </a:bodyPr>
          <a:lstStyle/>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Los programas de maestrías se acreditan, cumplen con el patrón de excelencia establecido. De ahí que las eficiencias de las Ediciones de cada maestría en el período se encuentre en el entorno del 90%. (</a:t>
            </a:r>
            <a:r>
              <a:rPr lang="es-ES" dirty="0" err="1">
                <a:latin typeface="Arial Narrow" panose="020B0606020202030204" pitchFamily="34" charset="0"/>
                <a:ea typeface="Times New Roman" panose="02020603050405020304" pitchFamily="18" charset="0"/>
              </a:rPr>
              <a:t>Virt</a:t>
            </a:r>
            <a:r>
              <a:rPr lang="es-ES" dirty="0">
                <a:latin typeface="Arial Narrow" panose="020B0606020202030204" pitchFamily="34" charset="0"/>
                <a:ea typeface="Times New Roman" panose="02020603050405020304" pitchFamily="18" charset="0"/>
              </a:rPr>
              <a:t> 2019, Gestión 2020).</a:t>
            </a:r>
            <a:endParaRPr lang="es-ES" dirty="0">
              <a:ea typeface="Times New Roman" panose="02020603050405020304" pitchFamily="18" charset="0"/>
            </a:endParaRPr>
          </a:p>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El programa de doctorado aporta 25 doctores más a la Universidad. Otros 20 externos.</a:t>
            </a:r>
            <a:endParaRPr lang="es-ES" dirty="0">
              <a:ea typeface="Times New Roman" panose="02020603050405020304" pitchFamily="18" charset="0"/>
            </a:endParaRPr>
          </a:p>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Se cuenta con una sala de información científica actualizada y automatizada que brinda servicios a todos los que se encuentran vinculados a las investigaciones y el postgrado.</a:t>
            </a:r>
            <a:endParaRPr lang="es-ES" dirty="0">
              <a:ea typeface="Times New Roman" panose="02020603050405020304" pitchFamily="18" charset="0"/>
            </a:endParaRPr>
          </a:p>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Los miembros de los claustros de los diferentes programas de postgrado trabajan de manera integrada, en líneas de investigación esenciales, se involucran en resultados de impacto, a través de los resultados de las tesis</a:t>
            </a:r>
            <a:r>
              <a:rPr lang="es-ES" dirty="0" smtClean="0">
                <a:latin typeface="Arial Narrow" panose="020B0606020202030204" pitchFamily="34" charset="0"/>
                <a:ea typeface="Times New Roman" panose="02020603050405020304" pitchFamily="18" charset="0"/>
              </a:rPr>
              <a:t>.</a:t>
            </a:r>
          </a:p>
          <a:p>
            <a:pPr marL="457200" lvl="0" indent="-457200" algn="just">
              <a:spcAft>
                <a:spcPts val="0"/>
              </a:spcAft>
              <a:buFont typeface="+mj-lt"/>
              <a:buAutoNum type="arabicPeriod" startAt="7"/>
            </a:pPr>
            <a:r>
              <a:rPr lang="es-ES" dirty="0" smtClean="0">
                <a:latin typeface="Arial Narrow" panose="020B0606020202030204" pitchFamily="34" charset="0"/>
                <a:ea typeface="Times New Roman" panose="02020603050405020304" pitchFamily="18" charset="0"/>
              </a:rPr>
              <a:t>Acreditar el Programa de Doctorado ante la AUIP. 2017</a:t>
            </a:r>
          </a:p>
          <a:p>
            <a:pPr marL="971550" lvl="1" indent="-514350" algn="just">
              <a:spcAft>
                <a:spcPts val="0"/>
              </a:spcAft>
              <a:buFont typeface="+mj-lt"/>
              <a:buAutoNum type="romanUcPeriod"/>
            </a:pPr>
            <a:r>
              <a:rPr lang="es-ES" dirty="0" smtClean="0">
                <a:latin typeface="Arial Narrow" panose="020B0606020202030204" pitchFamily="34" charset="0"/>
                <a:ea typeface="Times New Roman" panose="02020603050405020304" pitchFamily="18" charset="0"/>
              </a:rPr>
              <a:t>Acreditar Programa de Doctorado de Excelencia JAN 2018.</a:t>
            </a:r>
          </a:p>
          <a:p>
            <a:pPr algn="just">
              <a:spcAft>
                <a:spcPts val="0"/>
              </a:spcAft>
            </a:pPr>
            <a:r>
              <a:rPr lang="es-ES" dirty="0" smtClean="0">
                <a:latin typeface="Arial Narrow" panose="020B0606020202030204" pitchFamily="34" charset="0"/>
                <a:ea typeface="Times New Roman" panose="02020603050405020304" pitchFamily="18" charset="0"/>
              </a:rPr>
              <a:t>12. Obtener buenos resultados en el proceso de EI 2017.</a:t>
            </a:r>
          </a:p>
          <a:p>
            <a:pPr marL="457200" lvl="0" indent="-457200" algn="just">
              <a:spcAft>
                <a:spcPts val="0"/>
              </a:spcAft>
              <a:buFont typeface="+mj-lt"/>
              <a:buAutoNum type="arabicPeriod" startAt="7"/>
            </a:pPr>
            <a:endParaRPr lang="es-ES" dirty="0">
              <a:latin typeface="Arial Narrow" panose="020B0606020202030204" pitchFamily="34" charset="0"/>
              <a:ea typeface="Times New Roman" panose="02020603050405020304" pitchFamily="18" charset="0"/>
            </a:endParaRPr>
          </a:p>
          <a:p>
            <a:pPr algn="just">
              <a:spcAft>
                <a:spcPts val="0"/>
              </a:spcAft>
            </a:pPr>
            <a:r>
              <a:rPr lang="es-ES_tradnl" dirty="0">
                <a:latin typeface="Arial Narrow" panose="020B0606020202030204" pitchFamily="34" charset="0"/>
                <a:ea typeface="Times New Roman" panose="02020603050405020304" pitchFamily="18" charset="0"/>
              </a:rPr>
              <a:t> </a:t>
            </a:r>
            <a:endParaRPr lang="es-ES" dirty="0">
              <a:ea typeface="Times New Roman" panose="02020603050405020304" pitchFamily="18" charset="0"/>
            </a:endParaRPr>
          </a:p>
        </p:txBody>
      </p:sp>
    </p:spTree>
    <p:extLst>
      <p:ext uri="{BB962C8B-B14F-4D97-AF65-F5344CB8AC3E}">
        <p14:creationId xmlns:p14="http://schemas.microsoft.com/office/powerpoint/2010/main" val="108019191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175573"/>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TRABAJADORES DEL </a:t>
            </a:r>
            <a:r>
              <a:rPr lang="es-ES" sz="3200" dirty="0" err="1" smtClean="0">
                <a:solidFill>
                  <a:srgbClr val="FF0000"/>
                </a:solidFill>
                <a:latin typeface="Impact" pitchFamily="34" charset="0"/>
              </a:rPr>
              <a:t>CeeS</a:t>
            </a:r>
            <a:endParaRPr lang="es-ES" sz="3200" dirty="0" smtClean="0">
              <a:solidFill>
                <a:srgbClr val="FF0000"/>
              </a:solidFill>
              <a:latin typeface="Arial" charset="0"/>
              <a:ea typeface="Times New Roman" pitchFamily="18" charset="0"/>
              <a:cs typeface="Arial"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368397868"/>
              </p:ext>
            </p:extLst>
          </p:nvPr>
        </p:nvGraphicFramePr>
        <p:xfrm>
          <a:off x="539552" y="787812"/>
          <a:ext cx="8216252" cy="5007720"/>
        </p:xfrm>
        <a:graphic>
          <a:graphicData uri="http://schemas.openxmlformats.org/drawingml/2006/table">
            <a:tbl>
              <a:tblPr>
                <a:tableStyleId>{5C22544A-7EE6-4342-B048-85BDC9FD1C3A}</a:tableStyleId>
              </a:tblPr>
              <a:tblGrid>
                <a:gridCol w="4536504"/>
                <a:gridCol w="3679748"/>
              </a:tblGrid>
              <a:tr h="301890">
                <a:tc>
                  <a:txBody>
                    <a:bodyPr/>
                    <a:lstStyle/>
                    <a:p>
                      <a:pPr algn="l" fontAlgn="ctr"/>
                      <a:r>
                        <a:rPr lang="es-ES" sz="1600" b="1" u="none" strike="noStrike" dirty="0">
                          <a:effectLst/>
                        </a:rPr>
                        <a:t>LIZETTE PÉREZ MARTÍNEZ</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DIRECTOR DE CENTRO DE ESTUDIO </a:t>
                      </a:r>
                      <a:endParaRPr lang="es-ES" sz="1600" b="1" i="0" u="none" strike="noStrike" dirty="0">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MARIA ELENA PARDO GÓMEZ</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JOSE MANUEL IZQUIERDO LA O</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algn="l">
                        <a:lnSpc>
                          <a:spcPct val="115000"/>
                        </a:lnSpc>
                        <a:spcAft>
                          <a:spcPts val="1000"/>
                        </a:spcAft>
                      </a:pPr>
                      <a:r>
                        <a:rPr lang="es-ES" sz="1600" b="1" dirty="0" smtClean="0">
                          <a:effectLst/>
                        </a:rPr>
                        <a:t>MARÍA JULIA RODRIGUEZ SAIF</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algn="l" fontAlgn="ctr"/>
                      <a:r>
                        <a:rPr lang="es-ES" sz="1600" b="1" u="none" strike="noStrike">
                          <a:effectLst/>
                        </a:rPr>
                        <a:t>PROFESOR TITULAR </a:t>
                      </a:r>
                      <a:endParaRPr lang="es-ES" sz="1600" b="1" i="0" u="none" strike="noStrike">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CELIA TERESA LEDO ROYO</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ANGEL DERONCELE ACOSTA</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PROFESOR AUXILIAR </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MIGUEL ANGEL BASTO RIZO</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PROFESOR TITULAR </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CARLOS MANUEL HERNANDEZ</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PROFESOR TITULAR </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ANGEL CINTRA LUGONES</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PROFESOR AUXILIAR</a:t>
                      </a:r>
                    </a:p>
                  </a:txBody>
                  <a:tcPr marL="9525" marR="9525" marT="9525" marB="0" anchor="ctr"/>
                </a:tc>
              </a:tr>
              <a:tr h="301890">
                <a:tc>
                  <a:txBody>
                    <a:bodyPr/>
                    <a:lstStyle/>
                    <a:p>
                      <a:r>
                        <a:rPr lang="es-ES" b="1" dirty="0" smtClean="0"/>
                        <a:t>YARITZA TARDO FERNÁNDEZ</a:t>
                      </a:r>
                      <a:endParaRPr lang="es-ES" b="1" dirty="0"/>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u="none" strike="noStrike" dirty="0" smtClean="0">
                          <a:effectLst/>
                        </a:rPr>
                        <a:t>PROFESOR TITULAR</a:t>
                      </a:r>
                      <a:endParaRPr lang="es-ES" dirty="0"/>
                    </a:p>
                  </a:txBody>
                  <a:tcPr marL="9525" marR="9525" marT="9525" marB="0" anchor="ctr"/>
                </a:tc>
              </a:tr>
              <a:tr h="301890">
                <a:tc>
                  <a:txBody>
                    <a:bodyPr/>
                    <a:lstStyle/>
                    <a:p>
                      <a:pPr algn="l" fontAlgn="ctr"/>
                      <a:r>
                        <a:rPr lang="es-ES" sz="1600" b="1" u="none" strike="noStrike" dirty="0">
                          <a:effectLst/>
                        </a:rPr>
                        <a:t>JESUS JAVIER AMAROS SIVA</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ESPECIALISTA "C" EN CIENCIAS INFORMATICAS</a:t>
                      </a:r>
                      <a:endParaRPr lang="es-ES" sz="1600" b="1" i="0" u="none" strike="noStrike">
                        <a:solidFill>
                          <a:srgbClr val="000000"/>
                        </a:solidFill>
                        <a:effectLst/>
                        <a:latin typeface="Arial"/>
                      </a:endParaRPr>
                    </a:p>
                  </a:txBody>
                  <a:tcPr marL="9525" marR="9525" marT="9525" marB="0" anchor="ctr"/>
                </a:tc>
              </a:tr>
              <a:tr h="301890">
                <a:tc>
                  <a:txBody>
                    <a:bodyPr/>
                    <a:lstStyle/>
                    <a:p>
                      <a:pPr algn="l" fontAlgn="ctr"/>
                      <a:r>
                        <a:rPr lang="es-ES" sz="1600" b="1" u="none" strike="noStrike" dirty="0" smtClean="0">
                          <a:effectLst/>
                        </a:rPr>
                        <a:t>YONA MONTERO SOSA</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TÉCNICO"D" EN GESTIÓN UNIVERSITARIA</a:t>
                      </a:r>
                      <a:endParaRPr lang="es-ES" sz="1600" b="1" i="0" u="none" strike="noStrike">
                        <a:solidFill>
                          <a:srgbClr val="000000"/>
                        </a:solidFill>
                        <a:effectLst/>
                        <a:latin typeface="Arial"/>
                      </a:endParaRPr>
                    </a:p>
                  </a:txBody>
                  <a:tcPr marL="9525" marR="9525" marT="9525" marB="0" anchor="ctr"/>
                </a:tc>
              </a:tr>
              <a:tr h="477245">
                <a:tc>
                  <a:txBody>
                    <a:bodyPr/>
                    <a:lstStyle/>
                    <a:p>
                      <a:pPr algn="l" fontAlgn="ctr"/>
                      <a:r>
                        <a:rPr lang="es-ES" sz="1600" b="1" u="none" strike="noStrike" dirty="0">
                          <a:effectLst/>
                        </a:rPr>
                        <a:t>MARILIN SÁNCHEZ BORGES</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GESTOR "A" DE SERVICIOS DE LA EDUCACIÓN SUPERIOR</a:t>
                      </a:r>
                      <a:endParaRPr lang="es-ES" sz="1600" b="1" i="0" u="none" strike="noStrike">
                        <a:solidFill>
                          <a:srgbClr val="000000"/>
                        </a:solidFill>
                        <a:effectLst/>
                        <a:latin typeface="Arial"/>
                      </a:endParaRPr>
                    </a:p>
                  </a:txBody>
                  <a:tcPr marL="9525" marR="9525" marT="9525" marB="0" anchor="ctr"/>
                </a:tc>
              </a:tr>
              <a:tr h="477245">
                <a:tc>
                  <a:txBody>
                    <a:bodyPr/>
                    <a:lstStyle/>
                    <a:p>
                      <a:pPr algn="l" fontAlgn="ctr"/>
                      <a:endParaRPr lang="es-ES" sz="1600" b="1" i="0" u="none" strike="noStrike" dirty="0" smtClean="0">
                        <a:solidFill>
                          <a:srgbClr val="000000"/>
                        </a:solidFill>
                        <a:effectLst/>
                        <a:latin typeface="+mj-lt"/>
                      </a:endParaRPr>
                    </a:p>
                  </a:txBody>
                  <a:tcPr marL="9525" marR="9525" marT="9525" marB="0" anchor="ctr"/>
                </a:tc>
                <a:tc>
                  <a:txBody>
                    <a:bodyPr/>
                    <a:lstStyle/>
                    <a:p>
                      <a:pPr algn="l" fontAlgn="ctr"/>
                      <a:r>
                        <a:rPr lang="es-ES" sz="1600" b="1" u="none" strike="noStrike" dirty="0" smtClean="0">
                          <a:effectLst/>
                          <a:latin typeface="+mj-lt"/>
                        </a:rPr>
                        <a:t>GESTOR "A" DE SERVICIOS DE LA EDUCACIÓN SUPERIOR.</a:t>
                      </a:r>
                    </a:p>
                  </a:txBody>
                  <a:tcPr marL="9525" marR="9525" marT="9525" marB="0" anchor="ctr"/>
                </a:tc>
              </a:tr>
            </a:tbl>
          </a:graphicData>
        </a:graphic>
      </p:graphicFrame>
    </p:spTree>
    <p:extLst>
      <p:ext uri="{BB962C8B-B14F-4D97-AF65-F5344CB8AC3E}">
        <p14:creationId xmlns:p14="http://schemas.microsoft.com/office/powerpoint/2010/main" val="322651600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251520" y="116632"/>
            <a:ext cx="8424936" cy="584775"/>
          </a:xfrm>
          <a:prstGeom prst="rect">
            <a:avLst/>
          </a:prstGeom>
          <a:noFill/>
        </p:spPr>
        <p:txBody>
          <a:bodyPr wrap="square" rtlCol="0">
            <a:spAutoFit/>
          </a:bodyPr>
          <a:lstStyle/>
          <a:p>
            <a:r>
              <a:rPr lang="es-ES" sz="3200" b="1" dirty="0" smtClean="0">
                <a:solidFill>
                  <a:srgbClr val="FF0000"/>
                </a:solidFill>
                <a:latin typeface="Impact" pitchFamily="34" charset="0"/>
              </a:rPr>
              <a:t>CLAUSTRO CeeS. </a:t>
            </a:r>
            <a:r>
              <a:rPr lang="es-ES" sz="3200" dirty="0" smtClean="0">
                <a:solidFill>
                  <a:srgbClr val="FF0000"/>
                </a:solidFill>
              </a:rPr>
              <a:t>ACTIVIDAD DE PREGRADO</a:t>
            </a:r>
            <a:endParaRPr lang="es-ES" sz="3200" b="1" dirty="0" smtClean="0">
              <a:solidFill>
                <a:srgbClr val="FF0000"/>
              </a:solidFill>
              <a:latin typeface="Impact"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067776150"/>
              </p:ext>
            </p:extLst>
          </p:nvPr>
        </p:nvGraphicFramePr>
        <p:xfrm>
          <a:off x="280120" y="714252"/>
          <a:ext cx="8756377" cy="5900269"/>
        </p:xfrm>
        <a:graphic>
          <a:graphicData uri="http://schemas.openxmlformats.org/drawingml/2006/table">
            <a:tbl>
              <a:tblPr>
                <a:tableStyleId>{5C22544A-7EE6-4342-B048-85BDC9FD1C3A}</a:tableStyleId>
              </a:tblPr>
              <a:tblGrid>
                <a:gridCol w="2151990"/>
                <a:gridCol w="2643946"/>
                <a:gridCol w="1734243"/>
                <a:gridCol w="890479"/>
                <a:gridCol w="1335719"/>
              </a:tblGrid>
              <a:tr h="506958">
                <a:tc>
                  <a:txBody>
                    <a:bodyPr/>
                    <a:lstStyle/>
                    <a:p>
                      <a:pPr algn="ctr">
                        <a:lnSpc>
                          <a:spcPct val="115000"/>
                        </a:lnSpc>
                        <a:spcAft>
                          <a:spcPts val="1000"/>
                        </a:spcAft>
                      </a:pPr>
                      <a:r>
                        <a:rPr lang="es-ES" sz="1400" dirty="0">
                          <a:effectLst/>
                        </a:rPr>
                        <a:t>Nombre y Apellidos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Asignatura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Dpto.</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Cantidad de Horas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Semestre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r>
              <a:tr h="712184">
                <a:tc>
                  <a:txBody>
                    <a:bodyPr/>
                    <a:lstStyle/>
                    <a:p>
                      <a:pPr algn="l">
                        <a:lnSpc>
                          <a:spcPct val="115000"/>
                        </a:lnSpc>
                        <a:spcAft>
                          <a:spcPts val="1000"/>
                        </a:spcAft>
                      </a:pPr>
                      <a:r>
                        <a:rPr lang="es-ES" sz="1400" dirty="0">
                          <a:effectLst/>
                        </a:rPr>
                        <a:t>Lizette Pérez Martínez</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Física Cuántica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Física </a:t>
                      </a:r>
                      <a:r>
                        <a:rPr lang="es-ES" sz="1400" dirty="0" smtClean="0">
                          <a:effectLst/>
                        </a:rPr>
                        <a:t>Aplicada. </a:t>
                      </a:r>
                      <a:endParaRPr lang="es-ES" sz="1400" dirty="0">
                        <a:effectLst/>
                      </a:endParaRPr>
                    </a:p>
                    <a:p>
                      <a:pPr algn="ctr">
                        <a:lnSpc>
                          <a:spcPct val="115000"/>
                        </a:lnSpc>
                        <a:spcAft>
                          <a:spcPts val="1000"/>
                        </a:spcAft>
                      </a:pPr>
                      <a:r>
                        <a:rPr lang="es-ES" sz="1400" dirty="0">
                          <a:effectLst/>
                        </a:rPr>
                        <a:t>Facultad CN</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60</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648072">
                <a:tc>
                  <a:txBody>
                    <a:bodyPr/>
                    <a:lstStyle/>
                    <a:p>
                      <a:pPr algn="l">
                        <a:lnSpc>
                          <a:spcPct val="115000"/>
                        </a:lnSpc>
                        <a:spcAft>
                          <a:spcPts val="1000"/>
                        </a:spcAft>
                      </a:pPr>
                      <a:r>
                        <a:rPr lang="es-ES" sz="1400">
                          <a:effectLst/>
                        </a:rPr>
                        <a:t>José Manuel Izquierdo Lao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1.Microcomputadoras I y II</a:t>
                      </a:r>
                    </a:p>
                    <a:p>
                      <a:pPr algn="ctr">
                        <a:lnSpc>
                          <a:spcPct val="115000"/>
                        </a:lnSpc>
                        <a:spcAft>
                          <a:spcPts val="1000"/>
                        </a:spcAft>
                      </a:pPr>
                      <a:r>
                        <a:rPr lang="es-ES" sz="1400" dirty="0">
                          <a:effectLst/>
                        </a:rPr>
                        <a:t>2.Formación Pedagógica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Control Automática</a:t>
                      </a:r>
                    </a:p>
                    <a:p>
                      <a:pPr algn="ctr">
                        <a:lnSpc>
                          <a:spcPct val="115000"/>
                        </a:lnSpc>
                        <a:spcAft>
                          <a:spcPts val="1000"/>
                        </a:spcAft>
                      </a:pPr>
                      <a:r>
                        <a:rPr lang="es-ES" sz="1400" dirty="0">
                          <a:effectLst/>
                        </a:rPr>
                        <a:t>FIE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 </a:t>
                      </a:r>
                    </a:p>
                    <a:p>
                      <a:pPr algn="ctr">
                        <a:lnSpc>
                          <a:spcPct val="115000"/>
                        </a:lnSpc>
                        <a:spcAft>
                          <a:spcPts val="1000"/>
                        </a:spcAft>
                      </a:pPr>
                      <a:r>
                        <a:rPr lang="es-ES" sz="1400">
                          <a:effectLst/>
                        </a:rPr>
                        <a:t>60</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 y II</a:t>
                      </a:r>
                    </a:p>
                    <a:p>
                      <a:pPr algn="ctr">
                        <a:lnSpc>
                          <a:spcPct val="115000"/>
                        </a:lnSpc>
                        <a:spcAft>
                          <a:spcPts val="1000"/>
                        </a:spcAft>
                      </a:pPr>
                      <a:r>
                        <a:rPr lang="es-ES" sz="1400">
                          <a:effectLst/>
                        </a:rPr>
                        <a:t>II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919542">
                <a:tc>
                  <a:txBody>
                    <a:bodyPr/>
                    <a:lstStyle/>
                    <a:p>
                      <a:pPr algn="l">
                        <a:lnSpc>
                          <a:spcPct val="115000"/>
                        </a:lnSpc>
                        <a:spcAft>
                          <a:spcPts val="1000"/>
                        </a:spcAft>
                      </a:pPr>
                      <a:r>
                        <a:rPr lang="es-ES" sz="1400" dirty="0">
                          <a:effectLst/>
                        </a:rPr>
                        <a:t>María Elena Pardo Gómez</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200" dirty="0">
                          <a:effectLst/>
                        </a:rPr>
                        <a:t>1.Pedagogía y Didáctica de la Educación Superior</a:t>
                      </a:r>
                    </a:p>
                    <a:p>
                      <a:pPr algn="ctr">
                        <a:lnSpc>
                          <a:spcPct val="115000"/>
                        </a:lnSpc>
                        <a:spcAft>
                          <a:spcPts val="1000"/>
                        </a:spcAft>
                      </a:pPr>
                      <a:r>
                        <a:rPr lang="es-ES" sz="1200" dirty="0">
                          <a:effectLst/>
                        </a:rPr>
                        <a:t>2.Temas contemporáneos de la pedagogía</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Control Automática</a:t>
                      </a:r>
                    </a:p>
                    <a:p>
                      <a:pPr algn="ctr">
                        <a:lnSpc>
                          <a:spcPct val="115000"/>
                        </a:lnSpc>
                        <a:spcAft>
                          <a:spcPts val="1000"/>
                        </a:spcAft>
                      </a:pPr>
                      <a:r>
                        <a:rPr lang="es-ES" sz="1400" dirty="0">
                          <a:effectLst/>
                        </a:rPr>
                        <a:t>FIE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16</a:t>
                      </a:r>
                    </a:p>
                    <a:p>
                      <a:pPr algn="ctr">
                        <a:lnSpc>
                          <a:spcPct val="115000"/>
                        </a:lnSpc>
                        <a:spcAft>
                          <a:spcPts val="1000"/>
                        </a:spcAft>
                      </a:pPr>
                      <a:r>
                        <a:rPr lang="es-ES" sz="1400" dirty="0">
                          <a:effectLst/>
                        </a:rPr>
                        <a:t>16</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a:t>
                      </a:r>
                    </a:p>
                    <a:p>
                      <a:pPr algn="ctr">
                        <a:lnSpc>
                          <a:spcPct val="115000"/>
                        </a:lnSpc>
                        <a:spcAft>
                          <a:spcPts val="1000"/>
                        </a:spcAft>
                      </a:pPr>
                      <a:r>
                        <a:rPr lang="es-ES" sz="1400">
                          <a:effectLst/>
                        </a:rPr>
                        <a:t>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504056">
                <a:tc>
                  <a:txBody>
                    <a:bodyPr/>
                    <a:lstStyle/>
                    <a:p>
                      <a:pPr algn="l">
                        <a:lnSpc>
                          <a:spcPct val="115000"/>
                        </a:lnSpc>
                        <a:spcAft>
                          <a:spcPts val="1000"/>
                        </a:spcAft>
                      </a:pPr>
                      <a:r>
                        <a:rPr lang="es-ES" sz="1400">
                          <a:effectLst/>
                        </a:rPr>
                        <a:t>Celia Ledo Royo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Historia de Cuba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Contabilidad y Finanzas</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32</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271470">
                <a:tc>
                  <a:txBody>
                    <a:bodyPr/>
                    <a:lstStyle/>
                    <a:p>
                      <a:pPr algn="l">
                        <a:lnSpc>
                          <a:spcPct val="115000"/>
                        </a:lnSpc>
                        <a:spcAft>
                          <a:spcPts val="1000"/>
                        </a:spcAft>
                      </a:pPr>
                      <a:r>
                        <a:rPr lang="es-ES" sz="1400">
                          <a:effectLst/>
                        </a:rPr>
                        <a:t>Ángel Luis Cintra Lugones</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Economía 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Economía</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40</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278931">
                <a:tc>
                  <a:txBody>
                    <a:bodyPr/>
                    <a:lstStyle/>
                    <a:p>
                      <a:pPr algn="l">
                        <a:lnSpc>
                          <a:spcPct val="115000"/>
                        </a:lnSpc>
                        <a:spcAft>
                          <a:spcPts val="1000"/>
                        </a:spcAft>
                      </a:pPr>
                      <a:r>
                        <a:rPr lang="es-ES" sz="1400">
                          <a:effectLst/>
                        </a:rPr>
                        <a:t>María Julia Rodriguez Saif</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Derecho sobre Bienes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Básico Civil </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64</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648072">
                <a:tc>
                  <a:txBody>
                    <a:bodyPr/>
                    <a:lstStyle/>
                    <a:p>
                      <a:pPr algn="l">
                        <a:lnSpc>
                          <a:spcPct val="115000"/>
                        </a:lnSpc>
                        <a:spcAft>
                          <a:spcPts val="1000"/>
                        </a:spcAft>
                      </a:pPr>
                      <a:r>
                        <a:rPr lang="es-ES" sz="1400">
                          <a:effectLst/>
                        </a:rPr>
                        <a:t>Miguel Ángel Basto Rizo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1.- Mecánica Técnica III</a:t>
                      </a:r>
                    </a:p>
                    <a:p>
                      <a:pPr algn="ctr">
                        <a:lnSpc>
                          <a:spcPct val="115000"/>
                        </a:lnSpc>
                        <a:spcAft>
                          <a:spcPts val="1000"/>
                        </a:spcAft>
                      </a:pPr>
                      <a:r>
                        <a:rPr lang="es-ES" sz="1400" dirty="0">
                          <a:effectLst/>
                        </a:rPr>
                        <a:t>2.- Mecánica Técnica IV</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Mecánica y Diseño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96 (48 cada semestre)</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 y II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513157">
                <a:tc>
                  <a:txBody>
                    <a:bodyPr/>
                    <a:lstStyle/>
                    <a:p>
                      <a:pPr algn="l">
                        <a:lnSpc>
                          <a:spcPct val="115000"/>
                        </a:lnSpc>
                        <a:spcAft>
                          <a:spcPts val="1000"/>
                        </a:spcAft>
                      </a:pPr>
                      <a:r>
                        <a:rPr lang="es-ES" sz="1400" dirty="0">
                          <a:effectLst/>
                        </a:rPr>
                        <a:t>Angel </a:t>
                      </a:r>
                      <a:r>
                        <a:rPr lang="es-ES" sz="1400" dirty="0" err="1">
                          <a:effectLst/>
                        </a:rPr>
                        <a:t>Deroncele</a:t>
                      </a:r>
                      <a:r>
                        <a:rPr lang="es-ES" sz="1400" dirty="0">
                          <a:effectLst/>
                        </a:rPr>
                        <a:t> Acosta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200" dirty="0">
                          <a:effectLst/>
                        </a:rPr>
                        <a:t>Psicología de la dirección y comunicación aprendizaje organizacional</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Psicología</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smtClean="0">
                          <a:effectLst/>
                          <a:latin typeface="Calibri" panose="020F0502020204030204" pitchFamily="34" charset="0"/>
                          <a:ea typeface="Calibri" panose="020F0502020204030204" pitchFamily="34" charset="0"/>
                          <a:cs typeface="Times New Roman" panose="02020603050405020304" pitchFamily="18" charset="0"/>
                        </a:rPr>
                        <a:t>60</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411167">
                <a:tc>
                  <a:txBody>
                    <a:bodyPr/>
                    <a:lstStyle/>
                    <a:p>
                      <a:pPr algn="l">
                        <a:lnSpc>
                          <a:spcPct val="115000"/>
                        </a:lnSpc>
                        <a:spcAft>
                          <a:spcPts val="1000"/>
                        </a:spcAft>
                      </a:pPr>
                      <a:r>
                        <a:rPr lang="es-ES" sz="1400">
                          <a:effectLst/>
                        </a:rPr>
                        <a:t>Yaritza Tardo Fernández</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Español-  Lengua Extranjera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Idiomas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l">
                        <a:lnSpc>
                          <a:spcPct val="115000"/>
                        </a:lnSpc>
                        <a:spcAft>
                          <a:spcPts val="1000"/>
                        </a:spcAft>
                      </a:pPr>
                      <a:r>
                        <a:rPr lang="es-ES" sz="1400" dirty="0">
                          <a:effectLst/>
                        </a:rPr>
                        <a:t>Solicitud del Cliente </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l">
                        <a:lnSpc>
                          <a:spcPct val="115000"/>
                        </a:lnSpc>
                        <a:spcAft>
                          <a:spcPts val="1000"/>
                        </a:spcAft>
                      </a:pPr>
                      <a:r>
                        <a:rPr lang="es-ES" sz="1400" dirty="0">
                          <a:effectLst/>
                        </a:rPr>
                        <a:t>Solicitud del Cliente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246987">
                <a:tc>
                  <a:txBody>
                    <a:bodyPr/>
                    <a:lstStyle/>
                    <a:p>
                      <a:pPr algn="l">
                        <a:lnSpc>
                          <a:spcPct val="115000"/>
                        </a:lnSpc>
                        <a:spcAft>
                          <a:spcPts val="1000"/>
                        </a:spcAft>
                      </a:pPr>
                      <a:r>
                        <a:rPr lang="es-ES" sz="1200" dirty="0">
                          <a:effectLst/>
                          <a:latin typeface="Arial" panose="020B0604020202020204" pitchFamily="34" charset="0"/>
                          <a:ea typeface="Calibri" panose="020F0502020204030204" pitchFamily="34" charset="0"/>
                          <a:cs typeface="Times New Roman" panose="02020603050405020304" pitchFamily="18" charset="0"/>
                        </a:rPr>
                        <a:t>Carlos Hernández </a:t>
                      </a:r>
                      <a:r>
                        <a:rPr lang="es-ES" sz="1200" dirty="0" err="1" smtClean="0">
                          <a:effectLst/>
                          <a:latin typeface="Arial" panose="020B0604020202020204" pitchFamily="34" charset="0"/>
                          <a:ea typeface="Calibri" panose="020F0502020204030204" pitchFamily="34" charset="0"/>
                          <a:cs typeface="Times New Roman" panose="02020603050405020304" pitchFamily="18" charset="0"/>
                        </a:rPr>
                        <a:t>Hechavarría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200">
                          <a:effectLst/>
                          <a:latin typeface="Arial" panose="020B0604020202020204" pitchFamily="34" charset="0"/>
                          <a:ea typeface="Calibri" panose="020F0502020204030204" pitchFamily="34" charset="0"/>
                          <a:cs typeface="Times New Roman" panose="02020603050405020304" pitchFamily="18" charset="0"/>
                        </a:rPr>
                        <a:t>Matemática I</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200">
                          <a:effectLst/>
                          <a:latin typeface="Arial" panose="020B0604020202020204" pitchFamily="34" charset="0"/>
                          <a:ea typeface="Calibri" panose="020F0502020204030204" pitchFamily="34" charset="0"/>
                          <a:cs typeface="Times New Roman" panose="02020603050405020304" pitchFamily="18" charset="0"/>
                        </a:rPr>
                        <a:t>Matemática Aplicada</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200">
                          <a:effectLst/>
                          <a:latin typeface="Arial" panose="020B0604020202020204" pitchFamily="34" charset="0"/>
                          <a:ea typeface="Calibri" panose="020F0502020204030204" pitchFamily="34" charset="0"/>
                          <a:cs typeface="Times New Roman" panose="02020603050405020304" pitchFamily="18" charset="0"/>
                        </a:rPr>
                        <a:t>45</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100" dirty="0">
                          <a:effectLst/>
                          <a:latin typeface="Calibri" panose="020F0502020204030204" pitchFamily="34" charset="0"/>
                          <a:ea typeface="Calibri" panose="020F0502020204030204" pitchFamily="34" charset="0"/>
                          <a:cs typeface="Times New Roman" panose="02020603050405020304" pitchFamily="18" charset="0"/>
                        </a:rPr>
                        <a:t>I</a:t>
                      </a:r>
                    </a:p>
                  </a:txBody>
                  <a:tcPr marL="44450" marR="44450" marT="0" marB="0"/>
                </a:tc>
              </a:tr>
            </a:tbl>
          </a:graphicData>
        </a:graphic>
      </p:graphicFrame>
    </p:spTree>
    <p:extLst>
      <p:ext uri="{BB962C8B-B14F-4D97-AF65-F5344CB8AC3E}">
        <p14:creationId xmlns:p14="http://schemas.microsoft.com/office/powerpoint/2010/main" val="333270427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10584" y="1115632"/>
            <a:ext cx="4608512" cy="707886"/>
          </a:xfrm>
          <a:prstGeom prst="rect">
            <a:avLst/>
          </a:prstGeom>
          <a:noFill/>
        </p:spPr>
        <p:txBody>
          <a:bodyPr wrap="square" rtlCol="0">
            <a:spAutoFit/>
          </a:bodyPr>
          <a:lstStyle/>
          <a:p>
            <a:r>
              <a:rPr lang="es-ES" sz="4000" b="1" dirty="0" smtClean="0">
                <a:solidFill>
                  <a:srgbClr val="FF0000"/>
                </a:solidFill>
              </a:rPr>
              <a:t>POSTGRADOS</a:t>
            </a:r>
            <a:endParaRPr lang="es-ES" sz="4000" b="1" dirty="0">
              <a:solidFill>
                <a:srgbClr val="FF0000"/>
              </a:solidFill>
            </a:endParaRPr>
          </a:p>
        </p:txBody>
      </p:sp>
    </p:spTree>
    <p:extLst>
      <p:ext uri="{BB962C8B-B14F-4D97-AF65-F5344CB8AC3E}">
        <p14:creationId xmlns:p14="http://schemas.microsoft.com/office/powerpoint/2010/main" val="219484544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4098490267"/>
              </p:ext>
            </p:extLst>
          </p:nvPr>
        </p:nvGraphicFramePr>
        <p:xfrm>
          <a:off x="107504" y="2089368"/>
          <a:ext cx="8928991" cy="4419600"/>
        </p:xfrm>
        <a:graphic>
          <a:graphicData uri="http://schemas.openxmlformats.org/drawingml/2006/table">
            <a:tbl>
              <a:tblPr firstRow="1" bandRow="1">
                <a:tableStyleId>{5940675A-B579-460E-94D1-54222C63F5DA}</a:tableStyleId>
              </a:tblPr>
              <a:tblGrid>
                <a:gridCol w="3837253"/>
                <a:gridCol w="3468286"/>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DIPLOMADO DE JÓVENES III EDICIÓN</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Adiestrados de Educación Superior de la Universidad de Oriente</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60/65/71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MAESTRÍA DE VIRTUALIZACIÓN DE PROCESOS UNIVERSITARIOS</a:t>
                      </a:r>
                    </a:p>
                    <a:p>
                      <a:pPr marL="0" marR="0" indent="0" algn="ctr" defTabSz="914400" rtl="0" eaLnBrk="1" fontAlgn="auto" latinLnBrk="0" hangingPunct="1">
                        <a:lnSpc>
                          <a:spcPct val="100000"/>
                        </a:lnSpc>
                        <a:spcBef>
                          <a:spcPts val="0"/>
                        </a:spcBef>
                        <a:spcAft>
                          <a:spcPts val="0"/>
                        </a:spcAft>
                        <a:buClrTx/>
                        <a:buSzTx/>
                        <a:buFontTx/>
                        <a:buNone/>
                        <a:tabLst/>
                        <a:defRPr/>
                      </a:pPr>
                      <a:r>
                        <a:rPr lang="es-ES" sz="1400" b="1" dirty="0" smtClean="0">
                          <a:solidFill>
                            <a:srgbClr val="FF0000"/>
                          </a:solidFill>
                          <a:latin typeface="Arial" pitchFamily="34" charset="0"/>
                          <a:cs typeface="Arial" pitchFamily="34" charset="0"/>
                        </a:rPr>
                        <a:t>CULMINÓ I EDICIÓN</a:t>
                      </a:r>
                    </a:p>
                    <a:p>
                      <a:pPr marL="0" marR="0" indent="0" algn="ctr" defTabSz="914400" rtl="0" eaLnBrk="1" fontAlgn="auto" latinLnBrk="0" hangingPunct="1">
                        <a:lnSpc>
                          <a:spcPct val="100000"/>
                        </a:lnSpc>
                        <a:spcBef>
                          <a:spcPts val="0"/>
                        </a:spcBef>
                        <a:spcAft>
                          <a:spcPts val="0"/>
                        </a:spcAft>
                        <a:buClrTx/>
                        <a:buSzTx/>
                        <a:buFontTx/>
                        <a:buNone/>
                        <a:tabLst/>
                        <a:defRPr/>
                      </a:pPr>
                      <a:r>
                        <a:rPr lang="es-ES" sz="1400" b="1" dirty="0" smtClean="0">
                          <a:solidFill>
                            <a:srgbClr val="FF0000"/>
                          </a:solidFill>
                          <a:latin typeface="Arial" pitchFamily="34" charset="0"/>
                          <a:cs typeface="Arial" pitchFamily="34" charset="0"/>
                        </a:rPr>
                        <a:t>CONVOCATORIA II EDICIÓN</a:t>
                      </a:r>
                      <a:endParaRPr lang="es-ES" sz="1400" b="1" dirty="0">
                        <a:solidFill>
                          <a:srgbClr val="FF0000"/>
                        </a:solidFill>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Para la formación de profesionales (tanto a nivel nacional, regional y/o local)</a:t>
                      </a:r>
                    </a:p>
                    <a:p>
                      <a:pPr algn="ctr"/>
                      <a:endParaRPr lang="es-ES" sz="1600" b="1" dirty="0">
                        <a:latin typeface="Arial" pitchFamily="34" charset="0"/>
                        <a:cs typeface="Arial" pitchFamily="34" charset="0"/>
                      </a:endParaRPr>
                    </a:p>
                  </a:txBody>
                  <a:tcPr/>
                </a:tc>
                <a:tc>
                  <a:txBody>
                    <a:bodyPr/>
                    <a:lstStyle/>
                    <a:p>
                      <a:pPr algn="ctr"/>
                      <a:r>
                        <a:rPr lang="es-ES" sz="1400" b="1" dirty="0" smtClean="0">
                          <a:latin typeface="Arial" pitchFamily="34" charset="0"/>
                          <a:cs typeface="Arial" pitchFamily="34" charset="0"/>
                        </a:rPr>
                        <a:t>I EDICIÓN, 19/19</a:t>
                      </a:r>
                    </a:p>
                    <a:p>
                      <a:pPr algn="ctr"/>
                      <a:endParaRPr lang="es-ES" sz="1400" b="1" dirty="0" smtClean="0">
                        <a:latin typeface="Arial" pitchFamily="34" charset="0"/>
                        <a:cs typeface="Arial" pitchFamily="34" charset="0"/>
                      </a:endParaRPr>
                    </a:p>
                    <a:p>
                      <a:pPr algn="ctr"/>
                      <a:r>
                        <a:rPr lang="es-ES" sz="1400" b="1" dirty="0" smtClean="0">
                          <a:latin typeface="Arial" pitchFamily="34" charset="0"/>
                          <a:cs typeface="Arial" pitchFamily="34" charset="0"/>
                        </a:rPr>
                        <a:t>II EDICIÓN 25</a:t>
                      </a:r>
                      <a:endParaRPr lang="es-ES" sz="14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MAESTRÍA GESTIÓN DE PROCESOS FORMATIVOS UNIVERSITARIOS</a:t>
                      </a:r>
                    </a:p>
                    <a:p>
                      <a:pPr marL="0" marR="0" indent="0" algn="ctr" defTabSz="914400" rtl="0" eaLnBrk="1" fontAlgn="auto" latinLnBrk="0" hangingPunct="1">
                        <a:lnSpc>
                          <a:spcPct val="100000"/>
                        </a:lnSpc>
                        <a:spcBef>
                          <a:spcPts val="0"/>
                        </a:spcBef>
                        <a:spcAft>
                          <a:spcPts val="0"/>
                        </a:spcAft>
                        <a:buClrTx/>
                        <a:buSzTx/>
                        <a:buFontTx/>
                        <a:buNone/>
                        <a:tabLst/>
                        <a:defRPr/>
                      </a:pPr>
                      <a:r>
                        <a:rPr lang="es-ES" sz="1400" b="1" dirty="0" smtClean="0">
                          <a:solidFill>
                            <a:srgbClr val="FF0000"/>
                          </a:solidFill>
                          <a:latin typeface="Arial" pitchFamily="34" charset="0"/>
                          <a:cs typeface="Arial" pitchFamily="34" charset="0"/>
                        </a:rPr>
                        <a:t>I EDICIÓN PREDEFENSA</a:t>
                      </a:r>
                    </a:p>
                    <a:p>
                      <a:pPr algn="ct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Para la formación de directivos y asesores de las diferentes instancias universitarias</a:t>
                      </a:r>
                    </a:p>
                    <a:p>
                      <a:pPr algn="ct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800" b="1" dirty="0" smtClean="0">
                          <a:latin typeface="Arial" pitchFamily="34" charset="0"/>
                          <a:cs typeface="Arial" pitchFamily="34" charset="0"/>
                        </a:rPr>
                        <a:t> 11/18</a:t>
                      </a:r>
                    </a:p>
                    <a:p>
                      <a:pPr algn="ct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smtClean="0">
                        <a:latin typeface="Arial" pitchFamily="34" charset="0"/>
                        <a:cs typeface="Arial" pitchFamily="34" charset="0"/>
                      </a:endParaRPr>
                    </a:p>
                    <a:p>
                      <a:pPr algn="ctr"/>
                      <a:r>
                        <a:rPr lang="es-ES" sz="1600" b="1" dirty="0" smtClean="0">
                          <a:latin typeface="Arial" pitchFamily="34" charset="0"/>
                          <a:cs typeface="Arial" pitchFamily="34" charset="0"/>
                        </a:rPr>
                        <a:t>Intensivo, abril 2016</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jóvenes de la UO</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19</a:t>
                      </a:r>
                      <a:endParaRPr lang="es-ES" sz="28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2324921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3137486616"/>
              </p:ext>
            </p:extLst>
          </p:nvPr>
        </p:nvGraphicFramePr>
        <p:xfrm>
          <a:off x="107504" y="1422092"/>
          <a:ext cx="8928991" cy="4937760"/>
        </p:xfrm>
        <a:graphic>
          <a:graphicData uri="http://schemas.openxmlformats.org/drawingml/2006/table">
            <a:tbl>
              <a:tblPr firstRow="1" bandRow="1">
                <a:tableStyleId>{5940675A-B579-460E-94D1-54222C63F5DA}</a:tableStyleId>
              </a:tblPr>
              <a:tblGrid>
                <a:gridCol w="3528392"/>
                <a:gridCol w="3777147"/>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 DOCTORADO</a:t>
                      </a:r>
                      <a:r>
                        <a:rPr lang="es-ES" sz="1600" b="1" baseline="0" dirty="0" smtClean="0">
                          <a:latin typeface="Arial" pitchFamily="34" charset="0"/>
                          <a:cs typeface="Arial" pitchFamily="34" charset="0"/>
                        </a:rPr>
                        <a:t> EN CIENCIAS PEDAGÓGICAS TUTELAR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personal docente de instituciones de educación superior cubanas y extranjeras,</a:t>
                      </a:r>
                      <a:endParaRPr lang="es-ES" sz="1600" b="1" dirty="0">
                        <a:latin typeface="Arial" pitchFamily="34" charset="0"/>
                        <a:cs typeface="Arial" pitchFamily="34" charset="0"/>
                      </a:endParaRPr>
                    </a:p>
                  </a:txBody>
                  <a:tcPr/>
                </a:tc>
                <a:tc>
                  <a:txBody>
                    <a:bodyPr/>
                    <a:lstStyle/>
                    <a:p>
                      <a:pPr algn="ctr"/>
                      <a:r>
                        <a:rPr lang="es-ES" sz="2800" b="1" smtClean="0">
                          <a:latin typeface="Arial" pitchFamily="34" charset="0"/>
                          <a:cs typeface="Arial" pitchFamily="34" charset="0"/>
                        </a:rPr>
                        <a:t>32</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baseline="0" dirty="0" smtClean="0">
                          <a:latin typeface="Arial" pitchFamily="34" charset="0"/>
                          <a:cs typeface="Arial" pitchFamily="34" charset="0"/>
                        </a:rPr>
                        <a:t>VENEZUELA,</a:t>
                      </a:r>
                      <a:r>
                        <a:rPr lang="es-ES" sz="1800" kern="1200" dirty="0" smtClean="0">
                          <a:solidFill>
                            <a:schemeClr val="tx1"/>
                          </a:solidFill>
                          <a:effectLst/>
                          <a:latin typeface="+mn-lt"/>
                          <a:ea typeface="+mn-ea"/>
                          <a:cs typeface="+mn-cs"/>
                        </a:rPr>
                        <a:t> </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ECUADOR</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9</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TUTELAR</a:t>
                      </a:r>
                      <a:endParaRPr lang="es-ES" sz="1600" b="1" dirty="0" smtClean="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ANGOLA, </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a:t>
                      </a:r>
                    </a:p>
                    <a:p>
                      <a:pPr algn="ct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POSTDOCTORADO EN GESTIÓN CIENTÍFICA DE LA FORMACIÓN DE INVESTIGADORES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doctores de la Universidad de Oriente y de otras instituciones de</a:t>
                      </a:r>
                      <a:r>
                        <a:rPr lang="es-ES" sz="1600" b="1" baseline="0" dirty="0" smtClean="0">
                          <a:latin typeface="Arial" pitchFamily="34" charset="0"/>
                          <a:cs typeface="Arial" pitchFamily="34" charset="0"/>
                        </a:rPr>
                        <a:t> territorio y extranjeras.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30</a:t>
                      </a:r>
                    </a:p>
                    <a:p>
                      <a:pPr algn="ctr"/>
                      <a:endParaRPr lang="es-ES" sz="4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9685817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404664"/>
            <a:ext cx="7772400" cy="1347936"/>
          </a:xfrm>
        </p:spPr>
        <p:txBody>
          <a:bodyPr/>
          <a:lstStyle/>
          <a:p>
            <a:r>
              <a:rPr lang="es-ES" sz="3600" b="1" dirty="0">
                <a:solidFill>
                  <a:srgbClr val="FF0000"/>
                </a:solidFill>
                <a:effectLst>
                  <a:outerShdw blurRad="38100" dist="38100" dir="2700000" algn="tl">
                    <a:srgbClr val="000000">
                      <a:alpha val="43137"/>
                    </a:srgbClr>
                  </a:outerShdw>
                </a:effectLst>
              </a:rPr>
              <a:t>DIPLOMADO DOCENCIA UNIVERSITARIA</a:t>
            </a:r>
            <a:br>
              <a:rPr lang="es-ES" sz="3600" b="1" dirty="0">
                <a:solidFill>
                  <a:srgbClr val="FF0000"/>
                </a:solidFill>
                <a:effectLst>
                  <a:outerShdw blurRad="38100" dist="38100" dir="2700000" algn="tl">
                    <a:srgbClr val="000000">
                      <a:alpha val="43137"/>
                    </a:srgbClr>
                  </a:outerShdw>
                </a:effectLst>
              </a:rPr>
            </a:br>
            <a:endParaRPr lang="es-ES" sz="3600" b="1" dirty="0">
              <a:solidFill>
                <a:srgbClr val="FF0000"/>
              </a:solidFill>
              <a:effectLst>
                <a:outerShdw blurRad="38100" dist="38100" dir="2700000" algn="tl">
                  <a:srgbClr val="000000">
                    <a:alpha val="43137"/>
                  </a:srgbClr>
                </a:outerShdw>
              </a:effectLst>
            </a:endParaRPr>
          </a:p>
        </p:txBody>
      </p:sp>
      <p:graphicFrame>
        <p:nvGraphicFramePr>
          <p:cNvPr id="5" name="Gráfico 4"/>
          <p:cNvGraphicFramePr>
            <a:graphicFrameLocks/>
          </p:cNvGraphicFramePr>
          <p:nvPr>
            <p:extLst>
              <p:ext uri="{D42A27DB-BD31-4B8C-83A1-F6EECF244321}">
                <p14:modId xmlns:p14="http://schemas.microsoft.com/office/powerpoint/2010/main" val="969824090"/>
              </p:ext>
            </p:extLst>
          </p:nvPr>
        </p:nvGraphicFramePr>
        <p:xfrm>
          <a:off x="539552" y="1628800"/>
          <a:ext cx="7918648" cy="4752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973527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15469</TotalTime>
  <Words>2215</Words>
  <Application>Microsoft Office PowerPoint</Application>
  <PresentationFormat>Presentación en pantalla (4:3)</PresentationFormat>
  <Paragraphs>541</Paragraphs>
  <Slides>33</Slides>
  <Notes>1</Notes>
  <HiddenSlides>1</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33</vt:i4>
      </vt:variant>
    </vt:vector>
  </HeadingPairs>
  <TitlesOfParts>
    <vt:vector size="40" baseType="lpstr">
      <vt:lpstr>Arial</vt:lpstr>
      <vt:lpstr>Arial Narrow</vt:lpstr>
      <vt:lpstr>Calibri</vt:lpstr>
      <vt:lpstr>Impact</vt:lpstr>
      <vt:lpstr>Symbol</vt:lpstr>
      <vt:lpstr>Times New Roman</vt:lpstr>
      <vt:lpstr>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DIPLOMADO DOCENCIA UNIVERSITARIA </vt:lpstr>
      <vt:lpstr>Presentación de PowerPoint</vt:lpstr>
      <vt:lpstr>Presentación de PowerPoint</vt:lpstr>
      <vt:lpstr>EGRESADOS CUBANOS DOCTORADO</vt:lpstr>
      <vt:lpstr>EGRESADOS EXTRANJEROS DOCTORADO</vt:lpstr>
      <vt:lpstr>EGRESADOS DOCTORADO</vt:lpstr>
      <vt:lpstr>Presentación de PowerPoint</vt:lpstr>
      <vt:lpstr>DOCTORES EGRESADOS PROGRAMA CeeS.</vt:lpstr>
      <vt:lpstr>Presentación de PowerPoint</vt:lpstr>
      <vt:lpstr>Presentación de PowerPoint</vt:lpstr>
      <vt:lpstr>   LA LÍNEA DE INVESTIGACIÓN DE LA UNIVERSIDAD  PERFECCIONAMIENTO DE LOS PROCESOS FORMATIVOS EDUCACIONALES  Sub Línea 1. Pedagogía de la Educación Superior. Coordina: Lizette Pérez </vt:lpstr>
      <vt:lpstr>Sub Línea 1. Pedagogía de la Educación Superior. </vt:lpstr>
      <vt:lpstr>TEMÁTICAS </vt:lpstr>
      <vt:lpstr>PROYECCIÓN DE IMPACTOS</vt:lpstr>
      <vt:lpstr>PROYECCIÓN DE DEFENSAS</vt:lpstr>
      <vt:lpstr>PROGRAMA VENEZUELA</vt:lpstr>
      <vt:lpstr>Presentación de PowerPoint</vt:lpstr>
      <vt:lpstr>PROYECCIÓN DE IMPACTOS </vt:lpstr>
      <vt:lpstr>BALANCE DE PUBLICACIONES</vt:lpstr>
      <vt:lpstr> INGRESOS POR COMERCIALIZACIÓN    En el 2014 captamos 27 770 cuc, en 2015, 17 290. En el 2016, 7200 cuc. El monto recaudado en los últimos cinco años asciende a 149 238.00    </vt:lpstr>
      <vt:lpstr>PROYECTOS </vt:lpstr>
      <vt:lpstr>PREMIOS</vt:lpstr>
      <vt:lpstr> EL TRIBUNAL DE CIENCIAS PEDAGÓGICAS </vt:lpstr>
      <vt:lpstr> PROYECCIÓN 2021 </vt:lpstr>
      <vt:lpstr>PROYECCIÓN 2021</vt:lpstr>
    </vt:vector>
  </TitlesOfParts>
  <Company>Universidad de Oriente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Vicerrectoria de Investigaciones</dc:creator>
  <cp:lastModifiedBy>CeeS</cp:lastModifiedBy>
  <cp:revision>551</cp:revision>
  <cp:lastPrinted>2013-10-20T17:21:37Z</cp:lastPrinted>
  <dcterms:created xsi:type="dcterms:W3CDTF">1999-02-16T18:00:15Z</dcterms:created>
  <dcterms:modified xsi:type="dcterms:W3CDTF">2016-09-12T14:37:20Z</dcterms:modified>
</cp:coreProperties>
</file>