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handoutMasterIdLst>
    <p:handoutMasterId r:id="rId53"/>
  </p:handoutMasterIdLst>
  <p:sldIdLst>
    <p:sldId id="945" r:id="rId2"/>
    <p:sldId id="899" r:id="rId3"/>
    <p:sldId id="900" r:id="rId4"/>
    <p:sldId id="949" r:id="rId5"/>
    <p:sldId id="950" r:id="rId6"/>
    <p:sldId id="953" r:id="rId7"/>
    <p:sldId id="954" r:id="rId8"/>
    <p:sldId id="957" r:id="rId9"/>
    <p:sldId id="1023" r:id="rId10"/>
    <p:sldId id="1022" r:id="rId11"/>
    <p:sldId id="975" r:id="rId12"/>
    <p:sldId id="1010" r:id="rId13"/>
    <p:sldId id="1011" r:id="rId14"/>
    <p:sldId id="1021" r:id="rId15"/>
    <p:sldId id="989" r:id="rId16"/>
    <p:sldId id="968" r:id="rId17"/>
    <p:sldId id="1012" r:id="rId18"/>
    <p:sldId id="1013" r:id="rId19"/>
    <p:sldId id="960" r:id="rId20"/>
    <p:sldId id="962" r:id="rId21"/>
    <p:sldId id="958" r:id="rId22"/>
    <p:sldId id="901" r:id="rId23"/>
    <p:sldId id="979" r:id="rId24"/>
    <p:sldId id="1014" r:id="rId25"/>
    <p:sldId id="996" r:id="rId26"/>
    <p:sldId id="1015" r:id="rId27"/>
    <p:sldId id="981" r:id="rId28"/>
    <p:sldId id="1016" r:id="rId29"/>
    <p:sldId id="998" r:id="rId30"/>
    <p:sldId id="982" r:id="rId31"/>
    <p:sldId id="1017" r:id="rId32"/>
    <p:sldId id="1000" r:id="rId33"/>
    <p:sldId id="1009" r:id="rId34"/>
    <p:sldId id="1024" r:id="rId35"/>
    <p:sldId id="1025" r:id="rId36"/>
    <p:sldId id="1002" r:id="rId37"/>
    <p:sldId id="986" r:id="rId38"/>
    <p:sldId id="1003" r:id="rId39"/>
    <p:sldId id="1001" r:id="rId40"/>
    <p:sldId id="1018" r:id="rId41"/>
    <p:sldId id="1019" r:id="rId42"/>
    <p:sldId id="988" r:id="rId43"/>
    <p:sldId id="1026" r:id="rId44"/>
    <p:sldId id="1027" r:id="rId45"/>
    <p:sldId id="1028" r:id="rId46"/>
    <p:sldId id="1020" r:id="rId47"/>
    <p:sldId id="1007" r:id="rId48"/>
    <p:sldId id="1005" r:id="rId49"/>
    <p:sldId id="1006" r:id="rId50"/>
    <p:sldId id="1008" r:id="rId51"/>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66"/>
    <a:srgbClr val="9EC6D0"/>
    <a:srgbClr val="FF000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03" autoAdjust="0"/>
  </p:normalViewPr>
  <p:slideViewPr>
    <p:cSldViewPr>
      <p:cViewPr varScale="1">
        <p:scale>
          <a:sx n="97" d="100"/>
          <a:sy n="97" d="100"/>
        </p:scale>
        <p:origin x="306" y="78"/>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357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s-ES"/>
              <a:t>DEFENDIDOS EN EL TRIBUNAL CP</a:t>
            </a:r>
            <a:r>
              <a:rPr lang="es-ES" baseline="0"/>
              <a:t> - UO</a:t>
            </a:r>
            <a:r>
              <a:rPr lang="es-ES"/>
              <a:t> </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ES"/>
        </a:p>
      </c:txPr>
    </c:title>
    <c:autoTitleDeleted val="0"/>
    <c:plotArea>
      <c:layout/>
      <c:barChart>
        <c:barDir val="col"/>
        <c:grouping val="clustered"/>
        <c:varyColors val="0"/>
        <c:ser>
          <c:idx val="0"/>
          <c:order val="0"/>
          <c:tx>
            <c:strRef>
              <c:f>Hoja1!$A$4</c:f>
              <c:strCache>
                <c:ptCount val="1"/>
                <c:pt idx="0">
                  <c:v>2010</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Hoja1!$B$4</c:f>
              <c:numCache>
                <c:formatCode>General</c:formatCode>
                <c:ptCount val="1"/>
                <c:pt idx="0">
                  <c:v>58</c:v>
                </c:pt>
              </c:numCache>
            </c:numRef>
          </c:val>
        </c:ser>
        <c:ser>
          <c:idx val="1"/>
          <c:order val="1"/>
          <c:tx>
            <c:strRef>
              <c:f>Hoja1!$A$5</c:f>
              <c:strCache>
                <c:ptCount val="1"/>
                <c:pt idx="0">
                  <c:v>2011</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Hoja1!$B$5</c:f>
              <c:numCache>
                <c:formatCode>General</c:formatCode>
                <c:ptCount val="1"/>
                <c:pt idx="0">
                  <c:v>66</c:v>
                </c:pt>
              </c:numCache>
            </c:numRef>
          </c:val>
        </c:ser>
        <c:ser>
          <c:idx val="2"/>
          <c:order val="2"/>
          <c:tx>
            <c:strRef>
              <c:f>Hoja1!$A$6</c:f>
              <c:strCache>
                <c:ptCount val="1"/>
                <c:pt idx="0">
                  <c:v>2012</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Hoja1!$B$6</c:f>
              <c:numCache>
                <c:formatCode>General</c:formatCode>
                <c:ptCount val="1"/>
                <c:pt idx="0">
                  <c:v>43</c:v>
                </c:pt>
              </c:numCache>
            </c:numRef>
          </c:val>
        </c:ser>
        <c:ser>
          <c:idx val="3"/>
          <c:order val="3"/>
          <c:tx>
            <c:strRef>
              <c:f>Hoja1!$A$7</c:f>
              <c:strCache>
                <c:ptCount val="1"/>
                <c:pt idx="0">
                  <c:v>2013</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Hoja1!$B$7</c:f>
              <c:numCache>
                <c:formatCode>General</c:formatCode>
                <c:ptCount val="1"/>
                <c:pt idx="0">
                  <c:v>56</c:v>
                </c:pt>
              </c:numCache>
            </c:numRef>
          </c:val>
        </c:ser>
        <c:ser>
          <c:idx val="4"/>
          <c:order val="4"/>
          <c:tx>
            <c:strRef>
              <c:f>Hoja1!$A$8</c:f>
              <c:strCache>
                <c:ptCount val="1"/>
                <c:pt idx="0">
                  <c:v>2014</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Hoja1!$B$8</c:f>
              <c:numCache>
                <c:formatCode>General</c:formatCode>
                <c:ptCount val="1"/>
                <c:pt idx="0">
                  <c:v>38</c:v>
                </c:pt>
              </c:numCache>
            </c:numRef>
          </c:val>
        </c:ser>
        <c:ser>
          <c:idx val="5"/>
          <c:order val="5"/>
          <c:tx>
            <c:strRef>
              <c:f>Hoja1!$A$9</c:f>
              <c:strCache>
                <c:ptCount val="1"/>
                <c:pt idx="0">
                  <c:v>2015</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Hoja1!$B$9</c:f>
              <c:numCache>
                <c:formatCode>General</c:formatCode>
                <c:ptCount val="1"/>
                <c:pt idx="0">
                  <c:v>57</c:v>
                </c:pt>
              </c:numCache>
            </c:numRef>
          </c:val>
        </c:ser>
        <c:ser>
          <c:idx val="6"/>
          <c:order val="6"/>
          <c:tx>
            <c:strRef>
              <c:f>Hoja1!$A$10</c:f>
              <c:strCache>
                <c:ptCount val="1"/>
                <c:pt idx="0">
                  <c:v>Total</c:v>
                </c:pt>
              </c:strCache>
            </c:strRef>
          </c:tx>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Hoja1!$B$3</c:f>
              <c:strCache>
                <c:ptCount val="1"/>
                <c:pt idx="0">
                  <c:v>Graduados</c:v>
                </c:pt>
              </c:strCache>
            </c:strRef>
          </c:cat>
          <c:val>
            <c:numRef>
              <c:f>Hoja1!$B$10</c:f>
              <c:numCache>
                <c:formatCode>General</c:formatCode>
                <c:ptCount val="1"/>
                <c:pt idx="0">
                  <c:v>318</c:v>
                </c:pt>
              </c:numCache>
            </c:numRef>
          </c:val>
        </c:ser>
        <c:dLbls>
          <c:dLblPos val="outEnd"/>
          <c:showLegendKey val="0"/>
          <c:showVal val="1"/>
          <c:showCatName val="0"/>
          <c:showSerName val="0"/>
          <c:showPercent val="0"/>
          <c:showBubbleSize val="0"/>
        </c:dLbls>
        <c:gapWidth val="100"/>
        <c:overlap val="-24"/>
        <c:axId val="268034240"/>
        <c:axId val="268045608"/>
      </c:barChart>
      <c:catAx>
        <c:axId val="268034240"/>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68045608"/>
        <c:crosses val="autoZero"/>
        <c:auto val="1"/>
        <c:lblAlgn val="ctr"/>
        <c:lblOffset val="100"/>
        <c:noMultiLvlLbl val="0"/>
      </c:catAx>
      <c:valAx>
        <c:axId val="268045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6803424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ES"/>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atlante.eumed.net/wp-content/uploads/spoch.pdf"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hyperlink" Target="http://www.maestroysociedad.rimed.cu/"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619672" y="1772816"/>
            <a:ext cx="7524327" cy="304698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ln>
                  <a:solidFill>
                    <a:schemeClr val="accent1">
                      <a:alpha val="58000"/>
                    </a:schemeClr>
                  </a:solidFill>
                </a:ln>
                <a:solidFill>
                  <a:srgbClr val="FF0000"/>
                </a:solidFill>
                <a:latin typeface="Impact" pitchFamily="34" charset="0"/>
              </a:rPr>
              <a:t>CENTRO DE ESTUDIOS</a:t>
            </a:r>
          </a:p>
          <a:p>
            <a:pPr>
              <a:spcBef>
                <a:spcPct val="50000"/>
              </a:spcBef>
            </a:pPr>
            <a:r>
              <a:rPr lang="es-ES" sz="4800" b="1" dirty="0" smtClean="0">
                <a:ln>
                  <a:solidFill>
                    <a:schemeClr val="accent1">
                      <a:alpha val="58000"/>
                    </a:schemeClr>
                  </a:solidFill>
                </a:ln>
                <a:solidFill>
                  <a:srgbClr val="FF0000"/>
                </a:solidFill>
                <a:latin typeface="Impact" pitchFamily="34" charset="0"/>
              </a:rPr>
              <a:t>BALANCE PARCIAL OBJETIVOS</a:t>
            </a:r>
          </a:p>
          <a:p>
            <a:pPr>
              <a:spcBef>
                <a:spcPct val="50000"/>
              </a:spcBef>
            </a:pPr>
            <a:r>
              <a:rPr lang="es-ES" sz="4800" b="1" dirty="0" smtClean="0">
                <a:ln>
                  <a:solidFill>
                    <a:schemeClr val="accent1">
                      <a:alpha val="58000"/>
                    </a:schemeClr>
                  </a:solidFill>
                </a:ln>
                <a:solidFill>
                  <a:srgbClr val="FF0000"/>
                </a:solidFill>
                <a:latin typeface="Impact" pitchFamily="34" charset="0"/>
              </a:rPr>
              <a:t>2015</a:t>
            </a:r>
            <a:endParaRPr lang="es-ES" sz="4800" b="1" dirty="0" smtClean="0">
              <a:ln>
                <a:solidFill>
                  <a:schemeClr val="accent1">
                    <a:alpha val="58000"/>
                  </a:schemeClr>
                </a:solidFill>
              </a:ln>
              <a:solidFill>
                <a:srgbClr val="FF0000"/>
              </a:solidFill>
              <a:latin typeface="Arial"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644008"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0"/>
            <a:ext cx="7772400" cy="1143000"/>
          </a:xfrm>
        </p:spPr>
        <p:txBody>
          <a:bodyPr/>
          <a:lstStyle/>
          <a:p>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Tesis desarrollo </a:t>
            </a:r>
            <a:r>
              <a:rPr lang="es-ES" sz="2400" b="1" dirty="0">
                <a:solidFill>
                  <a:schemeClr val="tx1"/>
                </a:solidFill>
                <a:latin typeface="Arial Narrow" panose="020B0606020202030204" pitchFamily="34" charset="0"/>
                <a:ea typeface="Calibri" panose="020F0502020204030204" pitchFamily="34" charset="0"/>
                <a:cs typeface="Arial" panose="020B0604020202020204" pitchFamily="34" charset="0"/>
              </a:rPr>
              <a:t>local en los </a:t>
            </a:r>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municipios </a:t>
            </a:r>
            <a:b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br>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Maestría de </a:t>
            </a:r>
            <a:r>
              <a:rPr lang="es-ES" sz="2400" b="1" dirty="0">
                <a:solidFill>
                  <a:schemeClr val="tx1"/>
                </a:solidFill>
                <a:latin typeface="Arial Narrow" panose="020B0606020202030204" pitchFamily="34" charset="0"/>
                <a:ea typeface="Calibri" panose="020F0502020204030204" pitchFamily="34" charset="0"/>
                <a:cs typeface="Arial" panose="020B0604020202020204" pitchFamily="34" charset="0"/>
              </a:rPr>
              <a:t>Gestión </a:t>
            </a:r>
            <a:r>
              <a:rPr lang="es-ES" sz="2400" b="1" dirty="0" smtClean="0">
                <a:solidFill>
                  <a:schemeClr val="tx1"/>
                </a:solidFill>
                <a:latin typeface="Arial Narrow" panose="020B0606020202030204" pitchFamily="34" charset="0"/>
                <a:ea typeface="Calibri" panose="020F0502020204030204" pitchFamily="34" charset="0"/>
                <a:cs typeface="Arial" panose="020B0604020202020204" pitchFamily="34" charset="0"/>
              </a:rPr>
              <a:t>de los </a:t>
            </a:r>
            <a:r>
              <a:rPr lang="es-ES" sz="2400" b="1" dirty="0">
                <a:solidFill>
                  <a:schemeClr val="tx1"/>
                </a:solidFill>
                <a:latin typeface="Arial Narrow" panose="020B0606020202030204" pitchFamily="34" charset="0"/>
                <a:ea typeface="Calibri" panose="020F0502020204030204" pitchFamily="34" charset="0"/>
                <a:cs typeface="Arial" panose="020B0604020202020204" pitchFamily="34" charset="0"/>
              </a:rPr>
              <a:t>Procesos Formativos</a:t>
            </a:r>
            <a:endParaRPr lang="es-ES" sz="2400" b="1" dirty="0"/>
          </a:p>
        </p:txBody>
      </p:sp>
      <p:graphicFrame>
        <p:nvGraphicFramePr>
          <p:cNvPr id="3" name="Tabla 2"/>
          <p:cNvGraphicFramePr>
            <a:graphicFrameLocks noGrp="1"/>
          </p:cNvGraphicFramePr>
          <p:nvPr>
            <p:extLst>
              <p:ext uri="{D42A27DB-BD31-4B8C-83A1-F6EECF244321}">
                <p14:modId xmlns:p14="http://schemas.microsoft.com/office/powerpoint/2010/main" val="2922510549"/>
              </p:ext>
            </p:extLst>
          </p:nvPr>
        </p:nvGraphicFramePr>
        <p:xfrm>
          <a:off x="395536" y="1196752"/>
          <a:ext cx="8280920" cy="4955345"/>
        </p:xfrm>
        <a:graphic>
          <a:graphicData uri="http://schemas.openxmlformats.org/drawingml/2006/table">
            <a:tbl>
              <a:tblPr firstRow="1" firstCol="1" bandRow="1">
                <a:tableStyleId>{5C22544A-7EE6-4342-B048-85BDC9FD1C3A}</a:tableStyleId>
              </a:tblPr>
              <a:tblGrid>
                <a:gridCol w="335747"/>
                <a:gridCol w="1670696"/>
                <a:gridCol w="4154265"/>
                <a:gridCol w="2120212"/>
              </a:tblGrid>
              <a:tr h="474785">
                <a:tc>
                  <a:txBody>
                    <a:bodyPr/>
                    <a:lstStyle/>
                    <a:p>
                      <a:pPr algn="ctr">
                        <a:spcAft>
                          <a:spcPts val="0"/>
                        </a:spcAft>
                      </a:pPr>
                      <a:r>
                        <a:rPr lang="es-ES" sz="1400" dirty="0">
                          <a:effectLst/>
                        </a:rPr>
                        <a:t>No.</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ctr">
                        <a:spcAft>
                          <a:spcPts val="0"/>
                        </a:spcAft>
                      </a:pPr>
                      <a:r>
                        <a:rPr lang="es-ES" sz="1400" dirty="0">
                          <a:effectLst/>
                        </a:rPr>
                        <a:t>Nombre y apellidos</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ctr">
                        <a:spcAft>
                          <a:spcPts val="0"/>
                        </a:spcAft>
                      </a:pPr>
                      <a:r>
                        <a:rPr lang="es-ES" sz="1400" dirty="0">
                          <a:effectLst/>
                        </a:rPr>
                        <a:t> </a:t>
                      </a:r>
                    </a:p>
                    <a:p>
                      <a:pPr algn="ctr">
                        <a:spcAft>
                          <a:spcPts val="0"/>
                        </a:spcAft>
                      </a:pPr>
                      <a:r>
                        <a:rPr lang="es-ES" sz="1400" dirty="0">
                          <a:effectLst/>
                        </a:rPr>
                        <a:t>Temas</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ctr">
                        <a:spcAft>
                          <a:spcPts val="0"/>
                        </a:spcAft>
                      </a:pPr>
                      <a:r>
                        <a:rPr lang="es-ES" sz="1400">
                          <a:effectLst/>
                        </a:rPr>
                        <a:t>Tutores</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633046">
                <a:tc>
                  <a:txBody>
                    <a:bodyPr/>
                    <a:lstStyle/>
                    <a:p>
                      <a:pPr>
                        <a:spcAft>
                          <a:spcPts val="0"/>
                        </a:spcAft>
                      </a:pPr>
                      <a:r>
                        <a:rPr lang="es-ES" sz="1400" dirty="0">
                          <a:effectLst/>
                        </a:rPr>
                        <a:t>1</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err="1">
                          <a:effectLst/>
                        </a:rPr>
                        <a:t>Dayanis</a:t>
                      </a:r>
                      <a:r>
                        <a:rPr lang="es-ES" sz="1400" dirty="0">
                          <a:effectLst/>
                        </a:rPr>
                        <a:t> Castillo </a:t>
                      </a:r>
                      <a:r>
                        <a:rPr lang="es-ES" sz="1400" dirty="0" err="1">
                          <a:effectLst/>
                        </a:rPr>
                        <a:t>Suñol</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Estrategia formativa para cuadros y reservas en función del desarrollo local.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Dra. C. Alicia Martínez Tena</a:t>
                      </a:r>
                    </a:p>
                    <a:p>
                      <a:pPr algn="just">
                        <a:spcAft>
                          <a:spcPts val="0"/>
                        </a:spcAft>
                      </a:pPr>
                      <a:r>
                        <a:rPr lang="es-ES" sz="1400">
                          <a:effectLst/>
                        </a:rPr>
                        <a:t>Dr. C. Alberto Pérez Martínez(c)</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633046">
                <a:tc>
                  <a:txBody>
                    <a:bodyPr/>
                    <a:lstStyle/>
                    <a:p>
                      <a:pPr>
                        <a:spcAft>
                          <a:spcPts val="0"/>
                        </a:spcAft>
                      </a:pPr>
                      <a:r>
                        <a:rPr lang="es-ES" sz="1400">
                          <a:effectLst/>
                        </a:rPr>
                        <a:t>2</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Merquis Moya Columbié</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Estrategia de gestión para la formación de una cultura de la prevención del uso indebido de drogas desde las instituciones educativas</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Dr. C. Alberto Pérez Martínez</a:t>
                      </a:r>
                    </a:p>
                    <a:p>
                      <a:pPr algn="just">
                        <a:spcAft>
                          <a:spcPts val="0"/>
                        </a:spcAft>
                      </a:pPr>
                      <a:r>
                        <a:rPr lang="es-ES" sz="1400" dirty="0">
                          <a:effectLst/>
                        </a:rPr>
                        <a:t>MC. Martha Sánchez </a:t>
                      </a:r>
                      <a:r>
                        <a:rPr lang="es-ES" sz="1400" dirty="0" err="1">
                          <a:effectLst/>
                        </a:rPr>
                        <a:t>Mancano</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633046">
                <a:tc>
                  <a:txBody>
                    <a:bodyPr/>
                    <a:lstStyle/>
                    <a:p>
                      <a:pPr>
                        <a:spcAft>
                          <a:spcPts val="0"/>
                        </a:spcAft>
                      </a:pPr>
                      <a:r>
                        <a:rPr lang="es-ES" sz="1400">
                          <a:effectLst/>
                        </a:rPr>
                        <a:t>3</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Oscar Ramón González Concepción</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Estrategia de gestión formativa local para cuadros empresariales en el municipio Contramaestre</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dirty="0">
                          <a:effectLst/>
                        </a:rPr>
                        <a:t>Dr. Ramón Martínez </a:t>
                      </a:r>
                      <a:r>
                        <a:rPr lang="es-ES" sz="1400" dirty="0" err="1">
                          <a:effectLst/>
                        </a:rPr>
                        <a:t>Flaquer</a:t>
                      </a:r>
                      <a:endParaRPr lang="es-ES" sz="1400" dirty="0">
                        <a:effectLst/>
                      </a:endParaRPr>
                    </a:p>
                    <a:p>
                      <a:pPr algn="just">
                        <a:spcAft>
                          <a:spcPts val="0"/>
                        </a:spcAft>
                      </a:pPr>
                      <a:r>
                        <a:rPr lang="es-ES" sz="1400" dirty="0">
                          <a:effectLst/>
                        </a:rPr>
                        <a:t>Dr. Alexander </a:t>
                      </a:r>
                      <a:r>
                        <a:rPr lang="es-ES" sz="1400" dirty="0" err="1">
                          <a:effectLst/>
                        </a:rPr>
                        <a:t>Gorina</a:t>
                      </a:r>
                      <a:r>
                        <a:rPr lang="es-ES" sz="1400" dirty="0">
                          <a:effectLst/>
                        </a:rPr>
                        <a:t> Sánchez</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r>
              <a:tr h="474785">
                <a:tc>
                  <a:txBody>
                    <a:bodyPr/>
                    <a:lstStyle/>
                    <a:p>
                      <a:pPr>
                        <a:spcAft>
                          <a:spcPts val="0"/>
                        </a:spcAft>
                      </a:pPr>
                      <a:r>
                        <a:rPr lang="es-ES" sz="1400">
                          <a:effectLst/>
                        </a:rPr>
                        <a:t>4</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Taimé Mayet Comeron</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lgn="just">
                        <a:spcAft>
                          <a:spcPts val="0"/>
                        </a:spcAft>
                      </a:pPr>
                      <a:r>
                        <a:rPr lang="es-ES" sz="1400" dirty="0">
                          <a:effectLst/>
                        </a:rPr>
                        <a:t>La gestión del proceso superación postgraduada para profesionales de la comunicación social en el municipio Mella.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dirty="0">
                          <a:effectLst/>
                        </a:rPr>
                        <a:t>Dra. C. Rosario León Robaina</a:t>
                      </a:r>
                    </a:p>
                    <a:p>
                      <a:pPr>
                        <a:spcAft>
                          <a:spcPts val="0"/>
                        </a:spcAft>
                      </a:pPr>
                      <a:r>
                        <a:rPr lang="es-ES" sz="1400" dirty="0">
                          <a:effectLst/>
                        </a:rPr>
                        <a:t>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r>
              <a:tr h="633046">
                <a:tc>
                  <a:txBody>
                    <a:bodyPr/>
                    <a:lstStyle/>
                    <a:p>
                      <a:pPr>
                        <a:spcAft>
                          <a:spcPts val="0"/>
                        </a:spcAft>
                      </a:pPr>
                      <a:r>
                        <a:rPr lang="es-ES" sz="1400">
                          <a:effectLst/>
                        </a:rPr>
                        <a:t>5</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Yenny Rodríguez Garcés</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a:effectLst/>
                        </a:rPr>
                        <a:t>La gestión de la superación profesional en el proceso de formación postgraduada en la filial de la UCP de Songo la Maya.</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dirty="0">
                          <a:effectLst/>
                        </a:rPr>
                        <a:t>Dr. C. Ángel L. Cintra Lugones</a:t>
                      </a:r>
                    </a:p>
                    <a:p>
                      <a:pPr>
                        <a:spcAft>
                          <a:spcPts val="0"/>
                        </a:spcAft>
                      </a:pPr>
                      <a:r>
                        <a:rPr lang="es-ES" sz="1400" dirty="0">
                          <a:effectLst/>
                        </a:rPr>
                        <a:t>Dr. Alberto Pérez Martínez</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r>
              <a:tr h="633046">
                <a:tc>
                  <a:txBody>
                    <a:bodyPr/>
                    <a:lstStyle/>
                    <a:p>
                      <a:pPr>
                        <a:spcAft>
                          <a:spcPts val="0"/>
                        </a:spcAft>
                      </a:pPr>
                      <a:r>
                        <a:rPr lang="es-ES" sz="1400">
                          <a:effectLst/>
                        </a:rPr>
                        <a:t>6</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tc>
                <a:tc>
                  <a:txBody>
                    <a:bodyPr/>
                    <a:lstStyle/>
                    <a:p>
                      <a:pPr algn="just">
                        <a:spcAft>
                          <a:spcPts val="0"/>
                        </a:spcAft>
                      </a:pPr>
                      <a:r>
                        <a:rPr lang="es-ES" sz="1400">
                          <a:effectLst/>
                        </a:rPr>
                        <a:t>Aniela Valera Ramos</a:t>
                      </a:r>
                    </a:p>
                    <a:p>
                      <a:pPr algn="just">
                        <a:spcAft>
                          <a:spcPts val="0"/>
                        </a:spcAft>
                      </a:pPr>
                      <a:r>
                        <a:rPr lang="es-ES" sz="1400">
                          <a:effectLst/>
                        </a:rPr>
                        <a:t> </a:t>
                      </a:r>
                      <a:endParaRPr lang="es-ES"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lgn="just">
                        <a:spcAft>
                          <a:spcPts val="0"/>
                        </a:spcAft>
                      </a:pPr>
                      <a:r>
                        <a:rPr lang="es-ES" sz="1400" dirty="0">
                          <a:effectLst/>
                        </a:rPr>
                        <a:t>La superación del profesional de filosofía en la provincia Santiago de Cuba</a:t>
                      </a:r>
                    </a:p>
                    <a:p>
                      <a:pPr algn="just">
                        <a:spcAft>
                          <a:spcPts val="0"/>
                        </a:spcAft>
                      </a:pPr>
                      <a:r>
                        <a:rPr lang="es-ES" sz="1400" dirty="0">
                          <a:effectLst/>
                        </a:rPr>
                        <a:t> </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c>
                  <a:txBody>
                    <a:bodyPr/>
                    <a:lstStyle/>
                    <a:p>
                      <a:pPr>
                        <a:spcAft>
                          <a:spcPts val="0"/>
                        </a:spcAft>
                      </a:pPr>
                      <a:r>
                        <a:rPr lang="es-ES" sz="1400" dirty="0">
                          <a:effectLst/>
                        </a:rPr>
                        <a:t>Dra. María de los Ángeles Reyna</a:t>
                      </a:r>
                    </a:p>
                    <a:p>
                      <a:pPr>
                        <a:spcAft>
                          <a:spcPts val="0"/>
                        </a:spcAft>
                      </a:pPr>
                      <a:r>
                        <a:rPr lang="es-ES" sz="1400" dirty="0">
                          <a:effectLst/>
                        </a:rPr>
                        <a:t>Dr. Jorge Montoya Rivera</a:t>
                      </a:r>
                      <a:endParaRPr lang="es-ES"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4743" marR="64743" marT="0" marB="0" anchor="ctr"/>
                </a:tc>
              </a:tr>
            </a:tbl>
          </a:graphicData>
        </a:graphic>
      </p:graphicFrame>
    </p:spTree>
    <p:extLst>
      <p:ext uri="{BB962C8B-B14F-4D97-AF65-F5344CB8AC3E}">
        <p14:creationId xmlns:p14="http://schemas.microsoft.com/office/powerpoint/2010/main" val="199315623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25312" y="620688"/>
            <a:ext cx="7416824" cy="584775"/>
          </a:xfrm>
          <a:prstGeom prst="rect">
            <a:avLst/>
          </a:prstGeom>
          <a:noFill/>
        </p:spPr>
        <p:txBody>
          <a:bodyPr wrap="square" rtlCol="0">
            <a:spAutoFit/>
          </a:bodyPr>
          <a:lstStyle/>
          <a:p>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ARC </a:t>
            </a:r>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a:t>
            </a:r>
            <a:endParaRPr lang="es-ES" sz="3200" b="1" dirty="0">
              <a:solidFill>
                <a:srgbClr val="FF0000"/>
              </a:solidFill>
            </a:endParaRPr>
          </a:p>
        </p:txBody>
      </p:sp>
      <p:sp>
        <p:nvSpPr>
          <p:cNvPr id="3" name="Rectángulo 2"/>
          <p:cNvSpPr/>
          <p:nvPr/>
        </p:nvSpPr>
        <p:spPr>
          <a:xfrm>
            <a:off x="539552" y="1412776"/>
            <a:ext cx="8280920" cy="4447371"/>
          </a:xfrm>
          <a:prstGeom prst="rect">
            <a:avLst/>
          </a:prstGeom>
        </p:spPr>
        <p:txBody>
          <a:bodyPr wrap="square">
            <a:spAutoFit/>
          </a:bodyPr>
          <a:lstStyle/>
          <a:p>
            <a:pPr algn="just">
              <a:lnSpc>
                <a:spcPct val="150000"/>
              </a:lnSpc>
              <a:spcAft>
                <a:spcPts val="0"/>
              </a:spcAft>
            </a:pPr>
            <a:r>
              <a:rPr lang="es-ES" sz="1400" b="1" u="sng" dirty="0" smtClean="0">
                <a:latin typeface="Arial" panose="020B0604020202020204" pitchFamily="34" charset="0"/>
                <a:ea typeface="Times New Roman" panose="02020603050405020304" pitchFamily="18" charset="0"/>
                <a:cs typeface="Arial" panose="020B0604020202020204" pitchFamily="34" charset="0"/>
              </a:rPr>
              <a:t>Objetivo </a:t>
            </a:r>
            <a:r>
              <a:rPr lang="es-ES" sz="1400" b="1" u="sng" dirty="0">
                <a:latin typeface="Arial" panose="020B0604020202020204" pitchFamily="34" charset="0"/>
                <a:ea typeface="Times New Roman" panose="02020603050405020304" pitchFamily="18" charset="0"/>
                <a:cs typeface="Arial" panose="020B0604020202020204" pitchFamily="34" charset="0"/>
              </a:rPr>
              <a:t>Posgrado 3: </a:t>
            </a:r>
            <a:r>
              <a:rPr lang="es-ES" sz="1400" b="1" dirty="0">
                <a:latin typeface="Arial" panose="020B0604020202020204" pitchFamily="34" charset="0"/>
                <a:ea typeface="Times New Roman" panose="02020603050405020304" pitchFamily="18" charset="0"/>
                <a:cs typeface="Arial" panose="020B0604020202020204" pitchFamily="34" charset="0"/>
              </a:rPr>
              <a:t>Desarrollar con pertinencia e impacto el sistema de formación de posgrado para profesores universitarios, profesionales del </a:t>
            </a:r>
            <a:r>
              <a:rPr lang="es-ES" sz="1400" b="1" dirty="0" smtClean="0">
                <a:latin typeface="Arial" panose="020B0604020202020204" pitchFamily="34" charset="0"/>
                <a:ea typeface="Times New Roman" panose="02020603050405020304" pitchFamily="18" charset="0"/>
                <a:cs typeface="Arial" panose="020B0604020202020204" pitchFamily="34" charset="0"/>
              </a:rPr>
              <a:t>territorio.</a:t>
            </a:r>
            <a:endParaRPr lang="es-ES" sz="1400" dirty="0">
              <a:latin typeface="Arial" panose="020B0604020202020204" pitchFamily="34" charset="0"/>
              <a:ea typeface="Times New Roman" panose="02020603050405020304" pitchFamily="18" charset="0"/>
              <a:cs typeface="Arial" panose="020B0604020202020204" pitchFamily="34" charset="0"/>
            </a:endParaRPr>
          </a:p>
          <a:p>
            <a:pPr algn="just">
              <a:lnSpc>
                <a:spcPct val="150000"/>
              </a:lnSpc>
              <a:spcBef>
                <a:spcPts val="600"/>
              </a:spcBef>
              <a:spcAft>
                <a:spcPts val="600"/>
              </a:spcAft>
            </a:pPr>
            <a:r>
              <a:rPr lang="es-ES" sz="1400" b="1" u="sng" dirty="0">
                <a:latin typeface="Arial" panose="020B0604020202020204" pitchFamily="34" charset="0"/>
                <a:ea typeface="Times New Roman" panose="02020603050405020304" pitchFamily="18" charset="0"/>
                <a:cs typeface="Arial" panose="020B0604020202020204" pitchFamily="34" charset="0"/>
              </a:rPr>
              <a:t>Criterios de medida: </a:t>
            </a:r>
            <a:endParaRPr lang="es-ES" sz="14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lgn="just">
              <a:lnSpc>
                <a:spcPct val="150000"/>
              </a:lnSpc>
              <a:spcBef>
                <a:spcPts val="600"/>
              </a:spcBef>
              <a:spcAft>
                <a:spcPts val="600"/>
              </a:spcAft>
              <a:buFont typeface="+mj-lt"/>
              <a:buAutoNum type="arabicPeriod"/>
            </a:pPr>
            <a:r>
              <a:rPr lang="es-ES" sz="1400" b="1" dirty="0">
                <a:latin typeface="Arial" panose="020B0604020202020204" pitchFamily="34" charset="0"/>
                <a:ea typeface="Times New Roman" panose="02020603050405020304" pitchFamily="18" charset="0"/>
                <a:cs typeface="Arial" panose="020B0604020202020204" pitchFamily="34" charset="0"/>
              </a:rPr>
              <a:t>Continuar y Culminar la I edición del programa postdoctoral iniciada en el segundo semestre del 2014, manteniéndose una matrícula de 10 doctores.</a:t>
            </a:r>
            <a:endParaRPr lang="es-ES" sz="1400" dirty="0">
              <a:latin typeface="Arial" panose="020B0604020202020204" pitchFamily="34" charset="0"/>
              <a:ea typeface="Times New Roman" panose="02020603050405020304" pitchFamily="18" charset="0"/>
              <a:cs typeface="Arial" panose="020B0604020202020204" pitchFamily="34" charset="0"/>
            </a:endParaRPr>
          </a:p>
          <a:p>
            <a:pPr algn="just"/>
            <a:r>
              <a:rPr lang="es-ES" sz="1600" dirty="0"/>
              <a:t>Se trabaja </a:t>
            </a:r>
            <a:r>
              <a:rPr lang="es-ES" sz="1600" dirty="0" smtClean="0"/>
              <a:t>en  </a:t>
            </a:r>
            <a:r>
              <a:rPr lang="es-ES" sz="1600" dirty="0"/>
              <a:t>perfeccionamiento del Programa que se impartió en la I </a:t>
            </a:r>
            <a:r>
              <a:rPr lang="es-ES" sz="1600" dirty="0" smtClean="0"/>
              <a:t>Edición. Se </a:t>
            </a:r>
            <a:r>
              <a:rPr lang="es-ES" sz="1600" dirty="0"/>
              <a:t>prevé </a:t>
            </a:r>
            <a:r>
              <a:rPr lang="es-ES" sz="1600" b="1" dirty="0"/>
              <a:t>socializar convocatoria </a:t>
            </a:r>
            <a:r>
              <a:rPr lang="es-ES" sz="1600" dirty="0"/>
              <a:t>en </a:t>
            </a:r>
            <a:r>
              <a:rPr lang="es-ES" sz="1600" b="1" dirty="0"/>
              <a:t>octubre</a:t>
            </a:r>
            <a:r>
              <a:rPr lang="es-ES" sz="1600" dirty="0"/>
              <a:t>, proceso de </a:t>
            </a:r>
            <a:r>
              <a:rPr lang="es-ES" sz="1600" b="1" dirty="0"/>
              <a:t>selección de matrícula nov, e inicio en diciembre</a:t>
            </a:r>
            <a:r>
              <a:rPr lang="es-ES" sz="1600" dirty="0" smtClean="0"/>
              <a:t>. La </a:t>
            </a:r>
            <a:r>
              <a:rPr lang="es-ES" sz="1600" dirty="0"/>
              <a:t>coordinadora ejecutiva del postdoctorado será la </a:t>
            </a:r>
            <a:r>
              <a:rPr lang="es-ES" sz="1600" dirty="0" err="1"/>
              <a:t>Dra.C</a:t>
            </a:r>
            <a:r>
              <a:rPr lang="es-ES" sz="1600" dirty="0"/>
              <a:t>. Maria Julia Rodríguez </a:t>
            </a:r>
            <a:r>
              <a:rPr lang="es-ES" sz="1600" dirty="0" smtClean="0"/>
              <a:t>Saif</a:t>
            </a:r>
            <a:r>
              <a:rPr lang="es-ES" sz="1600" dirty="0"/>
              <a:t>.</a:t>
            </a:r>
            <a:endParaRPr lang="es-ES" sz="1600" dirty="0" smtClean="0"/>
          </a:p>
          <a:p>
            <a:pPr algn="just"/>
            <a:endParaRPr lang="es-ES" sz="1400" dirty="0"/>
          </a:p>
          <a:p>
            <a:pPr marL="342900" lvl="0" indent="-342900" algn="just">
              <a:buFont typeface="+mj-lt"/>
              <a:buAutoNum type="arabicPeriod" startAt="2"/>
            </a:pPr>
            <a:r>
              <a:rPr lang="es-ES" sz="1400" b="1" dirty="0" smtClean="0">
                <a:latin typeface="Arial" panose="020B0604020202020204" pitchFamily="34" charset="0"/>
                <a:cs typeface="Arial" panose="020B0604020202020204" pitchFamily="34" charset="0"/>
              </a:rPr>
              <a:t>Convocatoria para una nueva edición del programa tutelar de doctorado en Ciencias Pedagógicas del CeeS para iniciar su desarrollo en el 2015. </a:t>
            </a:r>
          </a:p>
          <a:p>
            <a:pPr marL="342900" lvl="0" indent="-342900" algn="just">
              <a:buFont typeface="+mj-lt"/>
              <a:buAutoNum type="arabicPeriod" startAt="2"/>
            </a:pPr>
            <a:endParaRPr lang="es-ES" sz="1400" dirty="0">
              <a:latin typeface="Arial" panose="020B0604020202020204" pitchFamily="34" charset="0"/>
              <a:cs typeface="Arial" panose="020B0604020202020204" pitchFamily="34" charset="0"/>
            </a:endParaRPr>
          </a:p>
          <a:p>
            <a:pPr marL="628650" algn="just"/>
            <a:r>
              <a:rPr lang="es-ES" sz="1400" dirty="0" smtClean="0">
                <a:latin typeface="Arial" panose="020B0604020202020204" pitchFamily="34" charset="0"/>
                <a:cs typeface="Arial" panose="020B0604020202020204" pitchFamily="34" charset="0"/>
              </a:rPr>
              <a:t>Se </a:t>
            </a:r>
            <a:r>
              <a:rPr lang="es-ES" sz="1400" dirty="0">
                <a:latin typeface="Arial" panose="020B0604020202020204" pitchFamily="34" charset="0"/>
                <a:cs typeface="Arial" panose="020B0604020202020204" pitchFamily="34" charset="0"/>
              </a:rPr>
              <a:t>han matriculado aspirantes según necesidades y prioridades científicas argumentadas</a:t>
            </a:r>
            <a:r>
              <a:rPr lang="es-ES" sz="1400" dirty="0" smtClean="0">
                <a:latin typeface="Arial" panose="020B0604020202020204" pitchFamily="34" charset="0"/>
                <a:cs typeface="Arial" panose="020B0604020202020204" pitchFamily="34" charset="0"/>
              </a:rPr>
              <a:t>. Matrícula actual  </a:t>
            </a:r>
            <a:r>
              <a:rPr lang="es-ES" sz="1400" b="1" dirty="0" smtClean="0">
                <a:latin typeface="Arial" panose="020B0604020202020204" pitchFamily="34" charset="0"/>
                <a:cs typeface="Arial" panose="020B0604020202020204" pitchFamily="34" charset="0"/>
              </a:rPr>
              <a:t>23 </a:t>
            </a:r>
            <a:r>
              <a:rPr lang="es-ES" sz="1400" dirty="0">
                <a:latin typeface="Arial" panose="020B0604020202020204" pitchFamily="34" charset="0"/>
                <a:cs typeface="Arial" panose="020B0604020202020204" pitchFamily="34" charset="0"/>
              </a:rPr>
              <a:t>en el programa tutelar.</a:t>
            </a:r>
          </a:p>
          <a:p>
            <a:pPr marL="678180" algn="just">
              <a:lnSpc>
                <a:spcPct val="150000"/>
              </a:lnSpc>
              <a:spcBef>
                <a:spcPts val="600"/>
              </a:spcBef>
              <a:spcAft>
                <a:spcPts val="600"/>
              </a:spcAft>
            </a:pPr>
            <a:endParaRPr lang="es-ES" sz="14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19484544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7798" y="476672"/>
            <a:ext cx="7918648" cy="648072"/>
          </a:xfrm>
        </p:spPr>
        <p:txBody>
          <a:bodyPr/>
          <a:lstStyle/>
          <a:p>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ARC 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 </a:t>
            </a:r>
            <a:r>
              <a:rPr lang="es-ES" sz="3200" b="1" dirty="0" err="1"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Obj</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 3</a:t>
            </a:r>
            <a:endParaRPr lang="es-ES" sz="3200" dirty="0"/>
          </a:p>
        </p:txBody>
      </p:sp>
      <p:sp>
        <p:nvSpPr>
          <p:cNvPr id="3" name="Marcador de contenido 2"/>
          <p:cNvSpPr>
            <a:spLocks noGrp="1"/>
          </p:cNvSpPr>
          <p:nvPr>
            <p:ph idx="1"/>
          </p:nvPr>
        </p:nvSpPr>
        <p:spPr>
          <a:xfrm>
            <a:off x="356662" y="1124744"/>
            <a:ext cx="8247786" cy="1008112"/>
          </a:xfrm>
        </p:spPr>
        <p:txBody>
          <a:bodyPr/>
          <a:lstStyle/>
          <a:p>
            <a:pPr marL="514350" lvl="0" indent="-514350">
              <a:buFont typeface="+mj-lt"/>
              <a:buAutoNum type="arabicPeriod" startAt="3"/>
            </a:pPr>
            <a:r>
              <a:rPr lang="es-ES" sz="1600" b="1" dirty="0"/>
              <a:t>Se incrementa en 10 la cantidad de doctores que se defienden en el programa de Doctorado del CeeS, de ellos, 1 interno de la UO.</a:t>
            </a:r>
            <a:endParaRPr lang="es-ES" sz="1600" dirty="0"/>
          </a:p>
          <a:p>
            <a:pPr marL="0" indent="0" algn="just">
              <a:buNone/>
            </a:pPr>
            <a:r>
              <a:rPr lang="es-ES" sz="2400" dirty="0" smtClean="0"/>
              <a:t>CUMPLIMIENTO PLAN </a:t>
            </a:r>
            <a:r>
              <a:rPr lang="es-ES" sz="2400" dirty="0"/>
              <a:t>DE DEFENSAS </a:t>
            </a:r>
            <a:r>
              <a:rPr lang="es-ES" sz="2400" dirty="0" smtClean="0"/>
              <a:t>2015</a:t>
            </a:r>
          </a:p>
          <a:p>
            <a:pPr marL="0" indent="0" algn="just">
              <a:buNone/>
            </a:pPr>
            <a:r>
              <a:rPr lang="es-ES" sz="2400" dirty="0" smtClean="0"/>
              <a:t>Defensas en febrero</a:t>
            </a:r>
            <a:endParaRPr lang="es-ES" sz="2400" dirty="0"/>
          </a:p>
        </p:txBody>
      </p:sp>
      <p:graphicFrame>
        <p:nvGraphicFramePr>
          <p:cNvPr id="5" name="Tabla 4"/>
          <p:cNvGraphicFramePr>
            <a:graphicFrameLocks noGrp="1"/>
          </p:cNvGraphicFramePr>
          <p:nvPr>
            <p:extLst>
              <p:ext uri="{D42A27DB-BD31-4B8C-83A1-F6EECF244321}">
                <p14:modId xmlns:p14="http://schemas.microsoft.com/office/powerpoint/2010/main" val="1062987972"/>
              </p:ext>
            </p:extLst>
          </p:nvPr>
        </p:nvGraphicFramePr>
        <p:xfrm>
          <a:off x="537798" y="2698866"/>
          <a:ext cx="7632848" cy="3599306"/>
        </p:xfrm>
        <a:graphic>
          <a:graphicData uri="http://schemas.openxmlformats.org/drawingml/2006/table">
            <a:tbl>
              <a:tblPr firstRow="1" firstCol="1" bandRow="1"/>
              <a:tblGrid>
                <a:gridCol w="1880447"/>
                <a:gridCol w="2532503"/>
                <a:gridCol w="2147159"/>
                <a:gridCol w="1072739"/>
              </a:tblGrid>
              <a:tr h="389114">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Aspirante</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Tema de Tesis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Tutores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Fecha de defensa</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Diomedes Guadalupe       Núñez </a:t>
                      </a:r>
                      <a:r>
                        <a:rPr lang="es-ES" sz="1100" dirty="0" err="1">
                          <a:effectLst/>
                          <a:latin typeface="Arial Narrow" panose="020B0606020202030204" pitchFamily="34" charset="0"/>
                          <a:ea typeface="Times New Roman" panose="02020603050405020304" pitchFamily="18" charset="0"/>
                          <a:cs typeface="Times New Roman" panose="02020603050405020304" pitchFamily="18" charset="0"/>
                        </a:rPr>
                        <a:t>Minaya</a:t>
                      </a: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Gestión de la dinámica formativa-cultural universitaria, caso Universidad estatal de Bolívar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24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Guido Francisco  Moreno del Pozo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Diseño curricular por gestión sociocultural  profesional en la formación de profesores de Educación Básica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Jorge Montoya Rivera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24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835">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Marcelo Remigio  Castillo Bustos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La formación estético- pedagógica  de los estudiantes de Educación Básica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Jorge Montoya Rivero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María de los Ángeles  Reyna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25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Olmedo Zapata Illanes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Metodología  para las prácticas pre profesionales  en la formación desde la sociedad solidario del Ingeniero Agrónomo y su impacto en el desarrollo local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26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754">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Hugo </a:t>
                      </a:r>
                      <a:r>
                        <a:rPr lang="es-ES" sz="1100" dirty="0" err="1">
                          <a:effectLst/>
                          <a:latin typeface="Arial Narrow" panose="020B0606020202030204" pitchFamily="34" charset="0"/>
                          <a:ea typeface="Times New Roman" panose="02020603050405020304" pitchFamily="18" charset="0"/>
                          <a:cs typeface="Times New Roman" panose="02020603050405020304" pitchFamily="18" charset="0"/>
                        </a:rPr>
                        <a:t>Favian</a:t>
                      </a: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  Vázquez Coloma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Gestión Curricular para la formación  profesional  del ingeniero agroindustrial  con enfoque social y solidario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26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835">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Oswaldo Ernesto López  Bravo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Diseño curricular en la formación en gestión de riesgo de desastres en la Educación Superior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 Cs.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900">
                          <a:effectLst/>
                          <a:latin typeface="Arial Narrow" panose="020B0606020202030204" pitchFamily="34" charset="0"/>
                          <a:ea typeface="Times New Roman" panose="02020603050405020304" pitchFamily="18" charset="0"/>
                          <a:cs typeface="Times New Roman" panose="02020603050405020304" pitchFamily="18" charset="0"/>
                        </a:rPr>
                        <a:t>Dr. C. Jorge Montoya Rivero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27 de  Febrero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671">
                <a:tc>
                  <a:txBody>
                    <a:bodyPr/>
                    <a:lstStyle/>
                    <a:p>
                      <a:pPr algn="l">
                        <a:spcAft>
                          <a:spcPts val="0"/>
                        </a:spcAft>
                      </a:pPr>
                      <a:r>
                        <a:rPr lang="es-ES" sz="1100" dirty="0">
                          <a:effectLst/>
                          <a:latin typeface="Arial Narrow" panose="020B0606020202030204" pitchFamily="34" charset="0"/>
                          <a:ea typeface="Times New Roman" panose="02020603050405020304" pitchFamily="18" charset="0"/>
                          <a:cs typeface="Times New Roman" panose="02020603050405020304" pitchFamily="18" charset="0"/>
                        </a:rPr>
                        <a:t>Joao Domingos Víctor    </a:t>
                      </a:r>
                      <a:endParaRPr lang="es-E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Dinámica de la Formación  de la responsabilidad ambiental del profesional del Derecho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Dra. C Santa Niurkis Díaz Rodríguez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900">
                          <a:effectLst/>
                          <a:latin typeface="Arial Narrow" panose="020B0606020202030204" pitchFamily="34" charset="0"/>
                          <a:ea typeface="Times New Roman" panose="02020603050405020304" pitchFamily="18" charset="0"/>
                          <a:cs typeface="Times New Roman" panose="02020603050405020304" pitchFamily="18" charset="0"/>
                        </a:rPr>
                        <a:t>14 de Abril de 2015</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835">
                <a:tc gridSpan="4">
                  <a:txBody>
                    <a:bodyPr/>
                    <a:lstStyle/>
                    <a:p>
                      <a:pPr algn="l">
                        <a:spcAft>
                          <a:spcPts val="0"/>
                        </a:spcAft>
                      </a:pPr>
                      <a:r>
                        <a:rPr lang="es-ES" sz="9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900" dirty="0">
                          <a:effectLst/>
                          <a:latin typeface="Arial Narrow" panose="020B0606020202030204" pitchFamily="34" charset="0"/>
                          <a:ea typeface="Times New Roman" panose="02020603050405020304" pitchFamily="18" charset="0"/>
                          <a:cs typeface="Times New Roman" panose="02020603050405020304" pitchFamily="18" charset="0"/>
                        </a:rPr>
                        <a:t>Total de Graduados : 7</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6" name="Flecha abajo 5"/>
          <p:cNvSpPr/>
          <p:nvPr/>
        </p:nvSpPr>
        <p:spPr bwMode="auto">
          <a:xfrm>
            <a:off x="3779912" y="6453336"/>
            <a:ext cx="864096" cy="28803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0818293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12676" y="161641"/>
            <a:ext cx="7918648" cy="648072"/>
          </a:xfrm>
        </p:spPr>
        <p:txBody>
          <a:bodyPr/>
          <a:lstStyle/>
          <a:p>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ARC 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 </a:t>
            </a:r>
            <a:r>
              <a:rPr lang="es-ES" sz="3200" b="1" dirty="0" err="1"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Obj</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 3</a:t>
            </a:r>
            <a:endParaRPr lang="es-ES" sz="3200" dirty="0"/>
          </a:p>
        </p:txBody>
      </p:sp>
      <p:graphicFrame>
        <p:nvGraphicFramePr>
          <p:cNvPr id="4" name="Tabla 3"/>
          <p:cNvGraphicFramePr>
            <a:graphicFrameLocks noGrp="1"/>
          </p:cNvGraphicFramePr>
          <p:nvPr>
            <p:extLst>
              <p:ext uri="{D42A27DB-BD31-4B8C-83A1-F6EECF244321}">
                <p14:modId xmlns:p14="http://schemas.microsoft.com/office/powerpoint/2010/main" val="1203363825"/>
              </p:ext>
            </p:extLst>
          </p:nvPr>
        </p:nvGraphicFramePr>
        <p:xfrm>
          <a:off x="539552" y="1703348"/>
          <a:ext cx="8279804" cy="4197060"/>
        </p:xfrm>
        <a:graphic>
          <a:graphicData uri="http://schemas.openxmlformats.org/drawingml/2006/table">
            <a:tbl>
              <a:tblPr firstRow="1" firstCol="1" bandRow="1"/>
              <a:tblGrid>
                <a:gridCol w="1703407"/>
                <a:gridCol w="3036701"/>
                <a:gridCol w="2401713"/>
                <a:gridCol w="1137983"/>
              </a:tblGrid>
              <a:tr h="384042">
                <a:tc>
                  <a:txBody>
                    <a:bodyPr/>
                    <a:lstStyle/>
                    <a:p>
                      <a:pPr algn="ctr">
                        <a:spcAft>
                          <a:spcPts val="0"/>
                        </a:spcAft>
                      </a:pPr>
                      <a:r>
                        <a:rPr lang="es-ES" sz="1100" b="1" dirty="0">
                          <a:effectLst/>
                          <a:latin typeface="Arial Narrow" panose="020B0606020202030204" pitchFamily="34" charset="0"/>
                          <a:ea typeface="Times New Roman" panose="02020603050405020304" pitchFamily="18" charset="0"/>
                          <a:cs typeface="Times New Roman" panose="02020603050405020304" pitchFamily="18" charset="0"/>
                        </a:rPr>
                        <a:t>Aspirante</a:t>
                      </a:r>
                      <a:endParaRPr lang="es-ES"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Tema de Tesis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Tutores</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Fecha de defensa</a:t>
                      </a:r>
                      <a:endParaRPr lang="es-ES"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Eddy Manuel Mesías Cárdenas  Quintana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Gestión de la Formación Permanente de los Docentes de Educación Básica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Dr. C. Jorge Montoya Rivera.</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Dra. C Celia Teresa Ledo </a:t>
                      </a:r>
                      <a:r>
                        <a:rPr lang="pt-BR" sz="1200" dirty="0" err="1">
                          <a:effectLst/>
                          <a:latin typeface="Arial Narrow" panose="020B0606020202030204" pitchFamily="34" charset="0"/>
                          <a:ea typeface="Times New Roman" panose="02020603050405020304" pitchFamily="18" charset="0"/>
                          <a:cs typeface="Times New Roman" panose="02020603050405020304" pitchFamily="18" charset="0"/>
                        </a:rPr>
                        <a:t>Royo</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11</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de  Junio del 2015</a:t>
                      </a:r>
                    </a:p>
                    <a:p>
                      <a:pPr algn="l">
                        <a:spcAft>
                          <a:spcPts val="0"/>
                        </a:spcAft>
                      </a:pPr>
                      <a:r>
                        <a:rPr lang="pt-BR" sz="12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Raúl Bolívar Cárdenas Quintana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Gestión Pedagógica intercultural de la formación profesional universitaria.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Cs. Homero Fuentes González.</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C. Lizette Pérez Martínez.</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11 de  Junio del 2015</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6064">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Henrry Geovanny Tapia Molina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Dinámica de la formación profesional en Entornos Virtuales de Enseñanza Aprendizaje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María Elena Pardo  Gómez.</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C José Manuel  Izquierdo Lao</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10 de  Junio del 2015</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538">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Silvia Maribel Sarmiento Berrezueta.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r>
                        <a:rPr lang="es-ES" sz="1200" dirty="0" smtClean="0">
                          <a:effectLst/>
                          <a:latin typeface="Arial Narrow" panose="020B0606020202030204" pitchFamily="34" charset="0"/>
                          <a:ea typeface="Times New Roman" panose="02020603050405020304" pitchFamily="18" charset="0"/>
                          <a:cs typeface="Times New Roman" panose="02020603050405020304" pitchFamily="18" charset="0"/>
                        </a:rPr>
                        <a:t>Dinámica </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Grupal de la Gestión Formativa Permanente de los Docentes de Educación Básica </a:t>
                      </a:r>
                      <a:r>
                        <a:rPr lang="es-ES" sz="1200" dirty="0" smtClean="0">
                          <a:effectLst/>
                          <a:latin typeface="Arial Narrow" panose="020B0606020202030204" pitchFamily="34" charset="0"/>
                          <a:ea typeface="Times New Roman" panose="02020603050405020304" pitchFamily="18" charset="0"/>
                          <a:cs typeface="Times New Roman" panose="02020603050405020304" pitchFamily="18" charset="0"/>
                        </a:rPr>
                        <a:t>Superior</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C María de los Ángeles Reyna</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 Jorge Montoya Rivera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10 de  Junio del 2015</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2">
                <a:tc>
                  <a:txBody>
                    <a:bodyPr/>
                    <a:lstStyle/>
                    <a:p>
                      <a:pPr algn="l">
                        <a:spcAft>
                          <a:spcPts val="0"/>
                        </a:spcAft>
                      </a:pPr>
                      <a:r>
                        <a:rPr lang="es-ES" sz="1200" dirty="0">
                          <a:effectLst/>
                          <a:latin typeface="Arial Narrow" panose="020B0606020202030204" pitchFamily="34" charset="0"/>
                          <a:ea typeface="Calibri" panose="020F0502020204030204" pitchFamily="34" charset="0"/>
                          <a:cs typeface="Calibri" panose="020F0502020204030204" pitchFamily="34" charset="0"/>
                        </a:rPr>
                        <a:t>Elena Torres </a:t>
                      </a:r>
                      <a:r>
                        <a:rPr lang="es-ES" sz="1200" dirty="0" err="1">
                          <a:effectLst/>
                          <a:latin typeface="Arial Narrow" panose="020B0606020202030204" pitchFamily="34" charset="0"/>
                          <a:ea typeface="Calibri" panose="020F0502020204030204" pitchFamily="34" charset="0"/>
                          <a:cs typeface="Calibri" panose="020F0502020204030204" pitchFamily="34" charset="0"/>
                        </a:rPr>
                        <a:t>Barandela</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Calibri" panose="020F0502020204030204" pitchFamily="34" charset="0"/>
                        </a:rPr>
                        <a:t>Estrategia didáctica para la formación ambiental de los estudiantes de la carrera de agronomía.</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Dra.C</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Isabel Alonso </a:t>
                      </a: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Berenguer</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p>
                      <a:pPr algn="l">
                        <a:spcAft>
                          <a:spcPts val="0"/>
                        </a:spcAft>
                      </a:pP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Dr.C</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Alexander </a:t>
                      </a: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Gorina</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Sánchez</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12 de </a:t>
                      </a:r>
                      <a:r>
                        <a:rPr lang="en-US" sz="1200" dirty="0" err="1">
                          <a:effectLst/>
                          <a:latin typeface="Arial Narrow" panose="020B0606020202030204" pitchFamily="34" charset="0"/>
                          <a:ea typeface="Times New Roman" panose="02020603050405020304" pitchFamily="18" charset="0"/>
                          <a:cs typeface="Times New Roman" panose="02020603050405020304" pitchFamily="18" charset="0"/>
                        </a:rPr>
                        <a:t>junio</a:t>
                      </a:r>
                      <a:r>
                        <a:rPr lang="en-US" sz="1200" dirty="0">
                          <a:effectLst/>
                          <a:latin typeface="Arial Narrow" panose="020B0606020202030204" pitchFamily="34" charset="0"/>
                          <a:ea typeface="Times New Roman" panose="02020603050405020304" pitchFamily="18" charset="0"/>
                          <a:cs typeface="Times New Roman" panose="02020603050405020304" pitchFamily="18" charset="0"/>
                        </a:rPr>
                        <a:t> del 15</a:t>
                      </a:r>
                      <a:endParaRPr lang="es-ES" sz="120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2">
                <a:tc>
                  <a:txBody>
                    <a:bodyPr/>
                    <a:lstStyle/>
                    <a:p>
                      <a:pPr algn="l">
                        <a:spcAft>
                          <a:spcPts val="0"/>
                        </a:spcAft>
                      </a:pPr>
                      <a:r>
                        <a:rPr lang="es-ES" sz="1200" b="0" dirty="0" smtClean="0">
                          <a:effectLst/>
                          <a:latin typeface="Arial Narrow" panose="020B0606020202030204" pitchFamily="34" charset="0"/>
                          <a:ea typeface="Times New Roman" panose="02020603050405020304" pitchFamily="18" charset="0"/>
                          <a:cs typeface="Times New Roman" panose="02020603050405020304" pitchFamily="18" charset="0"/>
                        </a:rPr>
                        <a:t>Angel </a:t>
                      </a:r>
                      <a:r>
                        <a:rPr lang="es-ES" sz="1200" b="0" dirty="0" err="1" smtClean="0">
                          <a:effectLst/>
                          <a:latin typeface="Arial Narrow" panose="020B0606020202030204" pitchFamily="34" charset="0"/>
                          <a:ea typeface="Times New Roman" panose="02020603050405020304" pitchFamily="18" charset="0"/>
                          <a:cs typeface="Times New Roman" panose="02020603050405020304" pitchFamily="18" charset="0"/>
                        </a:rPr>
                        <a:t>Deroncelé</a:t>
                      </a:r>
                      <a:r>
                        <a:rPr lang="es-ES" sz="1200" b="0" dirty="0" smtClean="0">
                          <a:effectLst/>
                          <a:latin typeface="Arial Narrow" panose="020B0606020202030204" pitchFamily="34" charset="0"/>
                          <a:ea typeface="Times New Roman" panose="02020603050405020304" pitchFamily="18" charset="0"/>
                          <a:cs typeface="Times New Roman" panose="02020603050405020304" pitchFamily="18" charset="0"/>
                        </a:rPr>
                        <a:t> Acosta</a:t>
                      </a:r>
                      <a:endParaRPr lang="es-ES" sz="12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200" dirty="0" smtClean="0">
                          <a:effectLst/>
                          <a:latin typeface="Arial Narrow" panose="020B0606020202030204" pitchFamily="34" charset="0"/>
                          <a:ea typeface="Times New Roman" panose="02020603050405020304" pitchFamily="18" charset="0"/>
                          <a:cs typeface="Calibri" panose="020F0502020204030204" pitchFamily="34" charset="0"/>
                        </a:rPr>
                        <a:t>Estrategia educativa para la formación profesional-integral del psicólogo en el contexto organizacional</a:t>
                      </a:r>
                      <a:endParaRPr lang="es-ES" sz="1200" dirty="0" smtClean="0">
                        <a:effectLst/>
                        <a:latin typeface="Arial Narrow" panose="020B0606020202030204" pitchFamily="34" charset="0"/>
                        <a:ea typeface="Calibri" panose="020F0502020204030204" pitchFamily="34" charset="0"/>
                        <a:cs typeface="Times New Roman" panose="02020603050405020304" pitchFamily="18" charset="0"/>
                      </a:endParaRPr>
                    </a:p>
                  </a:txBody>
                  <a:tcPr marL="89535" marR="895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_tradnl" sz="1200" dirty="0" smtClean="0">
                          <a:effectLst/>
                          <a:latin typeface="Arial Narrow" panose="020B0606020202030204" pitchFamily="34" charset="0"/>
                          <a:ea typeface="Times New Roman" panose="02020603050405020304" pitchFamily="18" charset="0"/>
                          <a:cs typeface="Calibri" panose="020F0502020204030204" pitchFamily="34" charset="0"/>
                        </a:rPr>
                        <a:t>Dr</a:t>
                      </a:r>
                      <a:r>
                        <a:rPr lang="es-ES_tradnl" sz="1200" dirty="0">
                          <a:effectLst/>
                          <a:latin typeface="Arial Narrow" panose="020B0606020202030204" pitchFamily="34" charset="0"/>
                          <a:ea typeface="Times New Roman" panose="02020603050405020304" pitchFamily="18" charset="0"/>
                          <a:cs typeface="Calibri" panose="020F0502020204030204" pitchFamily="34" charset="0"/>
                        </a:rPr>
                        <a:t>. C. Clara Suárez Rodríguez </a:t>
                      </a:r>
                      <a:endParaRPr lang="es-ES" sz="1200" dirty="0">
                        <a:effectLst/>
                        <a:latin typeface="Arial Narrow" panose="020B0606020202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_tradnl" sz="1200" dirty="0">
                          <a:effectLst/>
                          <a:latin typeface="Arial Narrow" panose="020B0606020202030204" pitchFamily="34" charset="0"/>
                          <a:ea typeface="Times New Roman" panose="02020603050405020304" pitchFamily="18" charset="0"/>
                          <a:cs typeface="Calibri" panose="020F0502020204030204" pitchFamily="34" charset="0"/>
                        </a:rPr>
                        <a:t>Dr. C. María del Toro Sánchez</a:t>
                      </a:r>
                      <a:endParaRPr lang="es-ES" sz="12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0" dirty="0" err="1" smtClean="0">
                          <a:effectLst/>
                          <a:latin typeface="Arial Narrow" panose="020B0606020202030204" pitchFamily="34" charset="0"/>
                          <a:ea typeface="Times New Roman" panose="02020603050405020304" pitchFamily="18" charset="0"/>
                          <a:cs typeface="Times New Roman" panose="02020603050405020304" pitchFamily="18" charset="0"/>
                        </a:rPr>
                        <a:t>Sep</a:t>
                      </a:r>
                      <a:r>
                        <a:rPr lang="es-ES" sz="1200" b="0" dirty="0" smtClean="0">
                          <a:effectLst/>
                          <a:latin typeface="Arial Narrow" panose="020B0606020202030204" pitchFamily="34" charset="0"/>
                          <a:ea typeface="Times New Roman" panose="02020603050405020304" pitchFamily="18" charset="0"/>
                          <a:cs typeface="Times New Roman" panose="02020603050405020304" pitchFamily="18" charset="0"/>
                        </a:rPr>
                        <a:t> 2015</a:t>
                      </a:r>
                      <a:endParaRPr lang="es-ES" sz="12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042">
                <a:tc>
                  <a:txBody>
                    <a:bodyPr/>
                    <a:lstStyle/>
                    <a:p>
                      <a:pPr algn="l">
                        <a:spcAft>
                          <a:spcPts val="0"/>
                        </a:spcAft>
                      </a:pPr>
                      <a:r>
                        <a:rPr lang="es-ES" sz="1200" dirty="0" err="1">
                          <a:effectLst/>
                          <a:latin typeface="Arial Narrow" panose="020B0606020202030204" pitchFamily="34" charset="0"/>
                          <a:ea typeface="Times New Roman" panose="02020603050405020304" pitchFamily="18" charset="0"/>
                          <a:cs typeface="Times New Roman" panose="02020603050405020304" pitchFamily="18" charset="0"/>
                        </a:rPr>
                        <a:t>Maivis</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r>
                        <a:rPr lang="es-ES" sz="1200" dirty="0" err="1">
                          <a:effectLst/>
                          <a:latin typeface="Arial Narrow" panose="020B0606020202030204" pitchFamily="34" charset="0"/>
                          <a:ea typeface="Times New Roman" panose="02020603050405020304" pitchFamily="18" charset="0"/>
                          <a:cs typeface="Times New Roman" panose="02020603050405020304" pitchFamily="18" charset="0"/>
                        </a:rPr>
                        <a:t>Ginarte</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Durán(</a:t>
                      </a:r>
                      <a:r>
                        <a:rPr lang="es-ES" sz="1200" b="1" dirty="0" err="1">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Predefensa</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La formación ético-estética del profesional del Derecho en Cuba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C. Lizette de la Concepción Pérez Martínez.</a:t>
                      </a:r>
                    </a:p>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Dra. C.   Blanca  Marcheco Rey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 </a:t>
                      </a:r>
                    </a:p>
                    <a:p>
                      <a:pPr algn="l">
                        <a:spcAft>
                          <a:spcPts val="0"/>
                        </a:spcAft>
                      </a:pPr>
                      <a:r>
                        <a:rPr lang="es-ES" sz="1200" dirty="0" smtClean="0">
                          <a:effectLst/>
                          <a:latin typeface="Arial Narrow" panose="020B0606020202030204" pitchFamily="34" charset="0"/>
                          <a:ea typeface="Times New Roman" panose="02020603050405020304" pitchFamily="18" charset="0"/>
                          <a:cs typeface="Times New Roman" panose="02020603050405020304" pitchFamily="18" charset="0"/>
                        </a:rPr>
                        <a:t>Dic 2015</a:t>
                      </a:r>
                      <a:r>
                        <a:rPr lang="es-ES" sz="1200" dirty="0">
                          <a:effectLst/>
                          <a:latin typeface="Arial Narrow" panose="020B0606020202030204" pitchFamily="34" charset="0"/>
                          <a:ea typeface="Times New Roman" panose="02020603050405020304" pitchFamily="18" charset="0"/>
                          <a:cs typeface="Times New Roman" panose="02020603050405020304" pitchFamily="18"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ángulo 4"/>
          <p:cNvSpPr/>
          <p:nvPr/>
        </p:nvSpPr>
        <p:spPr>
          <a:xfrm>
            <a:off x="323528" y="804604"/>
            <a:ext cx="8640960" cy="1200329"/>
          </a:xfrm>
          <a:prstGeom prst="rect">
            <a:avLst/>
          </a:prstGeom>
        </p:spPr>
        <p:txBody>
          <a:bodyPr wrap="square">
            <a:spAutoFit/>
          </a:bodyPr>
          <a:lstStyle/>
          <a:p>
            <a:pPr>
              <a:lnSpc>
                <a:spcPct val="150000"/>
              </a:lnSpc>
              <a:spcAft>
                <a:spcPts val="0"/>
              </a:spcAft>
              <a:tabLst>
                <a:tab pos="8431213" algn="l"/>
              </a:tabLst>
            </a:pPr>
            <a:r>
              <a:rPr lang="es-ES" b="1" dirty="0" smtClean="0">
                <a:latin typeface="Arial Narrow" panose="020B0606020202030204" pitchFamily="34" charset="0"/>
                <a:ea typeface="Times New Roman" panose="02020603050405020304" pitchFamily="18" charset="0"/>
                <a:cs typeface="Arial" panose="020B0604020202020204" pitchFamily="34" charset="0"/>
              </a:rPr>
              <a:t>Defensas </a:t>
            </a:r>
            <a:r>
              <a:rPr lang="es-ES" b="1" dirty="0">
                <a:latin typeface="Arial Narrow" panose="020B0606020202030204" pitchFamily="34" charset="0"/>
                <a:ea typeface="Times New Roman" panose="02020603050405020304" pitchFamily="18" charset="0"/>
                <a:cs typeface="Arial" panose="020B0604020202020204" pitchFamily="34" charset="0"/>
              </a:rPr>
              <a:t>en junio 5 </a:t>
            </a:r>
            <a:r>
              <a:rPr lang="es-ES" b="1" dirty="0" smtClean="0">
                <a:latin typeface="Arial Narrow" panose="020B0606020202030204" pitchFamily="34" charset="0"/>
                <a:ea typeface="Times New Roman" panose="02020603050405020304" pitchFamily="18" charset="0"/>
                <a:cs typeface="Arial" panose="020B0604020202020204" pitchFamily="34" charset="0"/>
              </a:rPr>
              <a:t>aspirantes. Total defendidos 12, 1 interno.</a:t>
            </a:r>
          </a:p>
          <a:p>
            <a:pPr>
              <a:lnSpc>
                <a:spcPct val="150000"/>
              </a:lnSpc>
              <a:spcAft>
                <a:spcPts val="0"/>
              </a:spcAft>
              <a:tabLst>
                <a:tab pos="8431213" algn="l"/>
              </a:tabLst>
            </a:pPr>
            <a:r>
              <a:rPr lang="es-ES" b="1" dirty="0" smtClean="0">
                <a:latin typeface="Arial Narrow" panose="020B0606020202030204" pitchFamily="34" charset="0"/>
                <a:ea typeface="Times New Roman" panose="02020603050405020304" pitchFamily="18" charset="0"/>
                <a:cs typeface="Arial" panose="020B0604020202020204" pitchFamily="34" charset="0"/>
              </a:rPr>
              <a:t> </a:t>
            </a:r>
            <a:endParaRPr lang="es-ES" sz="2800" dirty="0">
              <a:ea typeface="Times New Roman" panose="02020603050405020304" pitchFamily="18" charset="0"/>
            </a:endParaRPr>
          </a:p>
        </p:txBody>
      </p:sp>
      <p:sp>
        <p:nvSpPr>
          <p:cNvPr id="6" name="Flecha abajo 5"/>
          <p:cNvSpPr/>
          <p:nvPr/>
        </p:nvSpPr>
        <p:spPr bwMode="auto">
          <a:xfrm>
            <a:off x="4319972" y="6309320"/>
            <a:ext cx="504056" cy="28803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66223553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12676" y="161641"/>
            <a:ext cx="7918648" cy="648072"/>
          </a:xfrm>
        </p:spPr>
        <p:txBody>
          <a:bodyPr/>
          <a:lstStyle/>
          <a:p>
            <a:r>
              <a:rPr lang="es-ES" sz="3200" b="1" dirty="0">
                <a:solidFill>
                  <a:srgbClr val="FF0000"/>
                </a:solidFill>
                <a:latin typeface="Arial Narrow" panose="020B0606020202030204" pitchFamily="34" charset="0"/>
                <a:ea typeface="Times New Roman" panose="02020603050405020304" pitchFamily="18" charset="0"/>
                <a:cs typeface="Arial" panose="020B0604020202020204" pitchFamily="34" charset="0"/>
              </a:rPr>
              <a:t>ARC 3: IMPACTO ECONÓMICO Y </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SOCIAL. </a:t>
            </a:r>
            <a:r>
              <a:rPr lang="es-ES" sz="3200" b="1" dirty="0" err="1"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Obj</a:t>
            </a:r>
            <a:r>
              <a:rPr lang="es-ES" sz="3200"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 3</a:t>
            </a:r>
            <a:endParaRPr lang="es-ES" sz="3200" dirty="0"/>
          </a:p>
        </p:txBody>
      </p:sp>
      <p:sp>
        <p:nvSpPr>
          <p:cNvPr id="5" name="Rectángulo 4"/>
          <p:cNvSpPr/>
          <p:nvPr/>
        </p:nvSpPr>
        <p:spPr>
          <a:xfrm>
            <a:off x="323528" y="804604"/>
            <a:ext cx="8640960" cy="579133"/>
          </a:xfrm>
          <a:prstGeom prst="rect">
            <a:avLst/>
          </a:prstGeom>
        </p:spPr>
        <p:txBody>
          <a:bodyPr wrap="square">
            <a:spAutoFit/>
          </a:bodyPr>
          <a:lstStyle/>
          <a:p>
            <a:pPr>
              <a:lnSpc>
                <a:spcPct val="150000"/>
              </a:lnSpc>
              <a:spcAft>
                <a:spcPts val="0"/>
              </a:spcAft>
              <a:tabLst>
                <a:tab pos="8431213" algn="l"/>
              </a:tabLst>
            </a:pPr>
            <a:r>
              <a:rPr lang="es-ES" b="1" dirty="0" smtClean="0">
                <a:latin typeface="Arial Narrow" panose="020B0606020202030204" pitchFamily="34" charset="0"/>
                <a:ea typeface="Times New Roman" panose="02020603050405020304" pitchFamily="18" charset="0"/>
                <a:cs typeface="Arial" panose="020B0604020202020204" pitchFamily="34" charset="0"/>
              </a:rPr>
              <a:t>Defensas </a:t>
            </a:r>
            <a:r>
              <a:rPr lang="es-ES" b="1" dirty="0">
                <a:latin typeface="Arial Narrow" panose="020B0606020202030204" pitchFamily="34" charset="0"/>
                <a:ea typeface="Times New Roman" panose="02020603050405020304" pitchFamily="18" charset="0"/>
                <a:cs typeface="Arial" panose="020B0604020202020204" pitchFamily="34" charset="0"/>
              </a:rPr>
              <a:t>en </a:t>
            </a:r>
            <a:r>
              <a:rPr lang="es-ES" b="1" dirty="0" smtClean="0">
                <a:latin typeface="Arial Narrow" panose="020B0606020202030204" pitchFamily="34" charset="0"/>
                <a:ea typeface="Times New Roman" panose="02020603050405020304" pitchFamily="18" charset="0"/>
                <a:cs typeface="Arial" panose="020B0604020202020204" pitchFamily="34" charset="0"/>
              </a:rPr>
              <a:t>septiembre 7 aspirantes. Total defendidos 19, 2 internos.</a:t>
            </a:r>
            <a:endParaRPr lang="es-ES" sz="2800" dirty="0">
              <a:ea typeface="Times New Roman" panose="02020603050405020304" pitchFamily="18" charset="0"/>
            </a:endParaRPr>
          </a:p>
        </p:txBody>
      </p:sp>
      <p:sp>
        <p:nvSpPr>
          <p:cNvPr id="6" name="Flecha abajo 5"/>
          <p:cNvSpPr/>
          <p:nvPr/>
        </p:nvSpPr>
        <p:spPr bwMode="auto">
          <a:xfrm>
            <a:off x="4319972" y="6309320"/>
            <a:ext cx="504056" cy="28803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aphicFrame>
        <p:nvGraphicFramePr>
          <p:cNvPr id="2" name="Tabla 1"/>
          <p:cNvGraphicFramePr>
            <a:graphicFrameLocks noGrp="1"/>
          </p:cNvGraphicFramePr>
          <p:nvPr>
            <p:extLst>
              <p:ext uri="{D42A27DB-BD31-4B8C-83A1-F6EECF244321}">
                <p14:modId xmlns:p14="http://schemas.microsoft.com/office/powerpoint/2010/main" val="331042347"/>
              </p:ext>
            </p:extLst>
          </p:nvPr>
        </p:nvGraphicFramePr>
        <p:xfrm>
          <a:off x="395536" y="1556792"/>
          <a:ext cx="8496944" cy="4511889"/>
        </p:xfrm>
        <a:graphic>
          <a:graphicData uri="http://schemas.openxmlformats.org/drawingml/2006/table">
            <a:tbl>
              <a:tblPr firstRow="1" firstCol="1" bandRow="1"/>
              <a:tblGrid>
                <a:gridCol w="1748079"/>
                <a:gridCol w="3116339"/>
                <a:gridCol w="2464700"/>
                <a:gridCol w="1167826"/>
              </a:tblGrid>
              <a:tr h="335705">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Aspirante</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Tema de Tesis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Tutores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b="1">
                          <a:effectLst/>
                          <a:latin typeface="Arial Narrow" panose="020B0606020202030204" pitchFamily="34" charset="0"/>
                          <a:ea typeface="Times New Roman" panose="02020603050405020304" pitchFamily="18" charset="0"/>
                          <a:cs typeface="Times New Roman" panose="02020603050405020304" pitchFamily="18" charset="0"/>
                        </a:rPr>
                        <a:t>Fecha de defensa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just">
                        <a:spcAft>
                          <a:spcPts val="0"/>
                        </a:spcAft>
                      </a:pPr>
                      <a:r>
                        <a:rPr lang="es-ES" sz="1200">
                          <a:effectLst/>
                          <a:latin typeface="Arial Narrow" panose="020B0606020202030204" pitchFamily="34" charset="0"/>
                          <a:ea typeface="Calibri" panose="020F0502020204030204" pitchFamily="34" charset="0"/>
                          <a:cs typeface="Times New Roman" panose="02020603050405020304" pitchFamily="18" charset="0"/>
                        </a:rPr>
                        <a:t>Mariela Isabel Gaibor González</a:t>
                      </a:r>
                      <a:r>
                        <a:rPr lang="pt-BR" sz="1200">
                          <a:effectLst/>
                          <a:latin typeface="Arial Narrow" panose="020B0606020202030204" pitchFamily="34" charset="0"/>
                          <a:ea typeface="Calibri" panose="020F0502020204030204" pitchFamily="34" charset="0"/>
                          <a:cs typeface="Times New Roman" panose="02020603050405020304" pitchFamily="18" charset="0"/>
                        </a:rPr>
                        <a:t>  (Ecuador)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n-US" sz="1200">
                          <a:effectLst/>
                          <a:latin typeface="Arial Narrow" panose="020B0606020202030204" pitchFamily="34" charset="0"/>
                          <a:ea typeface="Calibri" panose="020F0502020204030204" pitchFamily="34" charset="0"/>
                          <a:cs typeface="Times New Roman" panose="02020603050405020304" pitchFamily="18" charset="0"/>
                        </a:rPr>
                        <a:t>.</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Calibri" panose="020F0502020204030204" pitchFamily="34" charset="0"/>
                          <a:cs typeface="Times New Roman" panose="02020603050405020304" pitchFamily="18" charset="0"/>
                        </a:rPr>
                        <a:t>Dinámica formativa en</a:t>
                      </a:r>
                      <a:r>
                        <a:rPr lang="es-ES_tradnl" sz="1200">
                          <a:effectLst/>
                          <a:latin typeface="Arial Narrow" panose="020B0606020202030204" pitchFamily="34" charset="0"/>
                          <a:ea typeface="Calibri" panose="020F0502020204030204" pitchFamily="34" charset="0"/>
                          <a:cs typeface="Times New Roman" panose="02020603050405020304" pitchFamily="18" charset="0"/>
                        </a:rPr>
                        <a:t> la carrera de enfermería en el Ecuador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Calibri" panose="020F0502020204030204" pitchFamily="34" charset="0"/>
                          <a:cs typeface="Times New Roman" panose="02020603050405020304" pitchFamily="18" charset="0"/>
                        </a:rPr>
                        <a:t>DR. Cs. Homero C. Fuentes González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1200">
                          <a:effectLst/>
                          <a:latin typeface="Arial Narrow" panose="020B0606020202030204" pitchFamily="34" charset="0"/>
                          <a:ea typeface="Calibri" panose="020F0502020204030204" pitchFamily="34" charset="0"/>
                          <a:cs typeface="Times New Roman" panose="02020603050405020304" pitchFamily="18" charset="0"/>
                        </a:rPr>
                        <a:t>DR. C. Jorge Montoya Rivera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Martes 22 a, 9:00am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Dora Leticia Franco Zavala  (Ecuatoriana)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Dinámica del proceso de formación de la investigación pedagógica de los docentes de Educación Superior</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Ana Durán Castañeda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Susana Cisneros Garbey</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Miércoles 23 , 9:00 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marL="45085" indent="-45085"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Miriam</a:t>
                      </a:r>
                      <a:r>
                        <a:rPr lang="es-CO" sz="1200">
                          <a:effectLst/>
                          <a:latin typeface="Arial Narrow" panose="020B0606020202030204" pitchFamily="34" charset="0"/>
                          <a:ea typeface="Calibri" panose="020F0502020204030204" pitchFamily="34" charset="0"/>
                          <a:cs typeface="Calibri" panose="020F0502020204030204" pitchFamily="34" charset="0"/>
                        </a:rPr>
                        <a:t> Marlene Nicholls Verdesoto </a:t>
                      </a:r>
                      <a:r>
                        <a:rPr lang="es-ES_tradnl" sz="1200">
                          <a:effectLst/>
                          <a:latin typeface="Arial Narrow" panose="020B0606020202030204" pitchFamily="34" charset="0"/>
                          <a:ea typeface="Calibri" panose="020F0502020204030204" pitchFamily="34" charset="0"/>
                          <a:cs typeface="Calibri" panose="020F0502020204030204" pitchFamily="34" charset="0"/>
                        </a:rPr>
                        <a:t>(Ecuatoriana)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Dinámica de la Evaluación y acreditación institucional </a:t>
                      </a:r>
                      <a:r>
                        <a:rPr lang="es-ES" sz="1200">
                          <a:effectLst/>
                          <a:latin typeface="Arial Narrow" panose="020B0606020202030204" pitchFamily="34" charset="0"/>
                          <a:ea typeface="Times New Roman" panose="02020603050405020304" pitchFamily="18" charset="0"/>
                          <a:cs typeface="Calibri" panose="020F0502020204030204" pitchFamily="34"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Calibri" panose="020F0502020204030204" pitchFamily="34" charset="0"/>
                          <a:cs typeface="Calibri" panose="020F0502020204030204" pitchFamily="34" charset="0"/>
                        </a:rPr>
                        <a:t>Dr. Cs.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Dra. C. Rosario León  Robaina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pt-BR"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Miércoles 23, 2:00pm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pt-BR"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409">
                <a:tc>
                  <a:txBody>
                    <a:bodyPr/>
                    <a:lstStyle/>
                    <a:p>
                      <a:pPr algn="just">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Carlos Alberto Basantes Jaime (Ecuatoriano)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Dinámica de la Formación Científico Investigativa en los estudiantes universitarios de la Facultad de Ciencias en la Educación</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n-U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085" indent="-45085"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Dr. Cs. Homero Fuentes González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en-US" sz="1200">
                          <a:effectLst/>
                          <a:latin typeface="Arial Narrow" panose="020B0606020202030204" pitchFamily="34" charset="0"/>
                          <a:ea typeface="Calibri" panose="020F0502020204030204" pitchFamily="34" charset="0"/>
                          <a:cs typeface="Calibri" panose="020F0502020204030204" pitchFamily="34" charset="0"/>
                        </a:rPr>
                        <a:t>Dr. C. Jorge Montoya Rivera.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Jueves 24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9:00 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Lorena  González  Ortiz </a:t>
                      </a:r>
                      <a:r>
                        <a:rPr lang="es-ES_tradnl" sz="1200">
                          <a:effectLst/>
                          <a:latin typeface="Arial Narrow" panose="020B0606020202030204" pitchFamily="34" charset="0"/>
                          <a:ea typeface="Calibri" panose="020F0502020204030204" pitchFamily="34" charset="0"/>
                          <a:cs typeface="Calibri" panose="020F0502020204030204" pitchFamily="34" charset="0"/>
                        </a:rPr>
                        <a:t>(Ecuatoriana)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n-U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Dinámica profesional intercultural en lenguas extranjeras</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María de los Ángeles Reyna.</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María Elena Álvarez López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Jueves 24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2:00 pm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557">
                <a:tc>
                  <a:txBody>
                    <a:bodyPr/>
                    <a:lstStyle/>
                    <a:p>
                      <a:pPr algn="l">
                        <a:spcAft>
                          <a:spcPts val="0"/>
                        </a:spcAft>
                      </a:pPr>
                      <a:r>
                        <a:rPr lang="es-ES_tradnl" sz="1200">
                          <a:effectLst/>
                          <a:latin typeface="Arial Narrow" panose="020B0606020202030204" pitchFamily="34" charset="0"/>
                          <a:ea typeface="Calibri" panose="020F0502020204030204" pitchFamily="34" charset="0"/>
                          <a:cs typeface="Calibri" panose="020F0502020204030204" pitchFamily="34" charset="0"/>
                        </a:rPr>
                        <a:t>Jorge Andrade Santamaría (Ecuatoriano)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Dinámica de la  interculturalidad universitaria  </a:t>
                      </a:r>
                      <a:r>
                        <a:rPr lang="es-ES" sz="1200">
                          <a:effectLst/>
                          <a:latin typeface="Arial Narrow" panose="020B0606020202030204" pitchFamily="34" charset="0"/>
                          <a:ea typeface="Calibri" panose="020F0502020204030204" pitchFamily="34" charset="0"/>
                          <a:cs typeface="Calibri" panose="020F0502020204030204" pitchFamily="34" charset="0"/>
                        </a:rPr>
                        <a:t> </a:t>
                      </a:r>
                      <a:r>
                        <a:rPr lang="es-ES" sz="1200">
                          <a:effectLst/>
                          <a:latin typeface="Arial Narrow" panose="020B0606020202030204" pitchFamily="34" charset="0"/>
                          <a:ea typeface="Times New Roman" panose="02020603050405020304" pitchFamily="18" charset="0"/>
                          <a:cs typeface="Calibri" panose="020F0502020204030204" pitchFamily="34"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Lizette Pérez Martínez.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Dr. C. Dalia Rodríguez Bencomo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Viernes 25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9:00 am</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409">
                <a:tc>
                  <a:txBody>
                    <a:bodyPr/>
                    <a:lstStyle/>
                    <a:p>
                      <a:pPr algn="just">
                        <a:spcAft>
                          <a:spcPts val="0"/>
                        </a:spcAft>
                      </a:pPr>
                      <a:r>
                        <a:rPr lang="es-ES" sz="120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Angel Deroncelé Acosta </a:t>
                      </a:r>
                      <a:r>
                        <a:rPr lang="es-ES_tradnl" sz="1200">
                          <a:effectLst/>
                          <a:latin typeface="Arial Narrow" panose="020B0606020202030204" pitchFamily="34" charset="0"/>
                          <a:ea typeface="Calibri" panose="020F0502020204030204" pitchFamily="34" charset="0"/>
                          <a:cs typeface="Calibri" panose="020F0502020204030204" pitchFamily="34" charset="0"/>
                        </a:rPr>
                        <a:t>(UO)</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s-ES" sz="1200">
                          <a:effectLst/>
                          <a:latin typeface="Arial Narrow" panose="020B0606020202030204" pitchFamily="34" charset="0"/>
                          <a:ea typeface="Times New Roman" panose="02020603050405020304" pitchFamily="18" charset="0"/>
                          <a:cs typeface="Calibri" panose="020F0502020204030204" pitchFamily="34" charset="0"/>
                        </a:rPr>
                        <a:t>Estrategia educativa para la formación profesional-integral del psicólogo en el contexto organizacional</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S_tradnl" sz="1200">
                          <a:effectLst/>
                          <a:latin typeface="Arial Narrow" panose="020B0606020202030204" pitchFamily="34" charset="0"/>
                          <a:ea typeface="Times New Roman" panose="02020603050405020304" pitchFamily="18" charset="0"/>
                          <a:cs typeface="Calibri" panose="020F0502020204030204" pitchFamily="34" charset="0"/>
                        </a:rPr>
                        <a:t>Dr. C. Clara Suárez Rodríguez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0"/>
                        </a:spcAft>
                      </a:pPr>
                      <a:r>
                        <a:rPr lang="es-ES_tradnl" sz="1200">
                          <a:effectLst/>
                          <a:latin typeface="Arial Narrow" panose="020B0606020202030204" pitchFamily="34" charset="0"/>
                          <a:ea typeface="Times New Roman" panose="02020603050405020304" pitchFamily="18" charset="0"/>
                          <a:cs typeface="Calibri" panose="020F0502020204030204" pitchFamily="34" charset="0"/>
                        </a:rPr>
                        <a:t>Dr. C. María del Toro Sánchez</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effectLst/>
                          <a:latin typeface="Arial Narrow" panose="020B0606020202030204" pitchFamily="34" charset="0"/>
                          <a:ea typeface="Times New Roman" panose="02020603050405020304" pitchFamily="18" charset="0"/>
                          <a:cs typeface="Calibri" panose="020F0502020204030204" pitchFamily="34" charset="0"/>
                        </a:rPr>
                        <a:t>Viernes 25 </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spcAft>
                          <a:spcPts val="0"/>
                        </a:spcAft>
                      </a:pPr>
                      <a:r>
                        <a:rPr lang="es-ES" sz="1200" dirty="0">
                          <a:effectLst/>
                          <a:latin typeface="Arial Narrow" panose="020B0606020202030204" pitchFamily="34" charset="0"/>
                          <a:ea typeface="Times New Roman" panose="02020603050405020304" pitchFamily="18" charset="0"/>
                          <a:cs typeface="Calibri" panose="020F0502020204030204" pitchFamily="34" charset="0"/>
                        </a:rPr>
                        <a:t>2:00 pm</a:t>
                      </a:r>
                      <a:endParaRPr lang="es-E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4252140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289287587"/>
              </p:ext>
            </p:extLst>
          </p:nvPr>
        </p:nvGraphicFramePr>
        <p:xfrm>
          <a:off x="179512" y="1628800"/>
          <a:ext cx="7560841" cy="3953913"/>
        </p:xfrm>
        <a:graphic>
          <a:graphicData uri="http://schemas.openxmlformats.org/drawingml/2006/table">
            <a:tbl>
              <a:tblPr>
                <a:tableStyleId>{E8B1032C-EA38-4F05-BA0D-38AFFFC7BED3}</a:tableStyleId>
              </a:tblPr>
              <a:tblGrid>
                <a:gridCol w="2221983"/>
                <a:gridCol w="1333878"/>
                <a:gridCol w="1335551"/>
                <a:gridCol w="1335551"/>
                <a:gridCol w="1333878"/>
              </a:tblGrid>
              <a:tr h="980725">
                <a:tc rowSpan="3">
                  <a:txBody>
                    <a:bodyPr/>
                    <a:lstStyle/>
                    <a:p>
                      <a:pPr marL="66675" marR="89535" indent="0" algn="ctr" defTabSz="914400" rtl="0" eaLnBrk="1" fontAlgn="auto" latinLnBrk="0" hangingPunct="1">
                        <a:lnSpc>
                          <a:spcPct val="115000"/>
                        </a:lnSpc>
                        <a:spcBef>
                          <a:spcPts val="600"/>
                        </a:spcBef>
                        <a:spcAft>
                          <a:spcPts val="0"/>
                        </a:spcAft>
                        <a:buClrTx/>
                        <a:buSzTx/>
                        <a:buFontTx/>
                        <a:buNone/>
                        <a:tabLst/>
                        <a:defRPr/>
                      </a:pPr>
                      <a:r>
                        <a:rPr lang="en-US" sz="2400" dirty="0" smtClean="0">
                          <a:effectLst/>
                        </a:rPr>
                        <a:t>CeeS</a:t>
                      </a:r>
                    </a:p>
                    <a:p>
                      <a:pPr marL="66675" marR="89535" indent="0" algn="ctr" defTabSz="914400" rtl="0" eaLnBrk="1" fontAlgn="auto" latinLnBrk="0" hangingPunct="1">
                        <a:lnSpc>
                          <a:spcPct val="115000"/>
                        </a:lnSpc>
                        <a:spcBef>
                          <a:spcPts val="600"/>
                        </a:spcBef>
                        <a:spcAft>
                          <a:spcPts val="0"/>
                        </a:spcAft>
                        <a:buClrTx/>
                        <a:buSzTx/>
                        <a:buFontTx/>
                        <a:buNone/>
                        <a:tabLst/>
                        <a:defRPr/>
                      </a:pPr>
                      <a:r>
                        <a:rPr lang="en-US" sz="2400" dirty="0" err="1" smtClean="0">
                          <a:effectLst/>
                        </a:rPr>
                        <a:t>Años</a:t>
                      </a:r>
                      <a:endParaRPr lang="en-US" sz="2400" dirty="0" smtClean="0">
                        <a:effectLst/>
                      </a:endParaRPr>
                    </a:p>
                  </a:txBody>
                  <a:tcPr marL="0" marR="0" marT="0" marB="0"/>
                </a:tc>
                <a:tc gridSpan="4">
                  <a:txBody>
                    <a:bodyPr/>
                    <a:lstStyle/>
                    <a:p>
                      <a:pPr marL="142240" marR="89535" algn="ctr">
                        <a:lnSpc>
                          <a:spcPct val="115000"/>
                        </a:lnSpc>
                        <a:spcBef>
                          <a:spcPts val="600"/>
                        </a:spcBef>
                        <a:spcAft>
                          <a:spcPts val="0"/>
                        </a:spcAft>
                      </a:pPr>
                      <a:r>
                        <a:rPr lang="es-ES" sz="2400" spc="-10" dirty="0">
                          <a:effectLst/>
                        </a:rPr>
                        <a:t>D</a:t>
                      </a:r>
                      <a:r>
                        <a:rPr lang="es-ES" sz="2400" spc="10" dirty="0">
                          <a:effectLst/>
                        </a:rPr>
                        <a:t>O</a:t>
                      </a:r>
                      <a:r>
                        <a:rPr lang="es-ES" sz="2400" spc="-10" dirty="0">
                          <a:effectLst/>
                        </a:rPr>
                        <a:t>C</a:t>
                      </a:r>
                      <a:r>
                        <a:rPr lang="es-ES" sz="2400" spc="-30" dirty="0">
                          <a:effectLst/>
                        </a:rPr>
                        <a:t>T</a:t>
                      </a:r>
                      <a:r>
                        <a:rPr lang="es-ES" sz="2400" spc="10" dirty="0">
                          <a:effectLst/>
                        </a:rPr>
                        <a:t>O</a:t>
                      </a:r>
                      <a:r>
                        <a:rPr lang="es-ES" sz="2400" spc="-10" dirty="0">
                          <a:effectLst/>
                        </a:rPr>
                        <a:t>RES</a:t>
                      </a:r>
                      <a:endParaRPr lang="es-ES" sz="2400" dirty="0">
                        <a:effectLst/>
                        <a:latin typeface="Calibri"/>
                        <a:ea typeface="Calibri"/>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r>
              <a:tr h="474309">
                <a:tc vMerge="1">
                  <a:txBody>
                    <a:bodyPr/>
                    <a:lstStyle/>
                    <a:p>
                      <a:endParaRPr lang="es-ES"/>
                    </a:p>
                  </a:txBody>
                  <a:tcPr/>
                </a:tc>
                <a:tc gridSpan="2">
                  <a:txBody>
                    <a:bodyPr/>
                    <a:lstStyle/>
                    <a:p>
                      <a:pPr marL="78740" algn="ctr">
                        <a:lnSpc>
                          <a:spcPct val="115000"/>
                        </a:lnSpc>
                        <a:spcBef>
                          <a:spcPts val="600"/>
                        </a:spcBef>
                        <a:spcAft>
                          <a:spcPts val="0"/>
                        </a:spcAft>
                      </a:pPr>
                      <a:r>
                        <a:rPr lang="es-ES" sz="2000" spc="10" dirty="0">
                          <a:effectLst/>
                        </a:rPr>
                        <a:t>I</a:t>
                      </a:r>
                      <a:r>
                        <a:rPr lang="es-ES" sz="2000" spc="-10" dirty="0">
                          <a:effectLst/>
                        </a:rPr>
                        <a:t>N</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hMerge="1">
                  <a:txBody>
                    <a:bodyPr/>
                    <a:lstStyle/>
                    <a:p>
                      <a:endParaRPr lang="es-ES"/>
                    </a:p>
                  </a:txBody>
                  <a:tcPr/>
                </a:tc>
                <a:tc gridSpan="2">
                  <a:txBody>
                    <a:bodyPr/>
                    <a:lstStyle/>
                    <a:p>
                      <a:pPr marL="78740" algn="ctr">
                        <a:lnSpc>
                          <a:spcPct val="115000"/>
                        </a:lnSpc>
                        <a:spcBef>
                          <a:spcPts val="600"/>
                        </a:spcBef>
                        <a:spcAft>
                          <a:spcPts val="0"/>
                        </a:spcAft>
                      </a:pPr>
                      <a:r>
                        <a:rPr lang="es-ES" sz="2000" spc="-10" dirty="0">
                          <a:effectLst/>
                        </a:rPr>
                        <a:t>EX</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hMerge="1">
                  <a:txBody>
                    <a:bodyPr/>
                    <a:lstStyle/>
                    <a:p>
                      <a:endParaRPr lang="es-ES"/>
                    </a:p>
                  </a:txBody>
                  <a:tcPr/>
                </a:tc>
              </a:tr>
              <a:tr h="474309">
                <a:tc vMerge="1">
                  <a:txBody>
                    <a:bodyPr/>
                    <a:lstStyle/>
                    <a:p>
                      <a:endParaRPr lang="es-ES"/>
                    </a:p>
                  </a:txBody>
                  <a:tcPr/>
                </a:tc>
                <a:tc>
                  <a:txBody>
                    <a:bodyPr/>
                    <a:lstStyle/>
                    <a:p>
                      <a:pPr marR="90170" algn="ctr">
                        <a:lnSpc>
                          <a:spcPct val="115000"/>
                        </a:lnSpc>
                        <a:spcBef>
                          <a:spcPts val="600"/>
                        </a:spcBef>
                        <a:spcAft>
                          <a:spcPts val="0"/>
                        </a:spcAft>
                      </a:pPr>
                      <a:r>
                        <a:rPr lang="es-ES" sz="2000" dirty="0" smtClean="0">
                          <a:effectLst/>
                        </a:rPr>
                        <a:t>P</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R</a:t>
                      </a:r>
                      <a:endParaRPr lang="es-ES" sz="2000" dirty="0" smtClean="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rPr>
                        <a:t>P</a:t>
                      </a:r>
                      <a:endParaRPr lang="es-ES" sz="2000" dirty="0" smtClean="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R</a:t>
                      </a:r>
                      <a:endParaRPr lang="es-ES" sz="2000" dirty="0" smtClean="0">
                        <a:effectLst/>
                        <a:latin typeface="Calibri"/>
                        <a:ea typeface="Calibri"/>
                        <a:cs typeface="Times New Roman"/>
                      </a:endParaRPr>
                    </a:p>
                  </a:txBody>
                  <a:tcPr marL="0" marR="0" marT="0" marB="0"/>
                </a:tc>
              </a:tr>
              <a:tr h="374913">
                <a:tc>
                  <a:txBody>
                    <a:bodyPr/>
                    <a:lstStyle/>
                    <a:p>
                      <a:pPr marL="17780" marR="40005" indent="0" algn="ctr" defTabSz="914400" rtl="0" eaLnBrk="1" fontAlgn="auto" latinLnBrk="0" hangingPunct="1">
                        <a:lnSpc>
                          <a:spcPct val="115000"/>
                        </a:lnSpc>
                        <a:spcBef>
                          <a:spcPts val="600"/>
                        </a:spcBef>
                        <a:spcAft>
                          <a:spcPts val="0"/>
                        </a:spcAft>
                        <a:buClrTx/>
                        <a:buSzTx/>
                        <a:buFontTx/>
                        <a:buNone/>
                        <a:tabLst/>
                        <a:defRPr/>
                      </a:pPr>
                      <a:r>
                        <a:rPr lang="en-US" sz="2000" dirty="0" smtClean="0">
                          <a:effectLst/>
                        </a:rPr>
                        <a:t>2012</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6</a:t>
                      </a:r>
                      <a:endParaRPr lang="es-ES" sz="2000" dirty="0">
                        <a:effectLst/>
                        <a:latin typeface="Calibri"/>
                        <a:ea typeface="Calibri"/>
                        <a:cs typeface="Times New Roman"/>
                      </a:endParaRPr>
                    </a:p>
                  </a:txBody>
                  <a:tcPr marL="0" marR="0" marT="0" marB="0"/>
                </a:tc>
              </a:tr>
              <a:tr h="474308">
                <a:tc>
                  <a:txBody>
                    <a:bodyPr/>
                    <a:lstStyle/>
                    <a:p>
                      <a:pPr marL="17780" marR="40005" algn="ctr">
                        <a:lnSpc>
                          <a:spcPct val="115000"/>
                        </a:lnSpc>
                        <a:spcBef>
                          <a:spcPts val="600"/>
                        </a:spcBef>
                        <a:spcAft>
                          <a:spcPts val="0"/>
                        </a:spcAft>
                      </a:pPr>
                      <a:r>
                        <a:rPr lang="es-ES" sz="2000" dirty="0" smtClean="0">
                          <a:effectLst/>
                        </a:rPr>
                        <a:t>2013</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1</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5</a:t>
                      </a:r>
                      <a:endParaRPr lang="es-ES" sz="2000" dirty="0">
                        <a:effectLst/>
                        <a:latin typeface="Calibri"/>
                        <a:ea typeface="Calibri"/>
                        <a:cs typeface="Times New Roman"/>
                      </a:endParaRPr>
                    </a:p>
                  </a:txBody>
                  <a:tcPr marL="0" marR="0" marT="0" marB="0"/>
                </a:tc>
              </a:tr>
              <a:tr h="252028">
                <a:tc>
                  <a:txBody>
                    <a:bodyPr/>
                    <a:lstStyle/>
                    <a:p>
                      <a:pPr marL="17780" marR="40005" algn="ctr">
                        <a:lnSpc>
                          <a:spcPct val="115000"/>
                        </a:lnSpc>
                        <a:spcBef>
                          <a:spcPts val="600"/>
                        </a:spcBef>
                        <a:spcAft>
                          <a:spcPts val="0"/>
                        </a:spcAft>
                      </a:pPr>
                      <a:r>
                        <a:rPr lang="en-US" sz="2000" dirty="0" smtClean="0">
                          <a:effectLst/>
                        </a:rPr>
                        <a:t>2014</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smtClean="0">
                          <a:effectLst/>
                        </a:rPr>
                        <a:t> </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1</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13</a:t>
                      </a:r>
                      <a:endParaRPr lang="es-ES" sz="2000" dirty="0">
                        <a:effectLst/>
                        <a:latin typeface="Calibri"/>
                        <a:ea typeface="Calibri"/>
                        <a:cs typeface="Times New Roman"/>
                      </a:endParaRPr>
                    </a:p>
                  </a:txBody>
                  <a:tcPr marL="0" marR="0" marT="0" marB="0"/>
                </a:tc>
              </a:tr>
              <a:tr h="252028">
                <a:tc>
                  <a:txBody>
                    <a:bodyPr/>
                    <a:lstStyle/>
                    <a:p>
                      <a:pPr marL="17780" marR="40005" algn="ctr">
                        <a:lnSpc>
                          <a:spcPct val="115000"/>
                        </a:lnSpc>
                        <a:spcBef>
                          <a:spcPts val="600"/>
                        </a:spcBef>
                        <a:spcAft>
                          <a:spcPts val="0"/>
                        </a:spcAft>
                      </a:pPr>
                      <a:r>
                        <a:rPr lang="es-ES" sz="2000" dirty="0" smtClean="0">
                          <a:effectLst/>
                          <a:latin typeface="Calibri"/>
                          <a:ea typeface="Calibri"/>
                          <a:cs typeface="Times New Roman"/>
                        </a:rPr>
                        <a:t>2015</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smtClean="0">
                          <a:effectLst/>
                          <a:latin typeface="Calibri"/>
                          <a:ea typeface="Calibri"/>
                          <a:cs typeface="Times New Roman"/>
                        </a:rPr>
                        <a:t>3</a:t>
                      </a:r>
                    </a:p>
                  </a:txBody>
                  <a:tcPr marL="0" marR="0" marT="0" marB="0"/>
                </a:tc>
                <a:tc>
                  <a:txBody>
                    <a:bodyPr/>
                    <a:lstStyle/>
                    <a:p>
                      <a:pPr marR="103505" algn="ctr">
                        <a:lnSpc>
                          <a:spcPct val="115000"/>
                        </a:lnSpc>
                        <a:spcBef>
                          <a:spcPts val="600"/>
                        </a:spcBef>
                        <a:spcAft>
                          <a:spcPts val="0"/>
                        </a:spcAft>
                      </a:pPr>
                      <a:r>
                        <a:rPr lang="es-ES" sz="2000" dirty="0" smtClean="0">
                          <a:effectLst/>
                          <a:latin typeface="Calibri"/>
                          <a:ea typeface="Calibri"/>
                          <a:cs typeface="Times New Roman"/>
                        </a:rPr>
                        <a:t>2</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latin typeface="Calibri"/>
                          <a:ea typeface="Calibri"/>
                          <a:cs typeface="Times New Roman"/>
                        </a:rPr>
                        <a:t>17</a:t>
                      </a: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latin typeface="Calibri"/>
                          <a:ea typeface="Calibri"/>
                          <a:cs typeface="Times New Roman"/>
                        </a:rPr>
                        <a:t>17</a:t>
                      </a:r>
                      <a:endParaRPr lang="es-ES" sz="2000" dirty="0">
                        <a:effectLst/>
                        <a:latin typeface="Calibri"/>
                        <a:ea typeface="Calibri"/>
                        <a:cs typeface="Times New Roman"/>
                      </a:endParaRPr>
                    </a:p>
                  </a:txBody>
                  <a:tcPr marL="0" marR="0" marT="0" marB="0"/>
                </a:tc>
              </a:tr>
              <a:tr h="474309">
                <a:tc>
                  <a:txBody>
                    <a:bodyPr/>
                    <a:lstStyle/>
                    <a:p>
                      <a:pPr marL="17780" marR="40005" algn="ctr">
                        <a:lnSpc>
                          <a:spcPct val="115000"/>
                        </a:lnSpc>
                        <a:spcBef>
                          <a:spcPts val="600"/>
                        </a:spcBef>
                        <a:spcAft>
                          <a:spcPts val="0"/>
                        </a:spcAft>
                      </a:pPr>
                      <a:r>
                        <a:rPr lang="es-ES" sz="2000" dirty="0">
                          <a:effectLst/>
                        </a:rPr>
                        <a:t>TOTAL</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a:effectLst/>
                        </a:rPr>
                        <a:t> </a:t>
                      </a:r>
                      <a:r>
                        <a:rPr lang="es-ES" sz="2000" dirty="0" smtClean="0">
                          <a:effectLst/>
                        </a:rPr>
                        <a:t>3</a:t>
                      </a: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4</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latin typeface="Calibri"/>
                          <a:ea typeface="Calibri"/>
                          <a:cs typeface="Times New Roman"/>
                        </a:rPr>
                        <a:t>17</a:t>
                      </a: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latin typeface="Calibri"/>
                          <a:ea typeface="Calibri"/>
                          <a:cs typeface="Times New Roman"/>
                        </a:rPr>
                        <a:t>41</a:t>
                      </a:r>
                      <a:endParaRPr lang="es-ES" sz="2000" dirty="0">
                        <a:effectLst/>
                        <a:latin typeface="Calibri"/>
                        <a:ea typeface="Calibri"/>
                        <a:cs typeface="Times New Roman"/>
                      </a:endParaRPr>
                    </a:p>
                  </a:txBody>
                  <a:tcPr marL="0" marR="0" marT="0" marB="0"/>
                </a:tc>
              </a:tr>
            </a:tbl>
          </a:graphicData>
        </a:graphic>
      </p:graphicFrame>
      <p:sp>
        <p:nvSpPr>
          <p:cNvPr id="4" name="3 Rectángulo"/>
          <p:cNvSpPr/>
          <p:nvPr/>
        </p:nvSpPr>
        <p:spPr>
          <a:xfrm>
            <a:off x="1113360" y="335558"/>
            <a:ext cx="7272808" cy="1077218"/>
          </a:xfrm>
          <a:prstGeom prst="rect">
            <a:avLst/>
          </a:prstGeom>
        </p:spPr>
        <p:txBody>
          <a:bodyPr wrap="square">
            <a:spAutoFit/>
          </a:bodyPr>
          <a:lstStyle/>
          <a:p>
            <a:r>
              <a:rPr lang="es-ES" sz="3200" dirty="0" smtClean="0">
                <a:solidFill>
                  <a:srgbClr val="FF0000"/>
                </a:solidFill>
                <a:latin typeface="Impact" pitchFamily="34" charset="0"/>
              </a:rPr>
              <a:t>CUMPLIMIENTO DEL PLAN DE DEFENSAS DE MAESTRÍAS Y DOCTORADOS DEL CEES.</a:t>
            </a:r>
            <a:endParaRPr lang="es-ES" sz="3200" dirty="0">
              <a:solidFill>
                <a:srgbClr val="FF0000"/>
              </a:solidFill>
              <a:latin typeface="Impact" pitchFamily="34" charset="0"/>
            </a:endParaRPr>
          </a:p>
        </p:txBody>
      </p:sp>
    </p:spTree>
    <p:extLst>
      <p:ext uri="{BB962C8B-B14F-4D97-AF65-F5344CB8AC3E}">
        <p14:creationId xmlns:p14="http://schemas.microsoft.com/office/powerpoint/2010/main" val="45882552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892734597"/>
              </p:ext>
            </p:extLst>
          </p:nvPr>
        </p:nvGraphicFramePr>
        <p:xfrm>
          <a:off x="101272" y="242208"/>
          <a:ext cx="9042733" cy="6312729"/>
        </p:xfrm>
        <a:graphic>
          <a:graphicData uri="http://schemas.openxmlformats.org/drawingml/2006/table">
            <a:tbl>
              <a:tblPr firstRow="1" bandRow="1">
                <a:tableStyleId>{5940675A-B579-460E-94D1-54222C63F5DA}</a:tableStyleId>
              </a:tblPr>
              <a:tblGrid>
                <a:gridCol w="435098"/>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gridCol w="374245"/>
              </a:tblGrid>
              <a:tr h="393180">
                <a:tc rowSpan="2">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gridSpan="2">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gridSpan="5">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gridSpan="2">
                  <a:txBody>
                    <a:bodyPr/>
                    <a:lstStyle/>
                    <a:p>
                      <a:pPr marL="0" indent="0"/>
                      <a:endParaRPr lang="es-ES" dirty="0"/>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a:p>
                  </a:txBody>
                  <a:tcP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tc rowSpan="2" gridSpan="1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hMerge="1">
                  <a:txBody>
                    <a:bodyPr/>
                    <a:lstStyle/>
                    <a:p>
                      <a:endParaRPr lang="es-ES"/>
                    </a:p>
                  </a:txBody>
                  <a:tcPr>
                    <a:lnL w="12700" cap="flat" cmpd="sng" algn="ctr">
                      <a:solidFill>
                        <a:schemeClr val="tx1"/>
                      </a:solidFill>
                      <a:prstDash val="solid"/>
                      <a:round/>
                      <a:headEnd type="none" w="med" len="med"/>
                      <a:tailEnd type="none" w="med" len="med"/>
                    </a:lnL>
                  </a:tcPr>
                </a:tc>
                <a:tc rowSpan="2" hMerge="1">
                  <a:txBody>
                    <a:bodyPr/>
                    <a:lstStyle/>
                    <a:p>
                      <a:endParaRPr lang="es-ES"/>
                    </a:p>
                  </a:txBody>
                  <a:tcPr/>
                </a:tc>
                <a:tc rowSpan="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rowSpan="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93180">
                <a:tc vMerge="1">
                  <a:txBody>
                    <a:bodyPr/>
                    <a:lstStyle/>
                    <a:p>
                      <a:endParaRPr lang="es-E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vMerge="1">
                  <a:txBody>
                    <a:bodyPr/>
                    <a:lstStyle/>
                    <a:p>
                      <a:endParaRPr lang="es-E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gridSpan="5" vMerge="1">
                  <a:txBody>
                    <a:bodyPr/>
                    <a:lstStyle/>
                    <a:p>
                      <a:endParaRPr lang="es-ES"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endParaRPr lang="es-ES"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12"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tc>
                <a:tc vMerge="1">
                  <a:txBody>
                    <a:bodyPr/>
                    <a:lstStyle/>
                    <a:p>
                      <a:endParaRPr lang="es-ES"/>
                    </a:p>
                  </a:txBody>
                  <a:tcPr/>
                </a:tc>
                <a:tc vMerge="1">
                  <a:txBody>
                    <a:bodyPr/>
                    <a:lstStyle/>
                    <a:p>
                      <a:endParaRPr lang="es-ES"/>
                    </a:p>
                  </a:txBody>
                  <a:tcPr/>
                </a:tc>
              </a:tr>
              <a:tr h="393180">
                <a:tc>
                  <a:txBody>
                    <a:bodyPr/>
                    <a:lstStyle/>
                    <a:p>
                      <a:r>
                        <a:rPr lang="es-ES" dirty="0" smtClean="0"/>
                        <a:t>39</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36</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33</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30</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27</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24</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21</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18</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15</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12</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9</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93180">
                <a:tc>
                  <a:txBody>
                    <a:bodyPr/>
                    <a:lstStyle/>
                    <a:p>
                      <a:r>
                        <a:rPr lang="es-ES" dirty="0" smtClean="0"/>
                        <a:t>6</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93180">
                <a:tc>
                  <a:txBody>
                    <a:bodyPr/>
                    <a:lstStyle/>
                    <a:p>
                      <a:r>
                        <a:rPr lang="es-ES" dirty="0" smtClean="0"/>
                        <a:t>3</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415029">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93</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94</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95</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96</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97</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98</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99</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00</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01</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02</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03</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04</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05</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06</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07</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08</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09</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10</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11</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12  </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13</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14</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15</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7 Cilindro"/>
          <p:cNvSpPr/>
          <p:nvPr/>
        </p:nvSpPr>
        <p:spPr bwMode="auto">
          <a:xfrm>
            <a:off x="853873" y="5877272"/>
            <a:ext cx="45719" cy="36004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9" name="8 Cilindro"/>
          <p:cNvSpPr/>
          <p:nvPr/>
        </p:nvSpPr>
        <p:spPr bwMode="auto">
          <a:xfrm>
            <a:off x="1943707" y="6021288"/>
            <a:ext cx="45719" cy="21602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0" name="9 Cilindro"/>
          <p:cNvSpPr/>
          <p:nvPr/>
        </p:nvSpPr>
        <p:spPr bwMode="auto">
          <a:xfrm flipH="1">
            <a:off x="2349466" y="5661248"/>
            <a:ext cx="45719" cy="57606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1" name="10 Cilindro"/>
          <p:cNvSpPr/>
          <p:nvPr/>
        </p:nvSpPr>
        <p:spPr bwMode="auto">
          <a:xfrm>
            <a:off x="2735795" y="573325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2" name="11 Cilindro"/>
          <p:cNvSpPr/>
          <p:nvPr/>
        </p:nvSpPr>
        <p:spPr bwMode="auto">
          <a:xfrm>
            <a:off x="3111075" y="575611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3" name="12 Cilindro"/>
          <p:cNvSpPr/>
          <p:nvPr/>
        </p:nvSpPr>
        <p:spPr bwMode="auto">
          <a:xfrm>
            <a:off x="3501594" y="573325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Times New Roman" pitchFamily="18" charset="0"/>
              </a:rPr>
              <a:t> </a:t>
            </a:r>
          </a:p>
        </p:txBody>
      </p:sp>
      <p:sp>
        <p:nvSpPr>
          <p:cNvPr id="14" name="13 Cilindro"/>
          <p:cNvSpPr/>
          <p:nvPr/>
        </p:nvSpPr>
        <p:spPr bwMode="auto">
          <a:xfrm>
            <a:off x="3860397" y="4648944"/>
            <a:ext cx="45719" cy="158417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5" name="14 Cilindro"/>
          <p:cNvSpPr/>
          <p:nvPr/>
        </p:nvSpPr>
        <p:spPr bwMode="auto">
          <a:xfrm flipH="1">
            <a:off x="4232645" y="5517232"/>
            <a:ext cx="45719" cy="7200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6" name="15 Cilindro"/>
          <p:cNvSpPr/>
          <p:nvPr/>
        </p:nvSpPr>
        <p:spPr bwMode="auto">
          <a:xfrm flipH="1">
            <a:off x="4653302" y="4823440"/>
            <a:ext cx="45719" cy="14096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7" name="16 Cilindro"/>
          <p:cNvSpPr/>
          <p:nvPr/>
        </p:nvSpPr>
        <p:spPr bwMode="auto">
          <a:xfrm flipH="1">
            <a:off x="5043822" y="4799283"/>
            <a:ext cx="45719" cy="14096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8" name="17 Cilindro"/>
          <p:cNvSpPr/>
          <p:nvPr/>
        </p:nvSpPr>
        <p:spPr bwMode="auto">
          <a:xfrm flipH="1">
            <a:off x="5416070" y="4805413"/>
            <a:ext cx="45719" cy="141387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9" name="18 Cilindro"/>
          <p:cNvSpPr/>
          <p:nvPr/>
        </p:nvSpPr>
        <p:spPr bwMode="auto">
          <a:xfrm flipH="1">
            <a:off x="5784752" y="5372713"/>
            <a:ext cx="45719" cy="8869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0" name="19 Cilindro"/>
          <p:cNvSpPr/>
          <p:nvPr/>
        </p:nvSpPr>
        <p:spPr bwMode="auto">
          <a:xfrm>
            <a:off x="6167649" y="4281284"/>
            <a:ext cx="45719" cy="197469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1" name="20 Cilindro"/>
          <p:cNvSpPr/>
          <p:nvPr/>
        </p:nvSpPr>
        <p:spPr bwMode="auto">
          <a:xfrm flipH="1">
            <a:off x="6558278" y="5643221"/>
            <a:ext cx="45719" cy="57606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2" name="21 Cilindro"/>
          <p:cNvSpPr/>
          <p:nvPr/>
        </p:nvSpPr>
        <p:spPr bwMode="auto">
          <a:xfrm>
            <a:off x="6959743" y="2194846"/>
            <a:ext cx="45719" cy="4062928"/>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3" name="22 Cilindro"/>
          <p:cNvSpPr/>
          <p:nvPr/>
        </p:nvSpPr>
        <p:spPr bwMode="auto">
          <a:xfrm>
            <a:off x="7374932" y="3040611"/>
            <a:ext cx="45719" cy="316835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4" name="23 Cilindro"/>
          <p:cNvSpPr/>
          <p:nvPr/>
        </p:nvSpPr>
        <p:spPr bwMode="auto">
          <a:xfrm>
            <a:off x="7743418" y="2005652"/>
            <a:ext cx="45719" cy="419932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5" name="24 Cilindro"/>
          <p:cNvSpPr/>
          <p:nvPr/>
        </p:nvSpPr>
        <p:spPr bwMode="auto">
          <a:xfrm flipH="1">
            <a:off x="8121488" y="4648944"/>
            <a:ext cx="45719" cy="146721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6" name="25 Cilindro"/>
          <p:cNvSpPr/>
          <p:nvPr/>
        </p:nvSpPr>
        <p:spPr bwMode="auto">
          <a:xfrm>
            <a:off x="8442433" y="4509120"/>
            <a:ext cx="45719" cy="1639741"/>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pSp>
        <p:nvGrpSpPr>
          <p:cNvPr id="27" name="26 Grupo"/>
          <p:cNvGrpSpPr/>
          <p:nvPr/>
        </p:nvGrpSpPr>
        <p:grpSpPr>
          <a:xfrm>
            <a:off x="213797" y="1195871"/>
            <a:ext cx="8303778" cy="4180531"/>
            <a:chOff x="971600" y="1876762"/>
            <a:chExt cx="7200800" cy="4180531"/>
          </a:xfrm>
        </p:grpSpPr>
        <p:sp>
          <p:nvSpPr>
            <p:cNvPr id="28" name="27 CuadroTexto"/>
            <p:cNvSpPr txBox="1"/>
            <p:nvPr/>
          </p:nvSpPr>
          <p:spPr>
            <a:xfrm>
              <a:off x="971600" y="5445224"/>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1.25</a:t>
              </a:r>
              <a:endParaRPr lang="es-ES" sz="2000" b="1" dirty="0">
                <a:solidFill>
                  <a:srgbClr val="FF0000"/>
                </a:solidFill>
                <a:latin typeface="Arial" pitchFamily="34" charset="0"/>
                <a:cs typeface="Arial" pitchFamily="34" charset="0"/>
              </a:endParaRPr>
            </a:p>
          </p:txBody>
        </p:sp>
        <p:sp>
          <p:nvSpPr>
            <p:cNvPr id="29" name="28 CuadroTexto"/>
            <p:cNvSpPr txBox="1"/>
            <p:nvPr/>
          </p:nvSpPr>
          <p:spPr>
            <a:xfrm>
              <a:off x="2483768" y="4613066"/>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5.25</a:t>
              </a:r>
              <a:endParaRPr lang="es-ES" sz="2000" b="1" dirty="0">
                <a:solidFill>
                  <a:srgbClr val="FF0000"/>
                </a:solidFill>
                <a:latin typeface="Arial" pitchFamily="34" charset="0"/>
                <a:cs typeface="Arial" pitchFamily="34" charset="0"/>
              </a:endParaRPr>
            </a:p>
          </p:txBody>
        </p:sp>
        <p:sp>
          <p:nvSpPr>
            <p:cNvPr id="30" name="29 CuadroTexto"/>
            <p:cNvSpPr txBox="1"/>
            <p:nvPr/>
          </p:nvSpPr>
          <p:spPr>
            <a:xfrm>
              <a:off x="4355976" y="3429000"/>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10.7</a:t>
              </a:r>
              <a:endParaRPr lang="es-ES" sz="2000" b="1" dirty="0">
                <a:solidFill>
                  <a:srgbClr val="FF0000"/>
                </a:solidFill>
                <a:latin typeface="Arial" pitchFamily="34" charset="0"/>
                <a:cs typeface="Arial" pitchFamily="34" charset="0"/>
              </a:endParaRPr>
            </a:p>
          </p:txBody>
        </p:sp>
        <p:sp>
          <p:nvSpPr>
            <p:cNvPr id="31" name="30 CuadroTexto"/>
            <p:cNvSpPr txBox="1"/>
            <p:nvPr/>
          </p:nvSpPr>
          <p:spPr>
            <a:xfrm>
              <a:off x="5580112" y="3573016"/>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10.0</a:t>
              </a:r>
              <a:endParaRPr lang="es-ES" sz="2000" b="1" dirty="0">
                <a:solidFill>
                  <a:srgbClr val="FF0000"/>
                </a:solidFill>
                <a:latin typeface="Arial" pitchFamily="34" charset="0"/>
                <a:cs typeface="Arial" pitchFamily="34" charset="0"/>
              </a:endParaRPr>
            </a:p>
          </p:txBody>
        </p:sp>
        <p:sp>
          <p:nvSpPr>
            <p:cNvPr id="32" name="31 CuadroTexto"/>
            <p:cNvSpPr txBox="1"/>
            <p:nvPr/>
          </p:nvSpPr>
          <p:spPr>
            <a:xfrm>
              <a:off x="7187148" y="1876762"/>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20.4</a:t>
              </a:r>
              <a:endParaRPr lang="es-ES" sz="2000" b="1" dirty="0">
                <a:solidFill>
                  <a:srgbClr val="FF0000"/>
                </a:solidFill>
                <a:latin typeface="Arial" pitchFamily="34" charset="0"/>
                <a:cs typeface="Arial" pitchFamily="34" charset="0"/>
              </a:endParaRPr>
            </a:p>
          </p:txBody>
        </p:sp>
        <p:cxnSp>
          <p:nvCxnSpPr>
            <p:cNvPr id="33" name="32 Conector recto"/>
            <p:cNvCxnSpPr/>
            <p:nvPr/>
          </p:nvCxnSpPr>
          <p:spPr bwMode="auto">
            <a:xfrm flipV="1">
              <a:off x="1331640" y="2204864"/>
              <a:ext cx="6738817" cy="3852429"/>
            </a:xfrm>
            <a:prstGeom prst="lin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4" name="33 Grupo"/>
          <p:cNvGrpSpPr/>
          <p:nvPr/>
        </p:nvGrpSpPr>
        <p:grpSpPr>
          <a:xfrm>
            <a:off x="7563580" y="159007"/>
            <a:ext cx="1489308" cy="1080120"/>
            <a:chOff x="7524328" y="928755"/>
            <a:chExt cx="1152128" cy="792088"/>
          </a:xfrm>
        </p:grpSpPr>
        <p:sp>
          <p:nvSpPr>
            <p:cNvPr id="35" name="34 Elipse"/>
            <p:cNvSpPr/>
            <p:nvPr/>
          </p:nvSpPr>
          <p:spPr bwMode="auto">
            <a:xfrm>
              <a:off x="7524328" y="928755"/>
              <a:ext cx="1152128" cy="79208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36" name="35 CuadroTexto"/>
            <p:cNvSpPr txBox="1"/>
            <p:nvPr/>
          </p:nvSpPr>
          <p:spPr>
            <a:xfrm>
              <a:off x="7524328" y="980728"/>
              <a:ext cx="1152128" cy="677109"/>
            </a:xfrm>
            <a:prstGeom prst="rect">
              <a:avLst/>
            </a:prstGeom>
            <a:noFill/>
          </p:spPr>
          <p:txBody>
            <a:bodyPr wrap="square" rtlCol="0">
              <a:spAutoFit/>
            </a:bodyPr>
            <a:lstStyle/>
            <a:p>
              <a:r>
                <a:rPr lang="es-ES" sz="5400" b="1" dirty="0" smtClean="0">
                  <a:latin typeface="Arial" pitchFamily="34" charset="0"/>
                  <a:cs typeface="Arial" pitchFamily="34" charset="0"/>
                </a:rPr>
                <a:t>240</a:t>
              </a:r>
              <a:endParaRPr lang="es-ES" sz="5400" b="1" dirty="0">
                <a:latin typeface="Arial" pitchFamily="34" charset="0"/>
                <a:cs typeface="Arial" pitchFamily="34" charset="0"/>
              </a:endParaRPr>
            </a:p>
          </p:txBody>
        </p:sp>
      </p:grpSp>
      <p:sp>
        <p:nvSpPr>
          <p:cNvPr id="40" name="39 CuadroTexto"/>
          <p:cNvSpPr txBox="1"/>
          <p:nvPr/>
        </p:nvSpPr>
        <p:spPr>
          <a:xfrm>
            <a:off x="333240" y="328120"/>
            <a:ext cx="7200800" cy="707886"/>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FORMACIÓN DE DOCTORES EN EL CeeS</a:t>
            </a:r>
          </a:p>
          <a:p>
            <a:r>
              <a:rPr lang="es-ES" sz="2000" b="1" dirty="0" smtClean="0">
                <a:solidFill>
                  <a:srgbClr val="FF0000"/>
                </a:solidFill>
                <a:latin typeface="Arial" pitchFamily="34" charset="0"/>
                <a:cs typeface="Arial" pitchFamily="34" charset="0"/>
              </a:rPr>
              <a:t>ENTRE 1993 Y 2015</a:t>
            </a:r>
            <a:endParaRPr lang="es-ES" sz="4000" b="1" dirty="0">
              <a:solidFill>
                <a:srgbClr val="FF0000"/>
              </a:solidFill>
              <a:latin typeface="Arial" pitchFamily="34" charset="0"/>
              <a:cs typeface="Arial" pitchFamily="34" charset="0"/>
            </a:endParaRPr>
          </a:p>
        </p:txBody>
      </p:sp>
      <p:grpSp>
        <p:nvGrpSpPr>
          <p:cNvPr id="2" name="1 Grupo"/>
          <p:cNvGrpSpPr/>
          <p:nvPr/>
        </p:nvGrpSpPr>
        <p:grpSpPr>
          <a:xfrm>
            <a:off x="7825799" y="1490870"/>
            <a:ext cx="1312174" cy="1929451"/>
            <a:chOff x="8041782" y="2536104"/>
            <a:chExt cx="1272897" cy="2721053"/>
          </a:xfrm>
        </p:grpSpPr>
        <p:cxnSp>
          <p:nvCxnSpPr>
            <p:cNvPr id="3" name="2 Conector recto de flecha"/>
            <p:cNvCxnSpPr/>
            <p:nvPr/>
          </p:nvCxnSpPr>
          <p:spPr bwMode="auto">
            <a:xfrm>
              <a:off x="9036497" y="3749784"/>
              <a:ext cx="0" cy="1507373"/>
            </a:xfrm>
            <a:prstGeom prst="straightConnector1">
              <a:avLst/>
            </a:prstGeom>
            <a:noFill/>
            <a:ln w="762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7" name="36 Grupo"/>
            <p:cNvGrpSpPr/>
            <p:nvPr/>
          </p:nvGrpSpPr>
          <p:grpSpPr>
            <a:xfrm>
              <a:off x="8041782" y="2536104"/>
              <a:ext cx="1272897" cy="1302148"/>
              <a:chOff x="7110171" y="287619"/>
              <a:chExt cx="2004313" cy="1513723"/>
            </a:xfrm>
          </p:grpSpPr>
          <p:sp>
            <p:nvSpPr>
              <p:cNvPr id="38" name="37 Elipse"/>
              <p:cNvSpPr/>
              <p:nvPr/>
            </p:nvSpPr>
            <p:spPr bwMode="auto">
              <a:xfrm>
                <a:off x="7352389" y="895423"/>
                <a:ext cx="1762095" cy="79208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39" name="38 CuadroTexto"/>
              <p:cNvSpPr txBox="1"/>
              <p:nvPr/>
            </p:nvSpPr>
            <p:spPr>
              <a:xfrm>
                <a:off x="7110171" y="287619"/>
                <a:ext cx="1854747" cy="1513723"/>
              </a:xfrm>
              <a:prstGeom prst="rect">
                <a:avLst/>
              </a:prstGeom>
              <a:noFill/>
            </p:spPr>
            <p:txBody>
              <a:bodyPr wrap="square" rtlCol="0">
                <a:spAutoFit/>
              </a:bodyPr>
              <a:lstStyle/>
              <a:p>
                <a:r>
                  <a:rPr lang="es-ES" sz="5400" b="1" dirty="0" smtClean="0">
                    <a:latin typeface="Arial" pitchFamily="34" charset="0"/>
                    <a:cs typeface="Arial" pitchFamily="34" charset="0"/>
                  </a:rPr>
                  <a:t> </a:t>
                </a:r>
                <a:r>
                  <a:rPr lang="es-ES" sz="3200" b="1" dirty="0" smtClean="0">
                    <a:latin typeface="Arial" pitchFamily="34" charset="0"/>
                    <a:cs typeface="Arial" pitchFamily="34" charset="0"/>
                  </a:rPr>
                  <a:t>19</a:t>
                </a:r>
                <a:endParaRPr lang="es-ES" sz="3200" b="1" dirty="0">
                  <a:latin typeface="Arial" pitchFamily="34" charset="0"/>
                  <a:cs typeface="Arial" pitchFamily="34" charset="0"/>
                </a:endParaRPr>
              </a:p>
            </p:txBody>
          </p:sp>
        </p:grpSp>
      </p:grpSp>
      <p:cxnSp>
        <p:nvCxnSpPr>
          <p:cNvPr id="5" name="4 Conector recto"/>
          <p:cNvCxnSpPr/>
          <p:nvPr/>
        </p:nvCxnSpPr>
        <p:spPr bwMode="auto">
          <a:xfrm flipH="1">
            <a:off x="8892481" y="3717032"/>
            <a:ext cx="11882" cy="2408956"/>
          </a:xfrm>
          <a:prstGeom prst="lin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250303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250"/>
                                        <p:tgtEl>
                                          <p:spTgt spid="8"/>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250"/>
                                        <p:tgtEl>
                                          <p:spTgt spid="9"/>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250"/>
                                        <p:tgtEl>
                                          <p:spTgt spid="10"/>
                                        </p:tgtEl>
                                      </p:cBhvr>
                                    </p:animEffect>
                                  </p:childTnLst>
                                </p:cTn>
                              </p:par>
                            </p:childTnLst>
                          </p:cTn>
                        </p:par>
                        <p:par>
                          <p:cTn id="16" fill="hold">
                            <p:stCondLst>
                              <p:cond delay="75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250"/>
                                        <p:tgtEl>
                                          <p:spTgt spid="11"/>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50"/>
                                        <p:tgtEl>
                                          <p:spTgt spid="12"/>
                                        </p:tgtEl>
                                      </p:cBhvr>
                                    </p:animEffect>
                                  </p:childTnLst>
                                </p:cTn>
                              </p:par>
                            </p:childTnLst>
                          </p:cTn>
                        </p:par>
                        <p:par>
                          <p:cTn id="24" fill="hold">
                            <p:stCondLst>
                              <p:cond delay="1250"/>
                            </p:stCondLst>
                            <p:childTnLst>
                              <p:par>
                                <p:cTn id="25" presetID="2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250"/>
                                        <p:tgtEl>
                                          <p:spTgt spid="13"/>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250"/>
                                        <p:tgtEl>
                                          <p:spTgt spid="14"/>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250"/>
                                        <p:tgtEl>
                                          <p:spTgt spid="16"/>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250"/>
                                        <p:tgtEl>
                                          <p:spTgt spid="17"/>
                                        </p:tgtEl>
                                      </p:cBhvr>
                                    </p:animEffect>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250"/>
                                        <p:tgtEl>
                                          <p:spTgt spid="18"/>
                                        </p:tgtEl>
                                      </p:cBhvr>
                                    </p:animEffect>
                                  </p:childTnLst>
                                </p:cTn>
                              </p:par>
                            </p:childTnLst>
                          </p:cTn>
                        </p:par>
                        <p:par>
                          <p:cTn id="48" fill="hold">
                            <p:stCondLst>
                              <p:cond delay="2750"/>
                            </p:stCondLst>
                            <p:childTnLst>
                              <p:par>
                                <p:cTn id="49" presetID="2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250"/>
                                        <p:tgtEl>
                                          <p:spTgt spid="19"/>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down)">
                                      <p:cBhvr>
                                        <p:cTn id="55" dur="250"/>
                                        <p:tgtEl>
                                          <p:spTgt spid="20"/>
                                        </p:tgtEl>
                                      </p:cBhvr>
                                    </p:animEffect>
                                  </p:childTnLst>
                                </p:cTn>
                              </p:par>
                            </p:childTnLst>
                          </p:cTn>
                        </p:par>
                        <p:par>
                          <p:cTn id="56" fill="hold">
                            <p:stCondLst>
                              <p:cond delay="3250"/>
                            </p:stCondLst>
                            <p:childTnLst>
                              <p:par>
                                <p:cTn id="57" presetID="22" presetClass="entr" presetSubtype="4"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250"/>
                                        <p:tgtEl>
                                          <p:spTgt spid="21"/>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down)">
                                      <p:cBhvr>
                                        <p:cTn id="63" dur="250"/>
                                        <p:tgtEl>
                                          <p:spTgt spid="22"/>
                                        </p:tgtEl>
                                      </p:cBhvr>
                                    </p:animEffect>
                                  </p:childTnLst>
                                </p:cTn>
                              </p:par>
                            </p:childTnLst>
                          </p:cTn>
                        </p:par>
                        <p:par>
                          <p:cTn id="64" fill="hold">
                            <p:stCondLst>
                              <p:cond delay="3750"/>
                            </p:stCondLst>
                            <p:childTnLst>
                              <p:par>
                                <p:cTn id="65" presetID="22" presetClass="entr" presetSubtype="4"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down)">
                                      <p:cBhvr>
                                        <p:cTn id="67" dur="250"/>
                                        <p:tgtEl>
                                          <p:spTgt spid="23"/>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down)">
                                      <p:cBhvr>
                                        <p:cTn id="71" dur="250"/>
                                        <p:tgtEl>
                                          <p:spTgt spid="24"/>
                                        </p:tgtEl>
                                      </p:cBhvr>
                                    </p:animEffect>
                                  </p:childTnLst>
                                </p:cTn>
                              </p:par>
                            </p:childTnLst>
                          </p:cTn>
                        </p:par>
                        <p:par>
                          <p:cTn id="72" fill="hold">
                            <p:stCondLst>
                              <p:cond delay="4250"/>
                            </p:stCondLst>
                            <p:childTnLst>
                              <p:par>
                                <p:cTn id="73" presetID="22" presetClass="entr" presetSubtype="4"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down)">
                                      <p:cBhvr>
                                        <p:cTn id="75" dur="250"/>
                                        <p:tgtEl>
                                          <p:spTgt spid="25"/>
                                        </p:tgtEl>
                                      </p:cBhvr>
                                    </p:animEffect>
                                  </p:childTnLst>
                                </p:cTn>
                              </p:par>
                            </p:childTnLst>
                          </p:cTn>
                        </p:par>
                        <p:par>
                          <p:cTn id="76" fill="hold">
                            <p:stCondLst>
                              <p:cond delay="4500"/>
                            </p:stCondLst>
                            <p:childTnLst>
                              <p:par>
                                <p:cTn id="77" presetID="22" presetClass="entr" presetSubtype="4"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down)">
                                      <p:cBhvr>
                                        <p:cTn id="79" dur="250"/>
                                        <p:tgtEl>
                                          <p:spTgt spid="26"/>
                                        </p:tgtEl>
                                      </p:cBhvr>
                                    </p:animEffect>
                                  </p:childTnLst>
                                </p:cTn>
                              </p:par>
                            </p:childTnLst>
                          </p:cTn>
                        </p:par>
                        <p:par>
                          <p:cTn id="80" fill="hold">
                            <p:stCondLst>
                              <p:cond delay="4750"/>
                            </p:stCondLst>
                            <p:childTnLst>
                              <p:par>
                                <p:cTn id="81" presetID="2" presetClass="entr" presetSubtype="4" fill="hold" nodeType="after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ppt_x"/>
                                          </p:val>
                                        </p:tav>
                                        <p:tav tm="100000">
                                          <p:val>
                                            <p:strVal val="#ppt_x"/>
                                          </p:val>
                                        </p:tav>
                                      </p:tavLst>
                                    </p:anim>
                                    <p:anim calcmode="lin" valueType="num">
                                      <p:cBhvr additive="base">
                                        <p:cTn id="84" dur="500" fill="hold"/>
                                        <p:tgtEl>
                                          <p:spTgt spid="5"/>
                                        </p:tgtEl>
                                        <p:attrNameLst>
                                          <p:attrName>ppt_y</p:attrName>
                                        </p:attrNameLst>
                                      </p:cBhvr>
                                      <p:tavLst>
                                        <p:tav tm="0">
                                          <p:val>
                                            <p:strVal val="1+#ppt_h/2"/>
                                          </p:val>
                                        </p:tav>
                                        <p:tav tm="100000">
                                          <p:val>
                                            <p:strVal val="#ppt_y"/>
                                          </p:val>
                                        </p:tav>
                                      </p:tavLst>
                                    </p:anim>
                                  </p:childTnLst>
                                </p:cTn>
                              </p:par>
                            </p:childTnLst>
                          </p:cTn>
                        </p:par>
                        <p:par>
                          <p:cTn id="85" fill="hold">
                            <p:stCondLst>
                              <p:cond delay="5250"/>
                            </p:stCondLst>
                            <p:childTnLst>
                              <p:par>
                                <p:cTn id="86" presetID="22" presetClass="entr" presetSubtype="8" fill="hold" nodeType="after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1750"/>
                                        <p:tgtEl>
                                          <p:spTgt spid="27"/>
                                        </p:tgtEl>
                                      </p:cBhvr>
                                    </p:animEffect>
                                  </p:childTnLst>
                                </p:cTn>
                              </p:par>
                            </p:childTnLst>
                          </p:cTn>
                        </p:par>
                        <p:par>
                          <p:cTn id="89" fill="hold">
                            <p:stCondLst>
                              <p:cond delay="7000"/>
                            </p:stCondLst>
                            <p:childTnLst>
                              <p:par>
                                <p:cTn id="90" presetID="53" presetClass="entr" presetSubtype="16" fill="hold"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500" fill="hold"/>
                                        <p:tgtEl>
                                          <p:spTgt spid="34"/>
                                        </p:tgtEl>
                                        <p:attrNameLst>
                                          <p:attrName>ppt_w</p:attrName>
                                        </p:attrNameLst>
                                      </p:cBhvr>
                                      <p:tavLst>
                                        <p:tav tm="0">
                                          <p:val>
                                            <p:fltVal val="0"/>
                                          </p:val>
                                        </p:tav>
                                        <p:tav tm="100000">
                                          <p:val>
                                            <p:strVal val="#ppt_w"/>
                                          </p:val>
                                        </p:tav>
                                      </p:tavLst>
                                    </p:anim>
                                    <p:anim calcmode="lin" valueType="num">
                                      <p:cBhvr>
                                        <p:cTn id="93" dur="500" fill="hold"/>
                                        <p:tgtEl>
                                          <p:spTgt spid="34"/>
                                        </p:tgtEl>
                                        <p:attrNameLst>
                                          <p:attrName>ppt_h</p:attrName>
                                        </p:attrNameLst>
                                      </p:cBhvr>
                                      <p:tavLst>
                                        <p:tav tm="0">
                                          <p:val>
                                            <p:fltVal val="0"/>
                                          </p:val>
                                        </p:tav>
                                        <p:tav tm="100000">
                                          <p:val>
                                            <p:strVal val="#ppt_h"/>
                                          </p:val>
                                        </p:tav>
                                      </p:tavLst>
                                    </p:anim>
                                    <p:animEffect transition="in" filter="fade">
                                      <p:cBhvr>
                                        <p:cTn id="94" dur="500"/>
                                        <p:tgtEl>
                                          <p:spTgt spid="34"/>
                                        </p:tgtEl>
                                      </p:cBhvr>
                                    </p:animEffect>
                                  </p:childTnLst>
                                </p:cTn>
                              </p:par>
                            </p:childTnLst>
                          </p:cTn>
                        </p:par>
                        <p:par>
                          <p:cTn id="95" fill="hold">
                            <p:stCondLst>
                              <p:cond delay="7500"/>
                            </p:stCondLst>
                            <p:childTnLst>
                              <p:par>
                                <p:cTn id="96" presetID="22" presetClass="entr" presetSubtype="1" fill="hold" nodeType="afterEffect">
                                  <p:stCondLst>
                                    <p:cond delay="0"/>
                                  </p:stCondLst>
                                  <p:childTnLst>
                                    <p:set>
                                      <p:cBhvr>
                                        <p:cTn id="97" dur="1" fill="hold">
                                          <p:stCondLst>
                                            <p:cond delay="0"/>
                                          </p:stCondLst>
                                        </p:cTn>
                                        <p:tgtEl>
                                          <p:spTgt spid="2"/>
                                        </p:tgtEl>
                                        <p:attrNameLst>
                                          <p:attrName>style.visibility</p:attrName>
                                        </p:attrNameLst>
                                      </p:cBhvr>
                                      <p:to>
                                        <p:strVal val="visible"/>
                                      </p:to>
                                    </p:set>
                                    <p:animEffect transition="in" filter="wipe(up)">
                                      <p:cBhvr>
                                        <p:cTn id="9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95536" y="476672"/>
            <a:ext cx="8352928" cy="5001369"/>
          </a:xfrm>
          <a:prstGeom prst="rect">
            <a:avLst/>
          </a:prstGeom>
        </p:spPr>
        <p:txBody>
          <a:bodyPr wrap="square">
            <a:spAutoFit/>
          </a:bodyPr>
          <a:lstStyle/>
          <a:p>
            <a:pPr lvl="0" algn="just">
              <a:lnSpc>
                <a:spcPct val="150000"/>
              </a:lnSpc>
              <a:spcBef>
                <a:spcPts val="600"/>
              </a:spcBef>
              <a:spcAft>
                <a:spcPts val="600"/>
              </a:spcAft>
              <a:tabLst>
                <a:tab pos="270510" algn="l"/>
              </a:tabLst>
            </a:pPr>
            <a:r>
              <a:rPr lang="es-ES" sz="1600" b="1" dirty="0" smtClean="0">
                <a:latin typeface="Arial Narrow" panose="020B0606020202030204" pitchFamily="34" charset="0"/>
                <a:ea typeface="Times New Roman" panose="02020603050405020304" pitchFamily="18" charset="0"/>
                <a:cs typeface="Arial" panose="020B0604020202020204" pitchFamily="34" charset="0"/>
              </a:rPr>
              <a:t>4. Se </a:t>
            </a:r>
            <a:r>
              <a:rPr lang="es-ES" sz="1600" b="1" dirty="0">
                <a:latin typeface="Arial Narrow" panose="020B0606020202030204" pitchFamily="34" charset="0"/>
                <a:ea typeface="Times New Roman" panose="02020603050405020304" pitchFamily="18" charset="0"/>
                <a:cs typeface="Arial" panose="020B0604020202020204" pitchFamily="34" charset="0"/>
              </a:rPr>
              <a:t>forma 1 nuevo master entre los trabajadores del CeeS.</a:t>
            </a:r>
            <a:endParaRPr lang="es-ES" sz="1600" dirty="0">
              <a:ea typeface="Times New Roman" panose="02020603050405020304" pitchFamily="18" charset="0"/>
            </a:endParaRPr>
          </a:p>
          <a:p>
            <a:pPr marL="457200" algn="just">
              <a:lnSpc>
                <a:spcPct val="150000"/>
              </a:lnSpc>
              <a:spcBef>
                <a:spcPts val="600"/>
              </a:spcBef>
              <a:spcAft>
                <a:spcPts val="600"/>
              </a:spcAft>
              <a:tabLst>
                <a:tab pos="270510" algn="l"/>
              </a:tabLst>
            </a:pPr>
            <a:r>
              <a:rPr lang="es-ES" sz="1600" dirty="0" smtClean="0">
                <a:latin typeface="Arial Narrow" panose="020B0606020202030204" pitchFamily="34" charset="0"/>
                <a:ea typeface="Times New Roman" panose="02020603050405020304" pitchFamily="18" charset="0"/>
                <a:cs typeface="Arial" panose="020B0604020202020204" pitchFamily="34" charset="0"/>
              </a:rPr>
              <a:t>El </a:t>
            </a:r>
            <a:r>
              <a:rPr lang="es-ES" sz="1600" dirty="0">
                <a:latin typeface="Arial Narrow" panose="020B0606020202030204" pitchFamily="34" charset="0"/>
                <a:ea typeface="Times New Roman" panose="02020603050405020304" pitchFamily="18" charset="0"/>
                <a:cs typeface="Arial" panose="020B0604020202020204" pitchFamily="34" charset="0"/>
              </a:rPr>
              <a:t>técnico Javier Amorós ya defendió su tesis </a:t>
            </a:r>
            <a:r>
              <a:rPr lang="es-ES" sz="1600" dirty="0" smtClean="0">
                <a:latin typeface="Arial Narrow" panose="020B0606020202030204" pitchFamily="34" charset="0"/>
                <a:ea typeface="Times New Roman" panose="02020603050405020304" pitchFamily="18" charset="0"/>
                <a:cs typeface="Arial" panose="020B0604020202020204" pitchFamily="34" charset="0"/>
              </a:rPr>
              <a:t>exitosamente.</a:t>
            </a:r>
            <a:endParaRPr lang="es-ES" sz="1600" dirty="0" smtClean="0">
              <a:ea typeface="Times New Roman" panose="02020603050405020304" pitchFamily="18" charset="0"/>
            </a:endParaRPr>
          </a:p>
          <a:p>
            <a:pPr algn="just">
              <a:lnSpc>
                <a:spcPct val="150000"/>
              </a:lnSpc>
              <a:spcBef>
                <a:spcPts val="600"/>
              </a:spcBef>
              <a:spcAft>
                <a:spcPts val="600"/>
              </a:spcAft>
              <a:tabLst>
                <a:tab pos="270510" algn="l"/>
              </a:tabLst>
            </a:pPr>
            <a:r>
              <a:rPr lang="es-ES" sz="1600" b="1" dirty="0" smtClean="0">
                <a:latin typeface="Arial Narrow" panose="020B0606020202030204" pitchFamily="34" charset="0"/>
                <a:ea typeface="Times New Roman" panose="02020603050405020304" pitchFamily="18" charset="0"/>
                <a:cs typeface="Arial" panose="020B0604020202020204" pitchFamily="34" charset="0"/>
              </a:rPr>
              <a:t>5. Se </a:t>
            </a:r>
            <a:r>
              <a:rPr lang="es-ES" sz="1600" b="1" dirty="0">
                <a:latin typeface="Arial Narrow" panose="020B0606020202030204" pitchFamily="34" charset="0"/>
                <a:ea typeface="Times New Roman" panose="02020603050405020304" pitchFamily="18" charset="0"/>
                <a:cs typeface="Arial" panose="020B0604020202020204" pitchFamily="34" charset="0"/>
              </a:rPr>
              <a:t>culmina la primera edición de la maestría de Virtualización con al menos 16 máster graduados externos al CeeS, 6 de la UO. </a:t>
            </a:r>
            <a:endParaRPr lang="es-ES" sz="1600" dirty="0">
              <a:ea typeface="Times New Roman" panose="02020603050405020304" pitchFamily="18" charset="0"/>
            </a:endParaRPr>
          </a:p>
          <a:p>
            <a:pPr algn="just">
              <a:lnSpc>
                <a:spcPct val="150000"/>
              </a:lnSpc>
              <a:spcBef>
                <a:spcPts val="600"/>
              </a:spcBef>
              <a:spcAft>
                <a:spcPts val="600"/>
              </a:spcAft>
              <a:tabLst>
                <a:tab pos="270510" algn="l"/>
              </a:tabLst>
            </a:pPr>
            <a:r>
              <a:rPr lang="es-ES" sz="1600" dirty="0">
                <a:latin typeface="Arial Narrow" panose="020B0606020202030204" pitchFamily="34" charset="0"/>
                <a:ea typeface="Times New Roman" panose="02020603050405020304" pitchFamily="18" charset="0"/>
                <a:cs typeface="Arial" panose="020B0604020202020204" pitchFamily="34" charset="0"/>
              </a:rPr>
              <a:t>Se encuentra en el proceso de defensas de tesis la maestría, en estos momentos han defendido </a:t>
            </a:r>
            <a:r>
              <a:rPr lang="es-ES" sz="1600" dirty="0" smtClean="0">
                <a:latin typeface="Arial Narrow" panose="020B0606020202030204" pitchFamily="34" charset="0"/>
                <a:ea typeface="Times New Roman" panose="02020603050405020304" pitchFamily="18" charset="0"/>
                <a:cs typeface="Arial" panose="020B0604020202020204" pitchFamily="34" charset="0"/>
              </a:rPr>
              <a:t>10. </a:t>
            </a:r>
            <a:r>
              <a:rPr lang="es-ES" sz="1600" dirty="0">
                <a:latin typeface="Arial Narrow" panose="020B0606020202030204" pitchFamily="34" charset="0"/>
                <a:ea typeface="Times New Roman" panose="02020603050405020304" pitchFamily="18" charset="0"/>
                <a:cs typeface="Arial" panose="020B0604020202020204" pitchFamily="34" charset="0"/>
              </a:rPr>
              <a:t>De ellos, </a:t>
            </a:r>
            <a:r>
              <a:rPr lang="es-ES" sz="1600" dirty="0" smtClean="0">
                <a:latin typeface="Arial Narrow" panose="020B0606020202030204" pitchFamily="34" charset="0"/>
                <a:ea typeface="Times New Roman" panose="02020603050405020304" pitchFamily="18" charset="0"/>
                <a:cs typeface="Arial" panose="020B0604020202020204" pitchFamily="34" charset="0"/>
              </a:rPr>
              <a:t>1 </a:t>
            </a:r>
            <a:r>
              <a:rPr lang="es-ES" sz="1600" dirty="0">
                <a:latin typeface="Arial Narrow" panose="020B0606020202030204" pitchFamily="34" charset="0"/>
                <a:ea typeface="Times New Roman" panose="02020603050405020304" pitchFamily="18" charset="0"/>
                <a:cs typeface="Arial" panose="020B0604020202020204" pitchFamily="34" charset="0"/>
              </a:rPr>
              <a:t>externo. </a:t>
            </a:r>
            <a:endParaRPr lang="es-ES" sz="1600" dirty="0" smtClean="0">
              <a:latin typeface="Arial Narrow" panose="020B0606020202030204" pitchFamily="34" charset="0"/>
              <a:ea typeface="Times New Roman" panose="02020603050405020304" pitchFamily="18" charset="0"/>
              <a:cs typeface="Arial" panose="020B0604020202020204" pitchFamily="34" charset="0"/>
            </a:endParaRPr>
          </a:p>
          <a:p>
            <a:pPr algn="just"/>
            <a:r>
              <a:rPr lang="es-ES" sz="1600" dirty="0"/>
              <a:t>Pendientes a defender: 8, que  deben concluir en el período: octubre – nov. </a:t>
            </a:r>
            <a:endParaRPr lang="es-ES" sz="1600" dirty="0" smtClean="0"/>
          </a:p>
          <a:p>
            <a:pPr algn="just"/>
            <a:endParaRPr lang="es-ES" sz="1600" dirty="0"/>
          </a:p>
          <a:p>
            <a:pPr algn="just"/>
            <a:r>
              <a:rPr lang="es-ES" sz="1600" dirty="0"/>
              <a:t>Serían </a:t>
            </a:r>
            <a:r>
              <a:rPr lang="es-ES" sz="1600" dirty="0" smtClean="0"/>
              <a:t>Total 18 ,  </a:t>
            </a:r>
            <a:r>
              <a:rPr lang="es-ES" sz="1600" dirty="0"/>
              <a:t>internos: 14 y 4 externos   . </a:t>
            </a:r>
          </a:p>
          <a:p>
            <a:pPr algn="just">
              <a:lnSpc>
                <a:spcPct val="150000"/>
              </a:lnSpc>
              <a:spcBef>
                <a:spcPts val="600"/>
              </a:spcBef>
              <a:spcAft>
                <a:spcPts val="600"/>
              </a:spcAft>
              <a:tabLst>
                <a:tab pos="270510" algn="l"/>
              </a:tabLst>
            </a:pPr>
            <a:endParaRPr lang="es-ES" sz="1600" dirty="0">
              <a:latin typeface="Arial Narrow" panose="020B0606020202030204" pitchFamily="34" charset="0"/>
              <a:ea typeface="Times New Roman" panose="02020603050405020304" pitchFamily="18" charset="0"/>
              <a:cs typeface="Arial" panose="020B0604020202020204" pitchFamily="34" charset="0"/>
            </a:endParaRPr>
          </a:p>
          <a:p>
            <a:pPr algn="just">
              <a:lnSpc>
                <a:spcPct val="150000"/>
              </a:lnSpc>
              <a:spcBef>
                <a:spcPts val="600"/>
              </a:spcBef>
              <a:spcAft>
                <a:spcPts val="600"/>
              </a:spcAft>
              <a:tabLst>
                <a:tab pos="270510" algn="l"/>
              </a:tabLst>
            </a:pPr>
            <a:endParaRPr lang="es-ES" sz="1600" dirty="0" smtClean="0">
              <a:ea typeface="Times New Roman" panose="02020603050405020304" pitchFamily="18" charset="0"/>
            </a:endParaRPr>
          </a:p>
          <a:p>
            <a:pPr lvl="0" algn="l">
              <a:lnSpc>
                <a:spcPct val="150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1600" dirty="0">
              <a:latin typeface="Arial Narrow" panose="020B0606020202030204" pitchFamily="34" charset="0"/>
              <a:ea typeface="Times New Roman" panose="02020603050405020304" pitchFamily="18" charset="0"/>
            </a:endParaRPr>
          </a:p>
        </p:txBody>
      </p:sp>
      <p:sp>
        <p:nvSpPr>
          <p:cNvPr id="3" name="Flecha abajo 2"/>
          <p:cNvSpPr/>
          <p:nvPr/>
        </p:nvSpPr>
        <p:spPr bwMode="auto">
          <a:xfrm>
            <a:off x="5796136" y="141305"/>
            <a:ext cx="792088" cy="47667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4" name="CuadroTexto 3"/>
          <p:cNvSpPr txBox="1"/>
          <p:nvPr/>
        </p:nvSpPr>
        <p:spPr>
          <a:xfrm>
            <a:off x="6561949" y="326663"/>
            <a:ext cx="2016224" cy="461665"/>
          </a:xfrm>
          <a:prstGeom prst="rect">
            <a:avLst/>
          </a:prstGeom>
          <a:noFill/>
        </p:spPr>
        <p:txBody>
          <a:bodyPr wrap="square" rtlCol="0">
            <a:spAutoFit/>
          </a:bodyPr>
          <a:lstStyle/>
          <a:p>
            <a:r>
              <a:rPr lang="es-ES" b="1" dirty="0" smtClean="0">
                <a:solidFill>
                  <a:srgbClr val="FF0000"/>
                </a:solidFill>
              </a:rPr>
              <a:t>ARC 3. </a:t>
            </a:r>
            <a:r>
              <a:rPr lang="es-ES" b="1" dirty="0" err="1" smtClean="0">
                <a:solidFill>
                  <a:srgbClr val="FF0000"/>
                </a:solidFill>
              </a:rPr>
              <a:t>Obj</a:t>
            </a:r>
            <a:r>
              <a:rPr lang="es-ES" b="1" dirty="0" smtClean="0">
                <a:solidFill>
                  <a:srgbClr val="FF0000"/>
                </a:solidFill>
              </a:rPr>
              <a:t> 3</a:t>
            </a:r>
            <a:endParaRPr lang="es-ES" b="1" dirty="0">
              <a:solidFill>
                <a:srgbClr val="FF0000"/>
              </a:solidFill>
            </a:endParaRPr>
          </a:p>
        </p:txBody>
      </p:sp>
      <p:sp>
        <p:nvSpPr>
          <p:cNvPr id="5" name="CuadroTexto 4"/>
          <p:cNvSpPr txBox="1"/>
          <p:nvPr/>
        </p:nvSpPr>
        <p:spPr>
          <a:xfrm>
            <a:off x="539552" y="4351469"/>
            <a:ext cx="8208912" cy="1446550"/>
          </a:xfrm>
          <a:prstGeom prst="rect">
            <a:avLst/>
          </a:prstGeom>
          <a:noFill/>
        </p:spPr>
        <p:txBody>
          <a:bodyPr wrap="square" rtlCol="0">
            <a:spAutoFit/>
          </a:bodyPr>
          <a:lstStyle/>
          <a:p>
            <a:pPr lvl="0" algn="just"/>
            <a:r>
              <a:rPr lang="es-ES" sz="1600" b="1" dirty="0" smtClean="0">
                <a:latin typeface="Arial" panose="020B0604020202020204" pitchFamily="34" charset="0"/>
                <a:cs typeface="Arial" panose="020B0604020202020204" pitchFamily="34" charset="0"/>
              </a:rPr>
              <a:t>6. Se </a:t>
            </a:r>
            <a:r>
              <a:rPr lang="es-ES" sz="1600" b="1" dirty="0">
                <a:latin typeface="Arial" panose="020B0604020202020204" pitchFamily="34" charset="0"/>
                <a:cs typeface="Arial" panose="020B0604020202020204" pitchFamily="34" charset="0"/>
              </a:rPr>
              <a:t>inicia la II edición de la Maestría de Virtualización con una matrícula de 25 </a:t>
            </a:r>
            <a:r>
              <a:rPr lang="es-ES" sz="1600" b="1" dirty="0" smtClean="0">
                <a:latin typeface="Arial" panose="020B0604020202020204" pitchFamily="34" charset="0"/>
                <a:cs typeface="Arial" panose="020B0604020202020204" pitchFamily="34" charset="0"/>
              </a:rPr>
              <a:t>estudiantes:</a:t>
            </a:r>
          </a:p>
          <a:p>
            <a:pPr lvl="0" algn="just"/>
            <a:endParaRPr lang="es-ES" sz="1600" dirty="0">
              <a:latin typeface="Arial" panose="020B0604020202020204" pitchFamily="34" charset="0"/>
              <a:cs typeface="Arial" panose="020B0604020202020204" pitchFamily="34" charset="0"/>
            </a:endParaRPr>
          </a:p>
          <a:p>
            <a:pPr algn="just"/>
            <a:r>
              <a:rPr lang="es-ES" sz="1600" dirty="0">
                <a:latin typeface="Arial" panose="020B0604020202020204" pitchFamily="34" charset="0"/>
                <a:cs typeface="Arial" panose="020B0604020202020204" pitchFamily="34" charset="0"/>
              </a:rPr>
              <a:t>La convocatoria de la 2da edición de la Maestría de Virtualización se hará en </a:t>
            </a:r>
            <a:r>
              <a:rPr lang="es-ES" sz="1600" dirty="0" smtClean="0">
                <a:latin typeface="Arial" panose="020B0604020202020204" pitchFamily="34" charset="0"/>
                <a:cs typeface="Arial" panose="020B0604020202020204" pitchFamily="34" charset="0"/>
              </a:rPr>
              <a:t>octubre, </a:t>
            </a:r>
            <a:r>
              <a:rPr lang="es-ES" sz="1600" dirty="0">
                <a:latin typeface="Arial" panose="020B0604020202020204" pitchFamily="34" charset="0"/>
                <a:cs typeface="Arial" panose="020B0604020202020204" pitchFamily="34" charset="0"/>
              </a:rPr>
              <a:t>para comenzar  en </a:t>
            </a:r>
            <a:r>
              <a:rPr lang="es-ES" sz="1600" dirty="0" smtClean="0">
                <a:latin typeface="Arial" panose="020B0604020202020204" pitchFamily="34" charset="0"/>
                <a:cs typeface="Arial" panose="020B0604020202020204" pitchFamily="34" charset="0"/>
              </a:rPr>
              <a:t>enero 2016</a:t>
            </a:r>
            <a:r>
              <a:rPr lang="es-ES" dirty="0" smtClean="0">
                <a:latin typeface="Arial" panose="020B0604020202020204" pitchFamily="34" charset="0"/>
                <a:cs typeface="Arial" panose="020B0604020202020204" pitchFamily="34" charset="0"/>
              </a:rPr>
              <a:t>.</a:t>
            </a:r>
            <a:endParaRPr lang="es-E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580794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938337"/>
            <a:ext cx="7992888" cy="1359024"/>
          </a:xfrm>
        </p:spPr>
        <p:txBody>
          <a:bodyPr/>
          <a:lstStyle/>
          <a:p>
            <a:pPr marL="457200" lvl="0" indent="-457200" algn="just">
              <a:buFont typeface="+mj-lt"/>
              <a:buAutoNum type="arabicPeriod" startAt="7"/>
            </a:pPr>
            <a:r>
              <a:rPr lang="es-ES" sz="2000" b="1" dirty="0">
                <a:latin typeface="Arial Narrow" panose="020B0606020202030204" pitchFamily="34" charset="0"/>
                <a:ea typeface="Times New Roman" panose="02020603050405020304" pitchFamily="18" charset="0"/>
                <a:cs typeface="Arial" panose="020B0604020202020204" pitchFamily="34" charset="0"/>
              </a:rPr>
              <a:t>Se continúan desarrollando la Maestría en Gestión de los Procesos Formativos, con una matrícula de 25. Se culmina la parte académica de la Maestría en Gestión de los Procesos Formativos y se desarrollan las primeras </a:t>
            </a:r>
            <a:r>
              <a:rPr lang="es-ES" sz="2000" b="1" dirty="0" err="1">
                <a:latin typeface="Arial Narrow" panose="020B0606020202030204" pitchFamily="34" charset="0"/>
                <a:ea typeface="Times New Roman" panose="02020603050405020304" pitchFamily="18" charset="0"/>
                <a:cs typeface="Arial" panose="020B0604020202020204" pitchFamily="34" charset="0"/>
              </a:rPr>
              <a:t>predefensas</a:t>
            </a:r>
            <a:r>
              <a:rPr lang="es-ES" sz="2000" b="1" dirty="0">
                <a:latin typeface="Arial Narrow" panose="020B0606020202030204" pitchFamily="34" charset="0"/>
                <a:ea typeface="Times New Roman" panose="02020603050405020304" pitchFamily="18" charset="0"/>
                <a:cs typeface="Arial" panose="020B0604020202020204" pitchFamily="34" charset="0"/>
              </a:rPr>
              <a:t> a finales de año 2015</a:t>
            </a:r>
            <a:r>
              <a:rPr lang="es-ES" sz="2000" b="1" dirty="0" smtClean="0">
                <a:latin typeface="Arial Narrow" panose="020B0606020202030204" pitchFamily="34" charset="0"/>
                <a:ea typeface="Times New Roman" panose="02020603050405020304" pitchFamily="18" charset="0"/>
                <a:cs typeface="Arial" panose="020B0604020202020204" pitchFamily="34" charset="0"/>
              </a:rPr>
              <a:t>.</a:t>
            </a:r>
            <a:br>
              <a:rPr lang="es-ES" sz="2000" b="1" dirty="0" smtClean="0">
                <a:latin typeface="Arial Narrow" panose="020B0606020202030204" pitchFamily="34" charset="0"/>
                <a:ea typeface="Times New Roman" panose="02020603050405020304" pitchFamily="18" charset="0"/>
                <a:cs typeface="Arial" panose="020B0604020202020204" pitchFamily="34" charset="0"/>
              </a:rPr>
            </a:br>
            <a:r>
              <a:rPr lang="es-ES" sz="2000" dirty="0">
                <a:ea typeface="Times New Roman" panose="02020603050405020304" pitchFamily="18" charset="0"/>
              </a:rPr>
              <a:t/>
            </a:r>
            <a:br>
              <a:rPr lang="es-ES" sz="2000" dirty="0">
                <a:ea typeface="Times New Roman" panose="02020603050405020304" pitchFamily="18" charset="0"/>
              </a:rPr>
            </a:br>
            <a:endParaRPr lang="es-ES" sz="2000" dirty="0"/>
          </a:p>
        </p:txBody>
      </p:sp>
      <p:sp>
        <p:nvSpPr>
          <p:cNvPr id="3" name="Rectángulo 2"/>
          <p:cNvSpPr/>
          <p:nvPr/>
        </p:nvSpPr>
        <p:spPr>
          <a:xfrm>
            <a:off x="899592" y="2060848"/>
            <a:ext cx="7702624" cy="1323439"/>
          </a:xfrm>
          <a:prstGeom prst="rect">
            <a:avLst/>
          </a:prstGeom>
        </p:spPr>
        <p:txBody>
          <a:bodyPr wrap="square">
            <a:spAutoFit/>
          </a:bodyPr>
          <a:lstStyle/>
          <a:p>
            <a:pPr algn="just"/>
            <a:r>
              <a:rPr lang="es-ES" sz="1600" dirty="0"/>
              <a:t>Se culminó la parte lectiva de la Maestría en Gestión de los Procesos Formativos. Se impartieron 10 obligatorias, 5 opcionales y 2 electivas. La matrícula actual es de___18__ lo que representa un _75__% de la inicial. Se prevé en octubre un Taller de Tesis, y </a:t>
            </a:r>
            <a:r>
              <a:rPr lang="es-ES" sz="1600" dirty="0" err="1"/>
              <a:t>predefensas</a:t>
            </a:r>
            <a:r>
              <a:rPr lang="es-ES" sz="1600" dirty="0"/>
              <a:t> enero - febrero. Defensas en junio 2016, los pendientes pueden ser programados hasta dic 2016 y cerrar I Edición.</a:t>
            </a:r>
          </a:p>
        </p:txBody>
      </p:sp>
      <p:sp>
        <p:nvSpPr>
          <p:cNvPr id="4" name="CuadroTexto 3"/>
          <p:cNvSpPr txBox="1"/>
          <p:nvPr/>
        </p:nvSpPr>
        <p:spPr>
          <a:xfrm>
            <a:off x="6948264" y="306896"/>
            <a:ext cx="2016224" cy="461665"/>
          </a:xfrm>
          <a:prstGeom prst="rect">
            <a:avLst/>
          </a:prstGeom>
          <a:noFill/>
        </p:spPr>
        <p:txBody>
          <a:bodyPr wrap="square" rtlCol="0">
            <a:spAutoFit/>
          </a:bodyPr>
          <a:lstStyle/>
          <a:p>
            <a:r>
              <a:rPr lang="es-ES" b="1" dirty="0" smtClean="0">
                <a:solidFill>
                  <a:srgbClr val="FF0000"/>
                </a:solidFill>
              </a:rPr>
              <a:t>ARC 3. </a:t>
            </a:r>
            <a:r>
              <a:rPr lang="es-ES" b="1" dirty="0" err="1" smtClean="0">
                <a:solidFill>
                  <a:srgbClr val="FF0000"/>
                </a:solidFill>
              </a:rPr>
              <a:t>Obj</a:t>
            </a:r>
            <a:r>
              <a:rPr lang="es-ES" b="1" dirty="0" smtClean="0">
                <a:solidFill>
                  <a:srgbClr val="FF0000"/>
                </a:solidFill>
              </a:rPr>
              <a:t> 3</a:t>
            </a:r>
            <a:endParaRPr lang="es-ES" b="1" dirty="0">
              <a:solidFill>
                <a:srgbClr val="FF0000"/>
              </a:solidFill>
            </a:endParaRPr>
          </a:p>
        </p:txBody>
      </p:sp>
      <p:sp>
        <p:nvSpPr>
          <p:cNvPr id="5" name="Flecha abajo 4"/>
          <p:cNvSpPr/>
          <p:nvPr/>
        </p:nvSpPr>
        <p:spPr bwMode="auto">
          <a:xfrm>
            <a:off x="5724128" y="116632"/>
            <a:ext cx="1008112" cy="576064"/>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Rectángulo 5"/>
          <p:cNvSpPr/>
          <p:nvPr/>
        </p:nvSpPr>
        <p:spPr>
          <a:xfrm>
            <a:off x="613793" y="3359125"/>
            <a:ext cx="7988423" cy="3016210"/>
          </a:xfrm>
          <a:prstGeom prst="rect">
            <a:avLst/>
          </a:prstGeom>
        </p:spPr>
        <p:txBody>
          <a:bodyPr wrap="square">
            <a:spAutoFit/>
          </a:bodyPr>
          <a:lstStyle/>
          <a:p>
            <a:pPr marL="342900" lvl="0" indent="-342900" algn="just">
              <a:lnSpc>
                <a:spcPct val="150000"/>
              </a:lnSpc>
              <a:spcBef>
                <a:spcPts val="600"/>
              </a:spcBef>
              <a:spcAft>
                <a:spcPts val="600"/>
              </a:spcAft>
              <a:buFont typeface="+mj-lt"/>
              <a:buAutoNum type="arabicPeriod" startAt="8"/>
              <a:tabLst>
                <a:tab pos="270510" algn="l"/>
              </a:tabLst>
            </a:pPr>
            <a:r>
              <a:rPr lang="es-ES" sz="2000" b="1" dirty="0">
                <a:latin typeface="Arial Narrow" panose="020B0606020202030204" pitchFamily="34" charset="0"/>
                <a:ea typeface="Times New Roman" panose="02020603050405020304" pitchFamily="18" charset="0"/>
                <a:cs typeface="Arial" panose="020B0604020202020204" pitchFamily="34" charset="0"/>
              </a:rPr>
              <a:t>Se continúa el desarrollo de la edición del Diplomado de Jóvenes Docentes que se inició en octubre del 2014. </a:t>
            </a:r>
            <a:endParaRPr lang="es-ES" sz="2000" b="1" dirty="0" smtClean="0">
              <a:latin typeface="Arial Narrow" panose="020B0606020202030204" pitchFamily="34" charset="0"/>
              <a:ea typeface="Times New Roman" panose="02020603050405020304" pitchFamily="18" charset="0"/>
              <a:cs typeface="Arial" panose="020B0604020202020204" pitchFamily="34" charset="0"/>
            </a:endParaRPr>
          </a:p>
          <a:p>
            <a:pPr marL="265113" algn="just"/>
            <a:r>
              <a:rPr lang="es-ES" sz="1600" dirty="0"/>
              <a:t>Culminaron 40 </a:t>
            </a:r>
            <a:r>
              <a:rPr lang="es-ES" sz="1600" dirty="0" err="1"/>
              <a:t>diplomantes</a:t>
            </a:r>
            <a:r>
              <a:rPr lang="es-ES" sz="1600" dirty="0"/>
              <a:t>. Se desarrollaron los 8 módulos. Aprobaron todos para un 100%. Se socializaron tres informes con la situación docente de los adiestrados</a:t>
            </a:r>
            <a:r>
              <a:rPr lang="es-ES" sz="1600" dirty="0" smtClean="0"/>
              <a:t>.</a:t>
            </a:r>
          </a:p>
          <a:p>
            <a:pPr marL="265113" algn="just"/>
            <a:endParaRPr lang="es-ES" sz="1600" dirty="0"/>
          </a:p>
          <a:p>
            <a:pPr marL="265113" algn="just"/>
            <a:r>
              <a:rPr lang="es-ES" sz="1600" dirty="0"/>
              <a:t>Se trabaja actualmente en la organización de la nueva edición, se socializó la convocatoria de este nuevo curso. Se convocó el inicio para el viernes 23 de octubre. </a:t>
            </a:r>
            <a:r>
              <a:rPr lang="es-ES" sz="1600" dirty="0" smtClean="0"/>
              <a:t>Matrícula </a:t>
            </a:r>
            <a:r>
              <a:rPr lang="es-ES" sz="1600" dirty="0"/>
              <a:t>de Recursos Humanos, </a:t>
            </a:r>
            <a:r>
              <a:rPr lang="es-ES" sz="1600" dirty="0" smtClean="0"/>
              <a:t>prevista de </a:t>
            </a:r>
            <a:r>
              <a:rPr lang="es-ES" sz="1600" dirty="0"/>
              <a:t>50 adiestrados.</a:t>
            </a:r>
          </a:p>
          <a:p>
            <a:pPr marL="228600" algn="just">
              <a:lnSpc>
                <a:spcPct val="150000"/>
              </a:lnSpc>
              <a:spcBef>
                <a:spcPts val="600"/>
              </a:spcBef>
              <a:spcAft>
                <a:spcPts val="600"/>
              </a:spcAft>
              <a:tabLst>
                <a:tab pos="270510" algn="l"/>
              </a:tabLst>
            </a:pPr>
            <a:r>
              <a:rPr lang="es-ES" sz="1600" dirty="0" smtClean="0">
                <a:latin typeface="Arial Narrow" panose="020B0606020202030204" pitchFamily="34" charset="0"/>
                <a:ea typeface="Calibri" panose="020F0502020204030204" pitchFamily="34" charset="0"/>
                <a:cs typeface="Arial" panose="020B0604020202020204" pitchFamily="34" charset="0"/>
              </a:rPr>
              <a:t>.</a:t>
            </a:r>
            <a:endParaRPr lang="es-ES" sz="1600" dirty="0">
              <a:ea typeface="Times New Roman" panose="02020603050405020304" pitchFamily="18" charset="0"/>
            </a:endParaRPr>
          </a:p>
        </p:txBody>
      </p:sp>
    </p:spTree>
    <p:extLst>
      <p:ext uri="{BB962C8B-B14F-4D97-AF65-F5344CB8AC3E}">
        <p14:creationId xmlns:p14="http://schemas.microsoft.com/office/powerpoint/2010/main" val="153930899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332340623"/>
              </p:ext>
            </p:extLst>
          </p:nvPr>
        </p:nvGraphicFramePr>
        <p:xfrm>
          <a:off x="107504" y="2089368"/>
          <a:ext cx="8928991" cy="3230880"/>
        </p:xfrm>
        <a:graphic>
          <a:graphicData uri="http://schemas.openxmlformats.org/drawingml/2006/table">
            <a:tbl>
              <a:tblPr firstRow="1" bandRow="1">
                <a:tableStyleId>{5940675A-B579-460E-94D1-54222C63F5DA}</a:tableStyleId>
              </a:tblPr>
              <a:tblGrid>
                <a:gridCol w="3837253"/>
                <a:gridCol w="3468286"/>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DIPLOMADO DE JÓVENES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Adiestrados de Educación Superior de la Universidad de Oriente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40/52</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MAESTRÍA DE VIRTUALIZACIÓN DE PROCESOS UNIVERSITARIOS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profesionales (tanto a nivel nacional, regional y/o local)</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800" b="1" dirty="0" smtClean="0">
                          <a:latin typeface="Arial" pitchFamily="34" charset="0"/>
                          <a:cs typeface="Arial" pitchFamily="34" charset="0"/>
                        </a:rPr>
                        <a:t> 18/25</a:t>
                      </a:r>
                    </a:p>
                    <a:p>
                      <a:pPr algn="ct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MAESTRÍA GESTIÓN DE PROCESOS FORMATIVOS UNIVERSITARIOS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directivos y asesores de las diferentes instancias universitarias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18/25</a:t>
                      </a:r>
                      <a:endParaRPr lang="es-ES" sz="28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232492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75240" y="2006544"/>
            <a:ext cx="7200800" cy="3539430"/>
          </a:xfrm>
          <a:prstGeom prst="rect">
            <a:avLst/>
          </a:prstGeom>
        </p:spPr>
        <p:txBody>
          <a:bodyPr wrap="square">
            <a:spAutoFit/>
          </a:bodyPr>
          <a:lstStyle/>
          <a:p>
            <a:r>
              <a:rPr lang="es-ES_tradnl" sz="2800" b="1" dirty="0" smtClean="0">
                <a:latin typeface="Arial" pitchFamily="34"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a:t>
            </a:r>
            <a:r>
              <a:rPr lang="es-ES_tradnl" sz="2800" dirty="0" smtClean="0">
                <a:latin typeface="Arial" pitchFamily="34" charset="0"/>
                <a:cs typeface="Arial" pitchFamily="34" charset="0"/>
              </a:rPr>
              <a:t>desde </a:t>
            </a:r>
            <a:r>
              <a:rPr lang="es-ES_tradnl" sz="2800" dirty="0">
                <a:latin typeface="Arial" pitchFamily="34" charset="0"/>
                <a:cs typeface="Arial" pitchFamily="34" charset="0"/>
              </a:rPr>
              <a:t>la región oriental del país.</a:t>
            </a:r>
            <a:endParaRPr lang="es-ES" sz="2800" dirty="0">
              <a:latin typeface="Arial" pitchFamily="34" charset="0"/>
              <a:cs typeface="Arial" pitchFamily="34" charset="0"/>
            </a:endParaRPr>
          </a:p>
        </p:txBody>
      </p:sp>
      <p:grpSp>
        <p:nvGrpSpPr>
          <p:cNvPr id="14" name="13 Grupo"/>
          <p:cNvGrpSpPr/>
          <p:nvPr/>
        </p:nvGrpSpPr>
        <p:grpSpPr>
          <a:xfrm>
            <a:off x="260202" y="96217"/>
            <a:ext cx="8726518" cy="5449757"/>
            <a:chOff x="493217" y="188640"/>
            <a:chExt cx="12826543" cy="5449757"/>
          </a:xfrm>
        </p:grpSpPr>
        <p:sp>
          <p:nvSpPr>
            <p:cNvPr id="15"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6"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7"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8"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9"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0"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1"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2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24" name="Text Box 2"/>
          <p:cNvSpPr txBox="1">
            <a:spLocks noChangeArrowheads="1"/>
          </p:cNvSpPr>
          <p:nvPr/>
        </p:nvSpPr>
        <p:spPr bwMode="auto">
          <a:xfrm>
            <a:off x="1192281" y="828001"/>
            <a:ext cx="7794439"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b="1" dirty="0" smtClean="0">
                <a:solidFill>
                  <a:schemeClr val="bg1"/>
                </a:solidFill>
                <a:latin typeface="Arial" pitchFamily="34" charset="0"/>
                <a:cs typeface="Arial" pitchFamily="34" charset="0"/>
              </a:rPr>
              <a:t>CENTRO DE ESTUDIOS DE EDUCACIÓN SUPERIOR</a:t>
            </a:r>
            <a:endParaRPr lang="es-ES"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4251908551"/>
              </p:ext>
            </p:extLst>
          </p:nvPr>
        </p:nvGraphicFramePr>
        <p:xfrm>
          <a:off x="107504" y="1422092"/>
          <a:ext cx="8928991" cy="5364480"/>
        </p:xfrm>
        <a:graphic>
          <a:graphicData uri="http://schemas.openxmlformats.org/drawingml/2006/table">
            <a:tbl>
              <a:tblPr firstRow="1" bandRow="1">
                <a:tableStyleId>{5940675A-B579-460E-94D1-54222C63F5DA}</a:tableStyleId>
              </a:tblPr>
              <a:tblGrid>
                <a:gridCol w="3528392"/>
                <a:gridCol w="3777147"/>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 DOCTORADO</a:t>
                      </a:r>
                      <a:r>
                        <a:rPr lang="es-ES" sz="1600" b="1" baseline="0" dirty="0" smtClean="0">
                          <a:latin typeface="Arial" pitchFamily="34" charset="0"/>
                          <a:cs typeface="Arial" pitchFamily="34" charset="0"/>
                        </a:rPr>
                        <a:t> EN CIENCIAS PEDAGÓGICAS TUTELAR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personal docente de instituciones de educación superior cubanas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23</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baseline="0" dirty="0" smtClean="0">
                          <a:latin typeface="Arial" pitchFamily="34" charset="0"/>
                          <a:cs typeface="Arial" pitchFamily="34" charset="0"/>
                        </a:rPr>
                        <a:t>VENEZUELA,</a:t>
                      </a:r>
                      <a:r>
                        <a:rPr lang="es-ES" sz="1800" kern="1200" dirty="0" smtClean="0">
                          <a:solidFill>
                            <a:schemeClr val="tx1"/>
                          </a:solidFill>
                          <a:effectLst/>
                          <a:latin typeface="+mn-lt"/>
                          <a:ea typeface="+mn-ea"/>
                          <a:cs typeface="+mn-cs"/>
                        </a:rPr>
                        <a:t> Se ha realizado una estancias, asesoría de tesis y precisión de </a:t>
                      </a:r>
                      <a:r>
                        <a:rPr lang="es-ES" sz="1800" kern="1200" dirty="0" err="1" smtClean="0">
                          <a:solidFill>
                            <a:schemeClr val="tx1"/>
                          </a:solidFill>
                          <a:effectLst/>
                          <a:latin typeface="+mn-lt"/>
                          <a:ea typeface="+mn-ea"/>
                          <a:cs typeface="+mn-cs"/>
                        </a:rPr>
                        <a:t>predefensa</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ECUADOR,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18</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TUTELAR</a:t>
                      </a:r>
                      <a:endParaRPr lang="es-ES" sz="16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ANGOLA 3, </a:t>
                      </a:r>
                      <a:r>
                        <a:rPr lang="es-ES" sz="1600" b="1" baseline="0" dirty="0" smtClean="0">
                          <a:latin typeface="Arial" pitchFamily="34" charset="0"/>
                          <a:cs typeface="Arial" pitchFamily="34" charset="0"/>
                        </a:rPr>
                        <a:t>Mozambique 1</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POSTDOCTORADO EN GESTIÓN CIENTÍFICA DE LA FORMACIÓN DE INVESTIGADORES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doctores de la Universidad de Oriente y de otras instituciones de</a:t>
                      </a:r>
                      <a:r>
                        <a:rPr lang="es-ES" sz="1600" b="1" baseline="0" dirty="0" smtClean="0">
                          <a:latin typeface="Arial" pitchFamily="34" charset="0"/>
                          <a:cs typeface="Arial" pitchFamily="34" charset="0"/>
                        </a:rPr>
                        <a:t> territorio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 15</a:t>
                      </a:r>
                    </a:p>
                    <a:p>
                      <a:pPr algn="ctr"/>
                      <a:r>
                        <a:rPr lang="es-ES" sz="1400" b="1" dirty="0" smtClean="0">
                          <a:latin typeface="Arial" pitchFamily="34" charset="0"/>
                          <a:cs typeface="Arial" pitchFamily="34" charset="0"/>
                        </a:rPr>
                        <a:t>Grupo Bayamo</a:t>
                      </a:r>
                    </a:p>
                    <a:p>
                      <a:pPr algn="ctr"/>
                      <a:endParaRPr lang="es-ES" sz="4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6858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MATRICULA DE DOCTORADO</a:t>
            </a:r>
            <a:endParaRPr lang="es-ES" sz="2800" dirty="0">
              <a:solidFill>
                <a:srgbClr val="FF0000"/>
              </a:solidFill>
              <a:latin typeface="Impact"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2998324297"/>
              </p:ext>
            </p:extLst>
          </p:nvPr>
        </p:nvGraphicFramePr>
        <p:xfrm>
          <a:off x="395536" y="1326272"/>
          <a:ext cx="8352928" cy="13106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Narrow" pitchFamily="34" charset="0"/>
                          <a:cs typeface="Arial" pitchFamily="34" charset="0"/>
                        </a:rPr>
                        <a:t>PROGRAMA</a:t>
                      </a:r>
                      <a:endParaRPr lang="es-ES" sz="2000" b="1" dirty="0">
                        <a:latin typeface="Arial Narrow" pitchFamily="34" charset="0"/>
                        <a:cs typeface="Arial" pitchFamily="34" charset="0"/>
                      </a:endParaRPr>
                    </a:p>
                  </a:txBody>
                  <a:tcPr>
                    <a:solidFill>
                      <a:srgbClr val="FFFFCC"/>
                    </a:solidFill>
                  </a:tcPr>
                </a:tc>
                <a:tc>
                  <a:txBody>
                    <a:bodyPr/>
                    <a:lstStyle/>
                    <a:p>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25</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43</a:t>
                      </a:r>
                      <a:endParaRPr lang="es-ES" sz="2400" b="1"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507200666"/>
              </p:ext>
            </p:extLst>
          </p:nvPr>
        </p:nvGraphicFramePr>
        <p:xfrm>
          <a:off x="395536" y="2924944"/>
          <a:ext cx="8352928" cy="368808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pitchFamily="34" charset="0"/>
                          <a:cs typeface="Arial" pitchFamily="34" charset="0"/>
                        </a:rPr>
                        <a:t>PROGRAMA</a:t>
                      </a:r>
                      <a:endParaRPr lang="es-ES" sz="2000" b="1" dirty="0">
                        <a:latin typeface="Arial" pitchFamily="34" charset="0"/>
                        <a:cs typeface="Arial" pitchFamily="34" charset="0"/>
                      </a:endParaRPr>
                    </a:p>
                  </a:txBody>
                  <a:tcPr>
                    <a:solidFill>
                      <a:srgbClr val="FFFFCC"/>
                    </a:solidFill>
                  </a:tcPr>
                </a:tc>
                <a:tc>
                  <a:txBody>
                    <a:bodyPr/>
                    <a:lstStyle/>
                    <a:p>
                      <a:pPr algn="ctr"/>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25</a:t>
                      </a:r>
                      <a:endParaRPr lang="es-ES" sz="2400" b="1" dirty="0">
                        <a:latin typeface="Arial" pitchFamily="34" charset="0"/>
                        <a:cs typeface="Arial" pitchFamily="34" charset="0"/>
                      </a:endParaRPr>
                    </a:p>
                  </a:txBody>
                  <a:tcPr/>
                </a:tc>
              </a:tr>
              <a:tr h="370840">
                <a:tc>
                  <a:txBody>
                    <a:bodyPr/>
                    <a:lstStyle/>
                    <a:p>
                      <a:r>
                        <a:rPr lang="es-ES" sz="1800" b="1" kern="1200" baseline="0" dirty="0" smtClean="0">
                          <a:solidFill>
                            <a:schemeClr val="tx1"/>
                          </a:solidFill>
                          <a:latin typeface="Arial" pitchFamily="34" charset="0"/>
                          <a:ea typeface="+mn-ea"/>
                          <a:cs typeface="Arial" pitchFamily="34" charset="0"/>
                        </a:rPr>
                        <a:t> PROGRAMAS </a:t>
                      </a:r>
                      <a:r>
                        <a:rPr lang="es-ES" b="1" dirty="0" smtClean="0">
                          <a:latin typeface="Arial" pitchFamily="34" charset="0"/>
                          <a:cs typeface="Arial" pitchFamily="34" charset="0"/>
                        </a:rPr>
                        <a:t>CURRICULAR</a:t>
                      </a:r>
                      <a:r>
                        <a:rPr lang="es-ES" b="1" baseline="0" dirty="0" smtClean="0">
                          <a:latin typeface="Arial" pitchFamily="34" charset="0"/>
                          <a:cs typeface="Arial" pitchFamily="34" charset="0"/>
                        </a:rPr>
                        <a:t> COOPERATIVO</a:t>
                      </a:r>
                      <a:endParaRPr lang="es-ES" b="1" dirty="0">
                        <a:latin typeface="Arial" pitchFamily="34" charset="0"/>
                        <a:cs typeface="Arial" pitchFamily="34" charset="0"/>
                      </a:endParaRPr>
                    </a:p>
                  </a:txBody>
                  <a:tcPr/>
                </a:tc>
                <a:tc>
                  <a:txBody>
                    <a:bodyPr/>
                    <a:lstStyle/>
                    <a:p>
                      <a:pPr algn="ctr"/>
                      <a:r>
                        <a:rPr lang="es-ES" sz="2000" dirty="0" smtClean="0">
                          <a:latin typeface="Arial" pitchFamily="34" charset="0"/>
                          <a:cs typeface="Arial" pitchFamily="34" charset="0"/>
                        </a:rPr>
                        <a:t>5</a:t>
                      </a:r>
                      <a:endParaRPr lang="es-ES" sz="2000" dirty="0">
                        <a:latin typeface="Arial" pitchFamily="34" charset="0"/>
                        <a:cs typeface="Arial" pitchFamily="34" charset="0"/>
                      </a:endParaRPr>
                    </a:p>
                  </a:txBody>
                  <a:tcPr/>
                </a:tc>
              </a:tr>
              <a:tr h="370840">
                <a:tc>
                  <a:txBody>
                    <a:bodyPr/>
                    <a:lstStyle/>
                    <a:p>
                      <a:r>
                        <a:rPr lang="es-ES" sz="1800" b="1" kern="1200" baseline="0" dirty="0" smtClean="0">
                          <a:solidFill>
                            <a:schemeClr val="tx1"/>
                          </a:solidFill>
                          <a:latin typeface="Arial" pitchFamily="34" charset="0"/>
                          <a:ea typeface="+mn-ea"/>
                          <a:cs typeface="Arial" pitchFamily="34" charset="0"/>
                        </a:rPr>
                        <a:t> PROGRAMAS TUTELAR</a:t>
                      </a:r>
                      <a:endParaRPr lang="es-ES" dirty="0"/>
                    </a:p>
                  </a:txBody>
                  <a:tcPr/>
                </a:tc>
                <a:tc>
                  <a:txBody>
                    <a:bodyPr/>
                    <a:lstStyle/>
                    <a:p>
                      <a:pPr algn="ctr"/>
                      <a:r>
                        <a:rPr lang="es-ES" sz="2000" dirty="0" smtClean="0">
                          <a:latin typeface="Arial" pitchFamily="34" charset="0"/>
                          <a:cs typeface="Arial" pitchFamily="34" charset="0"/>
                        </a:rPr>
                        <a:t>20</a:t>
                      </a:r>
                      <a:endParaRPr lang="es-ES" sz="2000" dirty="0">
                        <a:latin typeface="Arial" pitchFamily="34" charset="0"/>
                        <a:cs typeface="Arial" pitchFamily="34" charset="0"/>
                      </a:endParaRPr>
                    </a:p>
                  </a:txBody>
                  <a:tcPr/>
                </a:tc>
              </a:tr>
              <a:tr h="370840">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43</a:t>
                      </a:r>
                      <a:endParaRPr lang="es-ES" sz="2400" b="1" dirty="0">
                        <a:latin typeface="Arial" pitchFamily="34" charset="0"/>
                        <a:cs typeface="Arial" pitchFamily="34" charset="0"/>
                      </a:endParaRPr>
                    </a:p>
                  </a:txBody>
                  <a:tcPr/>
                </a:tc>
              </a:tr>
              <a:tr h="320040">
                <a:tc>
                  <a:txBody>
                    <a:bodyPr/>
                    <a:lstStyle/>
                    <a:p>
                      <a:r>
                        <a:rPr lang="es-ES" sz="1800" b="1" kern="1200" baseline="0" dirty="0" smtClean="0">
                          <a:solidFill>
                            <a:schemeClr val="tx1"/>
                          </a:solidFill>
                          <a:latin typeface="Arial" pitchFamily="34" charset="0"/>
                          <a:ea typeface="+mn-ea"/>
                          <a:cs typeface="Arial" pitchFamily="34" charset="0"/>
                        </a:rPr>
                        <a:t>PROGRAMAS REPÚBLICA DEL ECUADOR</a:t>
                      </a:r>
                      <a:endParaRPr lang="es-ES" dirty="0"/>
                    </a:p>
                  </a:txBody>
                  <a:tcPr>
                    <a:lnB w="12700" cap="flat" cmpd="sng" algn="ctr">
                      <a:solidFill>
                        <a:schemeClr val="tx1"/>
                      </a:solidFill>
                      <a:prstDash val="solid"/>
                      <a:round/>
                      <a:headEnd type="none" w="med" len="med"/>
                      <a:tailEnd type="none" w="med" len="med"/>
                    </a:lnB>
                  </a:tcPr>
                </a:tc>
                <a:tc>
                  <a:txBody>
                    <a:bodyPr/>
                    <a:lstStyle/>
                    <a:p>
                      <a:pPr algn="ctr"/>
                      <a:r>
                        <a:rPr lang="es-ES" sz="2000" i="1" dirty="0" smtClean="0">
                          <a:latin typeface="Arial" pitchFamily="34" charset="0"/>
                          <a:cs typeface="Arial" pitchFamily="34" charset="0"/>
                        </a:rPr>
                        <a:t>18</a:t>
                      </a:r>
                    </a:p>
                  </a:txBody>
                  <a:tcPr>
                    <a:lnB w="12700" cap="flat" cmpd="sng" algn="ctr">
                      <a:solidFill>
                        <a:schemeClr val="tx1"/>
                      </a:solidFill>
                      <a:prstDash val="solid"/>
                      <a:round/>
                      <a:headEnd type="none" w="med" len="med"/>
                      <a:tailEnd type="none" w="med" len="med"/>
                    </a:lnB>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BOLIVARIANA DE VENEZUELA</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21</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8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DE ANGOLA</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3</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8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DE MOZAMBIQUE</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1</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822467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11624" y="-23837"/>
            <a:ext cx="8726518" cy="5688632"/>
            <a:chOff x="467544" y="188640"/>
            <a:chExt cx="12826543" cy="5449757"/>
          </a:xfrm>
        </p:grpSpPr>
        <p:sp>
          <p:nvSpPr>
            <p:cNvPr id="6"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8"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1"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4"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4" name="Text Box 2"/>
          <p:cNvSpPr txBox="1">
            <a:spLocks noChangeArrowheads="1"/>
          </p:cNvSpPr>
          <p:nvPr/>
        </p:nvSpPr>
        <p:spPr bwMode="auto">
          <a:xfrm>
            <a:off x="783374" y="873559"/>
            <a:ext cx="8175146" cy="40011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s-ES" sz="2000" b="1" dirty="0">
                <a:solidFill>
                  <a:schemeClr val="bg1"/>
                </a:solidFill>
                <a:latin typeface="Arial" panose="020B0604020202020204" pitchFamily="34" charset="0"/>
                <a:cs typeface="Arial" panose="020B0604020202020204" pitchFamily="34" charset="0"/>
              </a:rPr>
              <a:t>CIENCIA Y </a:t>
            </a:r>
            <a:r>
              <a:rPr lang="es-ES" sz="2000" b="1" dirty="0" smtClean="0">
                <a:solidFill>
                  <a:schemeClr val="bg1"/>
                </a:solidFill>
                <a:latin typeface="Arial" panose="020B0604020202020204" pitchFamily="34" charset="0"/>
                <a:cs typeface="Arial" panose="020B0604020202020204" pitchFamily="34" charset="0"/>
              </a:rPr>
              <a:t>TÉCNICA.</a:t>
            </a:r>
            <a:r>
              <a:rPr lang="es-ES_tradnl"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RESULTADOS FUNDAMENTALES </a:t>
            </a:r>
            <a:endParaRPr lang="es-ES" sz="20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14 CuadroTexto"/>
          <p:cNvSpPr txBox="1"/>
          <p:nvPr/>
        </p:nvSpPr>
        <p:spPr>
          <a:xfrm>
            <a:off x="2483768" y="2636912"/>
            <a:ext cx="3816424" cy="461665"/>
          </a:xfrm>
          <a:prstGeom prst="rect">
            <a:avLst/>
          </a:prstGeom>
          <a:noFill/>
        </p:spPr>
        <p:txBody>
          <a:bodyPr wrap="square" rtlCol="0">
            <a:spAutoFit/>
          </a:bodyPr>
          <a:lstStyle/>
          <a:p>
            <a:endParaRPr lang="es-ES" dirty="0"/>
          </a:p>
        </p:txBody>
      </p:sp>
      <p:sp>
        <p:nvSpPr>
          <p:cNvPr id="16" name="15 Rectángulo"/>
          <p:cNvSpPr/>
          <p:nvPr/>
        </p:nvSpPr>
        <p:spPr>
          <a:xfrm>
            <a:off x="991426" y="1612212"/>
            <a:ext cx="7964973" cy="4708981"/>
          </a:xfrm>
          <a:prstGeom prst="rect">
            <a:avLst/>
          </a:prstGeom>
        </p:spPr>
        <p:txBody>
          <a:bodyPr wrap="square">
            <a:spAutoFit/>
          </a:bodyPr>
          <a:lstStyle/>
          <a:p>
            <a:pPr algn="just"/>
            <a:r>
              <a:rPr lang="es-ES" sz="2000" b="1" dirty="0"/>
              <a:t>LÍNEAS DE INVESTIGACIÓN </a:t>
            </a:r>
            <a:endParaRPr lang="es-ES" sz="2000" dirty="0"/>
          </a:p>
          <a:p>
            <a:pPr algn="just"/>
            <a:r>
              <a:rPr lang="es-ES" sz="2000" b="1" dirty="0"/>
              <a:t>Línea</a:t>
            </a:r>
            <a:r>
              <a:rPr lang="es-ES" sz="2000" dirty="0"/>
              <a:t> </a:t>
            </a:r>
            <a:r>
              <a:rPr lang="es-ES" sz="2000" b="1" dirty="0"/>
              <a:t>1. </a:t>
            </a:r>
            <a:r>
              <a:rPr lang="es-ES" sz="2000" dirty="0"/>
              <a:t>Aplicación/producción: </a:t>
            </a:r>
            <a:r>
              <a:rPr lang="es-ES" sz="2000" b="1" dirty="0">
                <a:solidFill>
                  <a:srgbClr val="FF0000"/>
                </a:solidFill>
              </a:rPr>
              <a:t>PERFECCIONAMIENTO DE LA VIRTUALIZACIÓN ACADÉMICA UNIVERSITARIA</a:t>
            </a:r>
            <a:r>
              <a:rPr lang="es-ES" sz="2000" dirty="0"/>
              <a:t>. Se </a:t>
            </a:r>
            <a:r>
              <a:rPr lang="es-ES" sz="2000" dirty="0" smtClean="0"/>
              <a:t>desarrolla </a:t>
            </a:r>
            <a:r>
              <a:rPr lang="es-ES" sz="2000" dirty="0"/>
              <a:t>el </a:t>
            </a:r>
            <a:r>
              <a:rPr lang="es-ES" sz="2000" b="1" dirty="0"/>
              <a:t>proyecto institucional: Virtualización de los procesos formativos universitarios</a:t>
            </a:r>
            <a:r>
              <a:rPr lang="es-ES" sz="2000" dirty="0"/>
              <a:t>, </a:t>
            </a:r>
            <a:r>
              <a:rPr lang="es-ES" sz="2000" b="1" dirty="0"/>
              <a:t>el cual se encuentra funcionando y realizando las tareas conforme al cronograma</a:t>
            </a:r>
            <a:r>
              <a:rPr lang="es-ES" sz="2000" b="1" dirty="0" smtClean="0"/>
              <a:t>. Participan en otros 6 proyectos</a:t>
            </a:r>
            <a:endParaRPr lang="es-ES" sz="2000" dirty="0"/>
          </a:p>
          <a:p>
            <a:pPr algn="just"/>
            <a:r>
              <a:rPr lang="es-ES" sz="2000" b="1" dirty="0"/>
              <a:t>Línea 2. </a:t>
            </a:r>
            <a:r>
              <a:rPr lang="es-ES" sz="2000" dirty="0"/>
              <a:t>Aplicación/fundamental: </a:t>
            </a:r>
            <a:r>
              <a:rPr lang="es-ES" sz="2000" b="1" dirty="0">
                <a:solidFill>
                  <a:srgbClr val="FF0000"/>
                </a:solidFill>
              </a:rPr>
              <a:t>FORMACIÓN UNIVERSITARIA Y SU IMPACTO SOCIAL.” </a:t>
            </a:r>
            <a:r>
              <a:rPr lang="es-ES" sz="2000" dirty="0"/>
              <a:t>El CeeS cuenta con  el </a:t>
            </a:r>
            <a:r>
              <a:rPr lang="es-ES" sz="2000" b="1" dirty="0"/>
              <a:t>proyecto nacional, no asociado a programa (PNAP): </a:t>
            </a:r>
            <a:r>
              <a:rPr lang="es-ES" sz="2000" b="1" dirty="0" smtClean="0"/>
              <a:t>“Evaluación del impacto de la formación de los graduados de las filiales universitarias municipales en los territorios, en conclusión. Participan en otros 2 proyectos.</a:t>
            </a:r>
            <a:endParaRPr lang="es-ES" sz="2000" dirty="0"/>
          </a:p>
          <a:p>
            <a:pPr algn="just"/>
            <a:r>
              <a:rPr lang="es-ES" sz="2000" b="1" dirty="0"/>
              <a:t>Línea 3. </a:t>
            </a:r>
            <a:r>
              <a:rPr lang="es-ES" sz="2000" dirty="0"/>
              <a:t>Aplicación/fundamental: </a:t>
            </a:r>
            <a:r>
              <a:rPr lang="es-ES" sz="2000" b="1" dirty="0">
                <a:solidFill>
                  <a:srgbClr val="FF0000"/>
                </a:solidFill>
              </a:rPr>
              <a:t>FORMACIÓN DEL PENSAMIENTO CIENTÍFICO-INVESTIGATIVO EN LA COMUNIDAD UNIVERSITARIA</a:t>
            </a:r>
            <a:r>
              <a:rPr lang="es-ES" sz="2000" b="1" dirty="0" smtClean="0">
                <a:solidFill>
                  <a:srgbClr val="FF0000"/>
                </a:solidFill>
              </a:rPr>
              <a:t>.</a:t>
            </a:r>
            <a:r>
              <a:rPr lang="es-ES" sz="2000" b="1" dirty="0"/>
              <a:t> proyecto institucional: Colegio Universitario</a:t>
            </a:r>
            <a:r>
              <a:rPr lang="es-ES" sz="2000" dirty="0"/>
              <a:t>. En </a:t>
            </a:r>
            <a:r>
              <a:rPr lang="es-ES" sz="2000" dirty="0" smtClean="0"/>
              <a:t>cierre, inicio del PI </a:t>
            </a:r>
            <a:r>
              <a:rPr lang="es-ES" sz="2000" b="1" dirty="0" smtClean="0"/>
              <a:t>Academia</a:t>
            </a:r>
            <a:endParaRPr lang="es-ES" sz="2000" b="1" dirty="0"/>
          </a:p>
        </p:txBody>
      </p:sp>
    </p:spTree>
    <p:extLst>
      <p:ext uri="{BB962C8B-B14F-4D97-AF65-F5344CB8AC3E}">
        <p14:creationId xmlns:p14="http://schemas.microsoft.com/office/powerpoint/2010/main" val="8583703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16632"/>
            <a:ext cx="7772400" cy="864096"/>
          </a:xfrm>
        </p:spPr>
        <p:txBody>
          <a:bodyPr/>
          <a:lstStyle/>
          <a:p>
            <a:r>
              <a:rPr lang="es-ES" sz="3600" b="1" dirty="0" smtClean="0">
                <a:solidFill>
                  <a:srgbClr val="FF0000"/>
                </a:solidFill>
              </a:rPr>
              <a:t>CIENCIA Y TÉCNICA</a:t>
            </a:r>
            <a:endParaRPr lang="es-ES" sz="3600" b="1" dirty="0">
              <a:solidFill>
                <a:srgbClr val="FF0000"/>
              </a:solidFill>
            </a:endParaRPr>
          </a:p>
        </p:txBody>
      </p:sp>
      <p:sp>
        <p:nvSpPr>
          <p:cNvPr id="3" name="Rectángulo 2"/>
          <p:cNvSpPr/>
          <p:nvPr/>
        </p:nvSpPr>
        <p:spPr>
          <a:xfrm>
            <a:off x="357300" y="1124744"/>
            <a:ext cx="8280920" cy="2246769"/>
          </a:xfrm>
          <a:prstGeom prst="rect">
            <a:avLst/>
          </a:prstGeom>
        </p:spPr>
        <p:txBody>
          <a:bodyPr wrap="square">
            <a:spAutoFit/>
          </a:bodyPr>
          <a:lstStyle/>
          <a:p>
            <a:pPr algn="just"/>
            <a:r>
              <a:rPr lang="es-ES" b="1" u="sng" dirty="0">
                <a:latin typeface="Arial Narrow" panose="020B0606020202030204" pitchFamily="34" charset="0"/>
                <a:ea typeface="Times New Roman" panose="02020603050405020304" pitchFamily="18" charset="0"/>
                <a:cs typeface="Arial" panose="020B0604020202020204" pitchFamily="34" charset="0"/>
              </a:rPr>
              <a:t>Objetivo 5:</a:t>
            </a:r>
            <a:r>
              <a:rPr lang="es-ES" b="1" dirty="0">
                <a:latin typeface="Arial Narrow" panose="020B0606020202030204" pitchFamily="34" charset="0"/>
                <a:ea typeface="Times New Roman" panose="02020603050405020304" pitchFamily="18" charset="0"/>
                <a:cs typeface="Arial" panose="020B0604020202020204" pitchFamily="34" charset="0"/>
              </a:rPr>
              <a:t> Incrementar la obtención de resultados de investigación, desarrollo con alta pertinencia y las gestiones necesarias que garanticen la innovación y la elevación del impacto en la economía y la sociedad</a:t>
            </a:r>
            <a:r>
              <a:rPr lang="es-ES" b="1" dirty="0" smtClean="0">
                <a:latin typeface="Arial Narrow" panose="020B0606020202030204" pitchFamily="34" charset="0"/>
                <a:ea typeface="Times New Roman" panose="02020603050405020304" pitchFamily="18" charset="0"/>
                <a:cs typeface="Arial" panose="020B0604020202020204" pitchFamily="34" charset="0"/>
              </a:rPr>
              <a:t>.</a:t>
            </a:r>
          </a:p>
          <a:p>
            <a:pPr marL="452438" lvl="0" algn="just"/>
            <a:r>
              <a:rPr lang="es-ES" b="1" dirty="0" smtClean="0"/>
              <a:t>1. </a:t>
            </a:r>
            <a:r>
              <a:rPr lang="es-ES" sz="2000" b="1" dirty="0" smtClean="0">
                <a:latin typeface="Arial Narrow" panose="020B0606020202030204" pitchFamily="34" charset="0"/>
              </a:rPr>
              <a:t>Se </a:t>
            </a:r>
            <a:r>
              <a:rPr lang="es-ES" sz="2000" b="1" dirty="0">
                <a:latin typeface="Arial Narrow" panose="020B0606020202030204" pitchFamily="34" charset="0"/>
              </a:rPr>
              <a:t>gestionan y logran resultados relevantes e impactos significativos en las  </a:t>
            </a:r>
            <a:r>
              <a:rPr lang="es-ES" sz="2000" b="1" dirty="0">
                <a:solidFill>
                  <a:srgbClr val="C00000"/>
                </a:solidFill>
                <a:latin typeface="Arial Narrow" panose="020B0606020202030204" pitchFamily="34" charset="0"/>
              </a:rPr>
              <a:t>3 líneas de investigaciones </a:t>
            </a:r>
            <a:r>
              <a:rPr lang="es-ES" sz="2000" b="1" dirty="0">
                <a:latin typeface="Arial Narrow" panose="020B0606020202030204" pitchFamily="34" charset="0"/>
              </a:rPr>
              <a:t>del Centro de </a:t>
            </a:r>
            <a:r>
              <a:rPr lang="es-ES" sz="2000" b="1" dirty="0" smtClean="0">
                <a:latin typeface="Arial Narrow" panose="020B0606020202030204" pitchFamily="34" charset="0"/>
              </a:rPr>
              <a:t>Estudios.</a:t>
            </a:r>
            <a:endParaRPr lang="es-ES" dirty="0"/>
          </a:p>
        </p:txBody>
      </p:sp>
      <p:sp>
        <p:nvSpPr>
          <p:cNvPr id="4" name="Rectángulo 3"/>
          <p:cNvSpPr/>
          <p:nvPr/>
        </p:nvSpPr>
        <p:spPr>
          <a:xfrm>
            <a:off x="484430" y="3861048"/>
            <a:ext cx="8026660" cy="1908215"/>
          </a:xfrm>
          <a:prstGeom prst="rect">
            <a:avLst/>
          </a:prstGeom>
        </p:spPr>
        <p:txBody>
          <a:bodyPr wrap="square">
            <a:spAutoFit/>
          </a:bodyPr>
          <a:lstStyle/>
          <a:p>
            <a:pPr algn="just">
              <a:lnSpc>
                <a:spcPct val="150000"/>
              </a:lnSpc>
              <a:spcBef>
                <a:spcPts val="600"/>
              </a:spcBef>
              <a:spcAft>
                <a:spcPts val="600"/>
              </a:spcAft>
            </a:pPr>
            <a:r>
              <a:rPr lang="es-ES" sz="1800" b="1" u="sng" dirty="0">
                <a:solidFill>
                  <a:srgbClr val="000000"/>
                </a:solidFill>
                <a:latin typeface="Arial Narrow" panose="020B0606020202030204" pitchFamily="34" charset="0"/>
                <a:ea typeface="Calibri" panose="020F0502020204030204" pitchFamily="34" charset="0"/>
                <a:cs typeface="Arial" panose="020B0604020202020204" pitchFamily="34" charset="0"/>
              </a:rPr>
              <a:t>L</a:t>
            </a:r>
            <a:r>
              <a:rPr lang="es-ES" sz="1800" b="1" u="sng"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ÍNEA 1: PERFECCIONAMIENTO DE LA VIRTUALIZACIÓN ACADÉMICA UNIVERSITARIA</a:t>
            </a:r>
            <a:endParaRPr lang="es-ES" sz="1800" dirty="0">
              <a:ea typeface="Times New Roman" panose="02020603050405020304" pitchFamily="18" charset="0"/>
            </a:endParaRPr>
          </a:p>
          <a:p>
            <a:pPr algn="just">
              <a:lnSpc>
                <a:spcPct val="150000"/>
              </a:lnSpc>
              <a:spcBef>
                <a:spcPts val="600"/>
              </a:spcBef>
              <a:spcAft>
                <a:spcPts val="600"/>
              </a:spcAft>
            </a:pP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La línea está asociada al </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Proyecto institucional</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VIRTUALIZACIÓN DE PROCESOS FORMATIVOS UNIVERSITARIOS, </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que se inició</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en enero de 2015</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r>
              <a:rPr lang="es-ES" sz="18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como una continuación del proyecto concluido de igual nombre.</a:t>
            </a:r>
            <a:r>
              <a:rPr lang="es-ES" sz="18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800" dirty="0">
              <a:ea typeface="Times New Roman" panose="02020603050405020304" pitchFamily="18" charset="0"/>
            </a:endParaRPr>
          </a:p>
        </p:txBody>
      </p:sp>
    </p:spTree>
    <p:extLst>
      <p:ext uri="{BB962C8B-B14F-4D97-AF65-F5344CB8AC3E}">
        <p14:creationId xmlns:p14="http://schemas.microsoft.com/office/powerpoint/2010/main" val="367421060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23528" y="404664"/>
            <a:ext cx="8712968" cy="6417141"/>
          </a:xfrm>
          <a:prstGeom prst="rect">
            <a:avLst/>
          </a:prstGeom>
        </p:spPr>
        <p:txBody>
          <a:bodyPr wrap="square">
            <a:spAutoFit/>
          </a:bodyPr>
          <a:lstStyle/>
          <a:p>
            <a:pPr algn="just">
              <a:lnSpc>
                <a:spcPct val="150000"/>
              </a:lnSpc>
              <a:spcBef>
                <a:spcPts val="600"/>
              </a:spcBef>
              <a:spcAft>
                <a:spcPts val="600"/>
              </a:spcAft>
            </a:pPr>
            <a:r>
              <a:rPr lang="es-ES" sz="1800" b="1"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PRINCIPALES RESULTADOS ACADÉMICOS DERIVADOS DE LA LÍNEA DE INVESTIGACIÓN </a:t>
            </a:r>
            <a:endParaRPr lang="es-ES" sz="1800" dirty="0" smtClean="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Actualización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sistemática de la Plataforma Virtual de Posgrado de la Universidad de Oriente (</a:t>
            </a:r>
            <a:r>
              <a:rPr lang="es-ES" sz="11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URL: intranet.aula.uo.edu.cu</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la cual integra: cursos, diplomados, maestrías, doctorados a nivel institucional (la cual se ha estado empleando en la impartición de la docencia de posgrado a cargo del CeeS “Manuel F. Gran”: en el Diplomado de docencia universitaria para jóvenes adiestrados; en el doctorado en Ciencias Pedagógicas; en la Maestría de Gestión y en la de Virtualización de procesos formativos universitarios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Actualización sistemática del observatorio de la Red de perfeccionamiento de la educación superior, coordinada por el CeeS “Manuel F. Gran”: (</a:t>
            </a:r>
            <a:r>
              <a:rPr lang="es-ES" sz="11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URL: observatorio.pes.uo.edu.cu</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”Repositorio digital para la Gestión de la información científica en el Centro de Estudios de la Educación Superior “Manuel F. Gran” (Ing. Alfredo Díaz Calzada;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y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”Comunidad Virtual para la Gestión Académica del proceso de postgrado en el Centro de Estudios de Educación Superior “Manuel F. Gran” (Ing. Jesús Javier Amorós Silva;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y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”Módulo “Estudiante” para un Sistema Tutorial Inteligente” (Ing. Douglas Guerrero Ferrer;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”Mediador didáctico digital para la carrera de Historia del Arte” (Lic. Elena Camilo Parrón;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y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Dr.C</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José Manuel Izquierdo Lao).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”Los entornos personales de aprendizaje en la virtualización de los procesos académicos” (Lic. Eric Roberto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Piñeyro</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Zafra; Dr. C. José Manuel Izquierdo Lao y Dra. C. Rosario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Léon</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Robaina).</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“Virtualización de la disciplina de Confort Ambiental de la carrera de Arquitectura y Urbanismo” (Lic. Francisco de los Santos Peralta, </a:t>
            </a:r>
            <a:r>
              <a:rPr lang="es-ES" sz="1100" dirty="0" err="1">
                <a:latin typeface="Arial Narrow" panose="020B0606020202030204" pitchFamily="34" charset="0"/>
                <a:ea typeface="Times New Roman" panose="02020603050405020304" pitchFamily="18" charset="0"/>
                <a:cs typeface="Arial" panose="020B0604020202020204" pitchFamily="34" charset="0"/>
              </a:rPr>
              <a:t>Dr.C</a:t>
            </a:r>
            <a:r>
              <a:rPr lang="es-ES" sz="1100" dirty="0">
                <a:latin typeface="Arial Narrow" panose="020B0606020202030204" pitchFamily="34" charset="0"/>
                <a:ea typeface="Times New Roman" panose="02020603050405020304" pitchFamily="18" charset="0"/>
                <a:cs typeface="Arial" panose="020B0604020202020204" pitchFamily="34" charset="0"/>
              </a:rPr>
              <a:t>. José Manuel Izquierdo Lao y </a:t>
            </a:r>
            <a:r>
              <a:rPr lang="es-ES" sz="1100" dirty="0" err="1">
                <a:latin typeface="Arial Narrow" panose="020B0606020202030204" pitchFamily="34" charset="0"/>
                <a:ea typeface="Times New Roman" panose="02020603050405020304" pitchFamily="18" charset="0"/>
                <a:cs typeface="Arial" panose="020B0604020202020204" pitchFamily="34" charset="0"/>
              </a:rPr>
              <a:t>Dr.C</a:t>
            </a:r>
            <a:r>
              <a:rPr lang="es-ES" sz="1100" dirty="0">
                <a:latin typeface="Arial Narrow" panose="020B0606020202030204" pitchFamily="34" charset="0"/>
                <a:ea typeface="Times New Roman" panose="02020603050405020304" pitchFamily="18" charset="0"/>
                <a:cs typeface="Arial" panose="020B0604020202020204" pitchFamily="34" charset="0"/>
              </a:rPr>
              <a:t>. Rafael Rodríguez Abreu).</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”Implementación de un sistema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VoIP</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con ELASTIX para la gestión del conocimiento” (Lic. Freddy González Jiménez, Dr. C. Alexander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Gorina</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Sánchez y M.C. Antonio Salgado Castillo).</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”Infraestructura de nube computacional para la virtualización de los procesos formativos en la Universidad de Oriente” (Ing. Jorge Enrique Hernández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Venzant</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Dr. C. José Manuel Izquierdo Lao y Dra. C. Rosario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Léon</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Robaina).</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”Desarrollo de herramientas y funcionalidades para potenciar el sistema integrado ABCD y tutorial para su utilización” (Ing. Marino Borrero Sánchez, Dr. C. José Manuel Izquierdo Lao y Dr. C.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Egbert</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de </a:t>
            </a:r>
            <a:r>
              <a:rPr lang="es-ES" sz="1100" dirty="0" err="1">
                <a:solidFill>
                  <a:srgbClr val="000000"/>
                </a:solidFill>
                <a:latin typeface="Arial Narrow" panose="020B0606020202030204" pitchFamily="34" charset="0"/>
                <a:ea typeface="Times New Roman" panose="02020603050405020304" pitchFamily="18" charset="0"/>
                <a:cs typeface="Arial" panose="020B0604020202020204" pitchFamily="34" charset="0"/>
              </a:rPr>
              <a:t>Smet</a:t>
            </a: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a:t>
            </a:r>
            <a:endParaRPr lang="es-ES" sz="1200" dirty="0">
              <a:ea typeface="Times New Roman" panose="02020603050405020304" pitchFamily="18" charset="0"/>
            </a:endParaRPr>
          </a:p>
          <a:p>
            <a:pPr marL="342900" lvl="0" indent="-342900" algn="just">
              <a:spcBef>
                <a:spcPts val="600"/>
              </a:spcBef>
              <a:spcAft>
                <a:spcPts val="600"/>
              </a:spcAft>
              <a:buFont typeface="+mj-lt"/>
              <a:buAutoNum type="arabicPeriod"/>
            </a:pPr>
            <a:r>
              <a:rPr lang="es-ES" sz="11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Gestor para la actividad de posgrado de la Universidad de Oriente (Ing. Vicente González; </a:t>
            </a:r>
            <a:r>
              <a:rPr lang="es-MX" sz="1100" dirty="0">
                <a:latin typeface="Arial Narrow" panose="020B0606020202030204" pitchFamily="34" charset="0"/>
                <a:ea typeface="Times New Roman" panose="02020603050405020304" pitchFamily="18" charset="0"/>
                <a:cs typeface="Arial" panose="020B0604020202020204" pitchFamily="34" charset="0"/>
              </a:rPr>
              <a:t>Dra. C. María Elena Pardo Gómez y Dra. C. Silvia Sofía Cruz Baranda).</a:t>
            </a:r>
            <a:endParaRPr lang="es-ES" sz="1200" dirty="0">
              <a:ea typeface="Times New Roman" panose="02020603050405020304" pitchFamily="18" charset="0"/>
            </a:endParaRPr>
          </a:p>
        </p:txBody>
      </p:sp>
    </p:spTree>
    <p:extLst>
      <p:ext uri="{BB962C8B-B14F-4D97-AF65-F5344CB8AC3E}">
        <p14:creationId xmlns:p14="http://schemas.microsoft.com/office/powerpoint/2010/main" val="241467249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382012"/>
            <a:ext cx="8172400" cy="830997"/>
          </a:xfrm>
          <a:prstGeom prst="rect">
            <a:avLst/>
          </a:prstGeom>
        </p:spPr>
        <p:txBody>
          <a:bodyPr wrap="square">
            <a:spAutoFit/>
          </a:bodyPr>
          <a:lstStyle/>
          <a:p>
            <a:pPr algn="just"/>
            <a:r>
              <a:rPr lang="es-ES" b="1" dirty="0"/>
              <a:t>Línea</a:t>
            </a:r>
            <a:r>
              <a:rPr lang="es-ES" dirty="0"/>
              <a:t> </a:t>
            </a:r>
            <a:r>
              <a:rPr lang="es-ES" b="1" dirty="0"/>
              <a:t>1. </a:t>
            </a:r>
            <a:r>
              <a:rPr lang="es-ES" b="1" dirty="0" smtClean="0">
                <a:solidFill>
                  <a:srgbClr val="FF0000"/>
                </a:solidFill>
              </a:rPr>
              <a:t>PERFECCIONAMIENTO </a:t>
            </a:r>
            <a:r>
              <a:rPr lang="es-ES" b="1" dirty="0">
                <a:solidFill>
                  <a:srgbClr val="FF0000"/>
                </a:solidFill>
              </a:rPr>
              <a:t>DE LA VIRTUALIZACIÓN ACADÉMICA UNIVERSITARIA</a:t>
            </a:r>
            <a:r>
              <a:rPr lang="es-ES" dirty="0"/>
              <a:t>. </a:t>
            </a:r>
          </a:p>
        </p:txBody>
      </p:sp>
      <p:sp>
        <p:nvSpPr>
          <p:cNvPr id="3" name="2 Rectángulo"/>
          <p:cNvSpPr/>
          <p:nvPr/>
        </p:nvSpPr>
        <p:spPr>
          <a:xfrm>
            <a:off x="269776" y="1628800"/>
            <a:ext cx="8711952" cy="5139869"/>
          </a:xfrm>
          <a:prstGeom prst="rect">
            <a:avLst/>
          </a:prstGeom>
        </p:spPr>
        <p:txBody>
          <a:bodyPr wrap="square">
            <a:spAutoFit/>
          </a:bodyPr>
          <a:lstStyle/>
          <a:p>
            <a:pPr algn="l"/>
            <a:r>
              <a:rPr lang="es-ES" b="1" dirty="0"/>
              <a:t>TESIS </a:t>
            </a:r>
            <a:r>
              <a:rPr lang="es-ES" b="1" dirty="0" smtClean="0"/>
              <a:t>DOCTORALES, defendidas en dic:</a:t>
            </a:r>
          </a:p>
          <a:p>
            <a:pPr algn="l"/>
            <a:endParaRPr lang="es-ES" b="1" dirty="0"/>
          </a:p>
          <a:p>
            <a:pPr marL="457200" lvl="0" indent="-457200" algn="just">
              <a:buFont typeface="+mj-lt"/>
              <a:buAutoNum type="arabicPeriod"/>
            </a:pPr>
            <a:r>
              <a:rPr lang="es-ES" sz="2000" dirty="0" smtClean="0"/>
              <a:t>“</a:t>
            </a:r>
            <a:r>
              <a:rPr lang="es-ES" sz="2000" b="1" dirty="0"/>
              <a:t>Dinámica tecno-axiológica profesional</a:t>
            </a:r>
            <a:r>
              <a:rPr lang="es-ES" sz="2000" dirty="0"/>
              <a:t>”. Autor: M.C. Jorge Silva </a:t>
            </a:r>
            <a:r>
              <a:rPr lang="es-ES" sz="2000" dirty="0" err="1"/>
              <a:t>Cutiño</a:t>
            </a:r>
            <a:r>
              <a:rPr lang="es-ES" sz="2000" dirty="0"/>
              <a:t>. Universidad de Oriente. Tutores: Dra. C. María Elena Pardo Gómez y </a:t>
            </a:r>
            <a:r>
              <a:rPr lang="es-ES" sz="2000" dirty="0" err="1"/>
              <a:t>Dr.C</a:t>
            </a:r>
            <a:r>
              <a:rPr lang="es-ES" sz="2000" dirty="0"/>
              <a:t>. José Manuel Izquierdo Lao. </a:t>
            </a:r>
            <a:endParaRPr lang="es-ES" sz="2000" dirty="0" smtClean="0"/>
          </a:p>
          <a:p>
            <a:pPr marL="457200" lvl="0" indent="-457200" algn="just">
              <a:buFont typeface="+mj-lt"/>
              <a:buAutoNum type="arabicPeriod"/>
            </a:pPr>
            <a:endParaRPr lang="es-ES" sz="2000" dirty="0"/>
          </a:p>
          <a:p>
            <a:pPr marL="457200" lvl="0" indent="-457200" algn="just">
              <a:buFont typeface="+mj-lt"/>
              <a:buAutoNum type="arabicPeriod"/>
            </a:pPr>
            <a:r>
              <a:rPr lang="es-ES" sz="2000" dirty="0" smtClean="0"/>
              <a:t>“</a:t>
            </a:r>
            <a:r>
              <a:rPr lang="es-ES" sz="2000" b="1" dirty="0"/>
              <a:t>Dinámica formativa en Telemedicina para las carreras de Ciencias Médicas”</a:t>
            </a:r>
            <a:r>
              <a:rPr lang="es-ES" sz="2000" dirty="0"/>
              <a:t>. Autora: Lic. Nancy María Rodríguez Beltrán. Universidad de Ciencias Médicas de Santiago de </a:t>
            </a:r>
            <a:r>
              <a:rPr lang="es-ES" sz="2000" dirty="0" err="1"/>
              <a:t>Cuba.Tutores</a:t>
            </a:r>
            <a:r>
              <a:rPr lang="es-ES" sz="2000" dirty="0"/>
              <a:t>: Dra. C. María Elena Pardo Gómez y </a:t>
            </a:r>
            <a:r>
              <a:rPr lang="es-ES" sz="2000" dirty="0" err="1"/>
              <a:t>Dr.C</a:t>
            </a:r>
            <a:r>
              <a:rPr lang="es-ES" sz="2000" dirty="0"/>
              <a:t>. José Manuel Izquierdo Lao. </a:t>
            </a:r>
            <a:endParaRPr lang="es-ES" sz="2000" dirty="0" smtClean="0"/>
          </a:p>
          <a:p>
            <a:pPr marL="457200" indent="-457200" algn="just">
              <a:buFont typeface="+mj-lt"/>
              <a:buAutoNum type="arabicPeriod" startAt="3"/>
            </a:pPr>
            <a:endParaRPr lang="es-ES" sz="2000" dirty="0" smtClean="0">
              <a:latin typeface="Arial Narrow" panose="020B0606020202030204" pitchFamily="34" charset="0"/>
              <a:ea typeface="Calibri" panose="020F0502020204030204" pitchFamily="34" charset="0"/>
              <a:cs typeface="Arial" panose="020B0604020202020204" pitchFamily="34" charset="0"/>
            </a:endParaRPr>
          </a:p>
          <a:p>
            <a:pPr marL="457200" indent="-457200" algn="just">
              <a:buFont typeface="+mj-lt"/>
              <a:buAutoNum type="arabicPeriod" startAt="3"/>
            </a:pPr>
            <a:r>
              <a:rPr lang="es-ES" sz="2000" dirty="0" smtClean="0">
                <a:latin typeface="Arial Narrow" panose="020B0606020202030204" pitchFamily="34" charset="0"/>
                <a:ea typeface="Calibri" panose="020F0502020204030204" pitchFamily="34" charset="0"/>
                <a:cs typeface="Arial" panose="020B0604020202020204" pitchFamily="34" charset="0"/>
              </a:rPr>
              <a:t>“</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Dinámica tecno-formativa-profesional en Entornos Virtuales de Enseñanza Aprendizaje” (Aspirante: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MSc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Henrry Geovanny Tapia Molina. Tutores: </a:t>
            </a:r>
            <a:r>
              <a:rPr lang="es-MX" sz="2000" dirty="0">
                <a:latin typeface="Arial Narrow" panose="020B0606020202030204" pitchFamily="34" charset="0"/>
                <a:ea typeface="Calibri" panose="020F0502020204030204" pitchFamily="34" charset="0"/>
                <a:cs typeface="Arial" panose="020B0604020202020204" pitchFamily="34" charset="0"/>
              </a:rPr>
              <a:t>Dra. C. María Elena Pardo Gómez </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y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Dr.C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José Manuel Izquierdo Lao).</a:t>
            </a:r>
            <a:endParaRPr lang="es-ES" sz="2000" dirty="0">
              <a:latin typeface="Arial" panose="020B0604020202020204" pitchFamily="34" charset="0"/>
              <a:ea typeface="Calibri" panose="020F0502020204030204" pitchFamily="34" charset="0"/>
              <a:cs typeface="Arial" panose="020B0604020202020204" pitchFamily="34" charset="0"/>
            </a:endParaRPr>
          </a:p>
          <a:p>
            <a:pPr marL="457200" lvl="0" indent="-457200" algn="just">
              <a:buFont typeface="+mj-lt"/>
              <a:buAutoNum type="arabicPeriod" startAt="3"/>
            </a:pPr>
            <a:endParaRPr lang="es-ES" sz="2000" b="1" dirty="0" smtClean="0"/>
          </a:p>
          <a:p>
            <a:pPr marL="457200" lvl="0" indent="-457200" algn="just">
              <a:buFont typeface="+mj-lt"/>
              <a:buAutoNum type="arabicPeriod"/>
            </a:pPr>
            <a:endParaRPr lang="es-ES" sz="2000" dirty="0"/>
          </a:p>
        </p:txBody>
      </p:sp>
    </p:spTree>
    <p:extLst>
      <p:ext uri="{BB962C8B-B14F-4D97-AF65-F5344CB8AC3E}">
        <p14:creationId xmlns:p14="http://schemas.microsoft.com/office/powerpoint/2010/main" val="76308222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836712"/>
            <a:ext cx="7920880" cy="2646878"/>
          </a:xfrm>
          <a:prstGeom prst="rect">
            <a:avLst/>
          </a:prstGeom>
        </p:spPr>
        <p:txBody>
          <a:bodyPr wrap="square">
            <a:spAutoFit/>
          </a:bodyPr>
          <a:lstStyle/>
          <a:p>
            <a:pPr algn="just">
              <a:lnSpc>
                <a:spcPct val="150000"/>
              </a:lnSpc>
              <a:spcBef>
                <a:spcPts val="600"/>
              </a:spcBef>
              <a:spcAft>
                <a:spcPts val="0"/>
              </a:spcAft>
            </a:pPr>
            <a:r>
              <a:rPr lang="es-ES" b="1" dirty="0" smtClean="0">
                <a:solidFill>
                  <a:srgbClr val="FF0000"/>
                </a:solidFill>
                <a:latin typeface="Arial Narrow" panose="020B0606020202030204" pitchFamily="34" charset="0"/>
                <a:ea typeface="Times New Roman" panose="02020603050405020304" pitchFamily="18" charset="0"/>
                <a:cs typeface="Arial" panose="020B0604020202020204" pitchFamily="34" charset="0"/>
              </a:rPr>
              <a:t>Línea 1</a:t>
            </a:r>
            <a:r>
              <a:rPr lang="es-ES" sz="1600" dirty="0" smtClean="0">
                <a:latin typeface="Arial Narrow" panose="020B0606020202030204" pitchFamily="34" charset="0"/>
                <a:ea typeface="Times New Roman" panose="02020603050405020304" pitchFamily="18" charset="0"/>
                <a:cs typeface="Arial" panose="020B0604020202020204" pitchFamily="34" charset="0"/>
              </a:rPr>
              <a:t>. </a:t>
            </a:r>
          </a:p>
          <a:p>
            <a:pPr algn="just">
              <a:lnSpc>
                <a:spcPct val="150000"/>
              </a:lnSpc>
              <a:spcBef>
                <a:spcPts val="600"/>
              </a:spcBef>
              <a:spcAft>
                <a:spcPts val="0"/>
              </a:spcAft>
            </a:pPr>
            <a:r>
              <a:rPr lang="es-ES" sz="1600" dirty="0" smtClean="0">
                <a:latin typeface="Arial Narrow" panose="020B0606020202030204" pitchFamily="34" charset="0"/>
                <a:ea typeface="Times New Roman" panose="02020603050405020304" pitchFamily="18" charset="0"/>
                <a:cs typeface="Arial" panose="020B0604020202020204" pitchFamily="34" charset="0"/>
              </a:rPr>
              <a:t>en dic del</a:t>
            </a:r>
            <a:r>
              <a:rPr lang="es-ES" sz="1600" b="1" dirty="0" smtClean="0">
                <a:latin typeface="Arial Narrow" panose="020B0606020202030204" pitchFamily="34" charset="0"/>
                <a:ea typeface="Times New Roman" panose="02020603050405020304" pitchFamily="18" charset="0"/>
                <a:cs typeface="Arial" panose="020B0604020202020204" pitchFamily="34" charset="0"/>
              </a:rPr>
              <a:t> </a:t>
            </a:r>
            <a:r>
              <a:rPr lang="es-ES" sz="1600" b="1" dirty="0">
                <a:latin typeface="Arial Narrow" panose="020B0606020202030204" pitchFamily="34" charset="0"/>
                <a:ea typeface="Times New Roman" panose="02020603050405020304" pitchFamily="18" charset="0"/>
                <a:cs typeface="Arial" panose="020B0604020202020204" pitchFamily="34" charset="0"/>
              </a:rPr>
              <a:t>2015, </a:t>
            </a:r>
            <a:r>
              <a:rPr lang="es-ES" sz="2000" dirty="0" smtClean="0">
                <a:latin typeface="Arial Narrow" panose="020B0606020202030204" pitchFamily="34" charset="0"/>
                <a:ea typeface="Calibri" panose="020F0502020204030204" pitchFamily="34" charset="0"/>
                <a:cs typeface="Arial" panose="020B0604020202020204" pitchFamily="34" charset="0"/>
              </a:rPr>
              <a:t>“</a:t>
            </a:r>
            <a:r>
              <a:rPr lang="es-ES" sz="2000" dirty="0" smtClean="0">
                <a:latin typeface="Arial Narrow" panose="020B0606020202030204" pitchFamily="34" charset="0"/>
                <a:ea typeface="Times New Roman" panose="02020603050405020304" pitchFamily="18" charset="0"/>
                <a:cs typeface="Arial" panose="020B0604020202020204" pitchFamily="34" charset="0"/>
              </a:rPr>
              <a:t>Se </a:t>
            </a:r>
            <a:r>
              <a:rPr lang="es-ES" sz="2000" dirty="0">
                <a:latin typeface="Arial Narrow" panose="020B0606020202030204" pitchFamily="34" charset="0"/>
                <a:ea typeface="Times New Roman" panose="02020603050405020304" pitchFamily="18" charset="0"/>
                <a:cs typeface="Arial" panose="020B0604020202020204" pitchFamily="34" charset="0"/>
              </a:rPr>
              <a:t>prevé la </a:t>
            </a:r>
            <a:r>
              <a:rPr lang="es-ES" sz="2000" dirty="0" smtClean="0">
                <a:latin typeface="Arial Narrow" panose="020B0606020202030204" pitchFamily="34" charset="0"/>
                <a:ea typeface="Times New Roman" panose="02020603050405020304" pitchFamily="18" charset="0"/>
                <a:cs typeface="Arial" panose="020B0604020202020204" pitchFamily="34" charset="0"/>
              </a:rPr>
              <a:t>defensa</a:t>
            </a:r>
            <a:r>
              <a:rPr lang="es-ES" sz="2000" b="1"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a:t>
            </a:r>
          </a:p>
          <a:p>
            <a:pPr lvl="0" algn="just">
              <a:lnSpc>
                <a:spcPct val="150000"/>
              </a:lnSpc>
              <a:spcBef>
                <a:spcPts val="600"/>
              </a:spcBef>
              <a:spcAft>
                <a:spcPts val="600"/>
              </a:spcAft>
            </a:pPr>
            <a:r>
              <a:rPr lang="es-ES" sz="2000" b="1"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a:t>
            </a:r>
            <a:r>
              <a:rPr lang="es-ES" sz="200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Gestión </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Académica de la virtualización universitaria” Aspirante: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MSc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Edelmira Lila Guevara Iñiguez. Tutores: </a:t>
            </a:r>
            <a:r>
              <a:rPr lang="es-MX" sz="2000" dirty="0">
                <a:latin typeface="Arial Narrow" panose="020B0606020202030204" pitchFamily="34" charset="0"/>
                <a:ea typeface="Calibri" panose="020F0502020204030204" pitchFamily="34" charset="0"/>
                <a:cs typeface="Arial" panose="020B0604020202020204" pitchFamily="34" charset="0"/>
              </a:rPr>
              <a:t>Dra. C. María Elena Pardo Gómez </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y </a:t>
            </a:r>
            <a:r>
              <a:rPr lang="es-ES" sz="2000" dirty="0" err="1">
                <a:solidFill>
                  <a:srgbClr val="000000"/>
                </a:solidFill>
                <a:latin typeface="Arial Narrow" panose="020B0606020202030204" pitchFamily="34" charset="0"/>
                <a:ea typeface="Calibri" panose="020F0502020204030204" pitchFamily="34" charset="0"/>
                <a:cs typeface="Arial" panose="020B0604020202020204" pitchFamily="34" charset="0"/>
              </a:rPr>
              <a:t>Dr.C</a:t>
            </a:r>
            <a:r>
              <a:rPr lang="es-ES" sz="2000" dirty="0">
                <a:solidFill>
                  <a:srgbClr val="000000"/>
                </a:solidFill>
                <a:latin typeface="Arial Narrow" panose="020B0606020202030204" pitchFamily="34" charset="0"/>
                <a:ea typeface="Calibri" panose="020F0502020204030204" pitchFamily="34" charset="0"/>
                <a:cs typeface="Arial" panose="020B0604020202020204" pitchFamily="34" charset="0"/>
              </a:rPr>
              <a:t>. José Manuel Izquierdo Lao).</a:t>
            </a:r>
            <a:endParaRPr lang="es-E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8191692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7772400" cy="1143000"/>
          </a:xfrm>
        </p:spPr>
        <p:txBody>
          <a:bodyPr/>
          <a:lstStyle/>
          <a:p>
            <a:r>
              <a:rPr lang="es-ES" sz="2800" b="1" dirty="0"/>
              <a:t> </a:t>
            </a:r>
            <a:r>
              <a:rPr lang="es-ES" sz="2800" b="1" dirty="0">
                <a:solidFill>
                  <a:srgbClr val="FF0000"/>
                </a:solidFill>
              </a:rPr>
              <a:t>Línea 2: FORMACIÓN UNIVERSITARIA Y SU IMPACTO SOCIAL</a:t>
            </a:r>
            <a:br>
              <a:rPr lang="es-ES" sz="2800" b="1" dirty="0">
                <a:solidFill>
                  <a:srgbClr val="FF0000"/>
                </a:solidFill>
              </a:rPr>
            </a:br>
            <a:endParaRPr lang="es-ES" sz="2800" b="1" dirty="0">
              <a:solidFill>
                <a:srgbClr val="FF0000"/>
              </a:solidFill>
            </a:endParaRPr>
          </a:p>
        </p:txBody>
      </p:sp>
      <p:sp>
        <p:nvSpPr>
          <p:cNvPr id="4" name="3 Rectángulo"/>
          <p:cNvSpPr/>
          <p:nvPr/>
        </p:nvSpPr>
        <p:spPr>
          <a:xfrm>
            <a:off x="668712" y="1268760"/>
            <a:ext cx="7920880" cy="4832092"/>
          </a:xfrm>
          <a:prstGeom prst="rect">
            <a:avLst/>
          </a:prstGeom>
        </p:spPr>
        <p:txBody>
          <a:bodyPr wrap="square">
            <a:spAutoFit/>
          </a:bodyPr>
          <a:lstStyle/>
          <a:p>
            <a:pPr algn="just"/>
            <a:r>
              <a:rPr lang="es-ES" b="1" dirty="0"/>
              <a:t>TESIS </a:t>
            </a:r>
            <a:r>
              <a:rPr lang="es-ES" b="1" dirty="0" smtClean="0"/>
              <a:t>DEFENDIDAS </a:t>
            </a:r>
            <a:r>
              <a:rPr lang="es-ES" b="1" dirty="0"/>
              <a:t>EN EL AÑO </a:t>
            </a:r>
            <a:r>
              <a:rPr lang="es-ES" b="1" dirty="0" smtClean="0"/>
              <a:t>2014</a:t>
            </a:r>
          </a:p>
          <a:p>
            <a:pPr algn="just"/>
            <a:endParaRPr lang="es-ES" dirty="0"/>
          </a:p>
          <a:p>
            <a:pPr marL="457200" lvl="0" indent="-457200" algn="just">
              <a:buFont typeface="+mj-lt"/>
              <a:buAutoNum type="arabicPeriod"/>
            </a:pPr>
            <a:r>
              <a:rPr lang="es-ES" sz="2000" b="1" dirty="0"/>
              <a:t>ADELA M. DÍAZ CÓNSUL. </a:t>
            </a:r>
            <a:r>
              <a:rPr lang="es-ES" sz="2000" dirty="0"/>
              <a:t>Gestión Curricular profesional de contabilidad. DRA. C. LIZETTE DE LA C. PÉRZ MARTÍNEZ Y DRA. C.  SILVIA CRUZ BARANDA</a:t>
            </a:r>
            <a:r>
              <a:rPr lang="es-ES" sz="2000" dirty="0" smtClean="0"/>
              <a:t>.</a:t>
            </a:r>
          </a:p>
          <a:p>
            <a:pPr marL="457200" lvl="0" indent="-457200" algn="just">
              <a:buFont typeface="+mj-lt"/>
              <a:buAutoNum type="arabicPeriod"/>
            </a:pPr>
            <a:endParaRPr lang="es-ES" sz="2000" dirty="0"/>
          </a:p>
          <a:p>
            <a:pPr marL="457200" lvl="0" indent="-457200" algn="just">
              <a:buFont typeface="+mj-lt"/>
              <a:buAutoNum type="arabicPeriod"/>
            </a:pPr>
            <a:r>
              <a:rPr lang="es-ES" sz="2000" b="1" dirty="0"/>
              <a:t>JOSÉ MANUEL BENÍTEZ GARCÍA</a:t>
            </a:r>
            <a:r>
              <a:rPr lang="es-ES" sz="2000" dirty="0"/>
              <a:t>.  Dinámica físico-</a:t>
            </a:r>
            <a:r>
              <a:rPr lang="es-ES" sz="2000" dirty="0" err="1"/>
              <a:t>agrosistémica</a:t>
            </a:r>
            <a:r>
              <a:rPr lang="es-ES" sz="2000" dirty="0"/>
              <a:t> para la formación del profesional de Ingeniería Agrónoma.  DR. BERNARDO JEFFERS DUARTE Y DR. C. ALEJANDRO ESTRABAO PÉREZ</a:t>
            </a:r>
            <a:r>
              <a:rPr lang="es-ES" sz="2000" dirty="0" smtClean="0"/>
              <a:t>.</a:t>
            </a:r>
          </a:p>
          <a:p>
            <a:pPr marL="457200" lvl="0" indent="-457200" algn="just">
              <a:buFont typeface="+mj-lt"/>
              <a:buAutoNum type="arabicPeriod"/>
            </a:pPr>
            <a:endParaRPr lang="es-ES" sz="2000" dirty="0"/>
          </a:p>
          <a:p>
            <a:pPr marL="457200" lvl="0" indent="-457200" algn="just">
              <a:buFont typeface="+mj-lt"/>
              <a:buAutoNum type="arabicPeriod"/>
            </a:pPr>
            <a:r>
              <a:rPr lang="es-ES" sz="2000" b="1" dirty="0"/>
              <a:t>ROLANDO CASTRO MARCELO.  </a:t>
            </a:r>
            <a:r>
              <a:rPr lang="es-ES" sz="2000" dirty="0"/>
              <a:t>Estrategia didáctica para la enseñanza-aprendizaje desarrollador del atletismo en escolares de nueve a once años en la provincia Las Tunas. DR. BERNARDO JEFFERS Y DRA. C. CELIA LEDO ROYO</a:t>
            </a:r>
          </a:p>
        </p:txBody>
      </p:sp>
    </p:spTree>
    <p:extLst>
      <p:ext uri="{BB962C8B-B14F-4D97-AF65-F5344CB8AC3E}">
        <p14:creationId xmlns:p14="http://schemas.microsoft.com/office/powerpoint/2010/main" val="231604806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3920437528"/>
              </p:ext>
            </p:extLst>
          </p:nvPr>
        </p:nvGraphicFramePr>
        <p:xfrm>
          <a:off x="683568" y="1844824"/>
          <a:ext cx="7560840" cy="4526280"/>
        </p:xfrm>
        <a:graphic>
          <a:graphicData uri="http://schemas.openxmlformats.org/drawingml/2006/table">
            <a:tbl>
              <a:tblPr firstRow="1" firstCol="1" bandRow="1"/>
              <a:tblGrid>
                <a:gridCol w="3221825"/>
                <a:gridCol w="4339015"/>
              </a:tblGrid>
              <a:tr h="0">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Olmedo Zapata Illanes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Metodología  para las prácticas pre profesionales  en la formación desde la sociedad solidario del Ingeniero Agrónomo y su impacto en el desarrollo local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Hugo </a:t>
                      </a:r>
                      <a:r>
                        <a:rPr lang="es-ES" sz="1800" dirty="0" err="1">
                          <a:effectLst/>
                          <a:latin typeface="Arial Narrow" panose="020B0606020202030204" pitchFamily="34" charset="0"/>
                          <a:ea typeface="Times New Roman" panose="02020603050405020304" pitchFamily="18" charset="0"/>
                          <a:cs typeface="Arial" panose="020B0604020202020204" pitchFamily="34" charset="0"/>
                        </a:rPr>
                        <a:t>Favian</a:t>
                      </a:r>
                      <a:r>
                        <a:rPr lang="es-ES" sz="1800" dirty="0">
                          <a:effectLst/>
                          <a:latin typeface="Arial Narrow" panose="020B0606020202030204" pitchFamily="34" charset="0"/>
                          <a:ea typeface="Times New Roman" panose="02020603050405020304" pitchFamily="18" charset="0"/>
                          <a:cs typeface="Arial" panose="020B0604020202020204" pitchFamily="34" charset="0"/>
                        </a:rPr>
                        <a:t>  Vázquez Coloma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Gestión Curricular para la formación  profesional  del ingeniero agroindustrial  con enfoque social y solidario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Oswaldo Ernesto López  Bravo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Diseño curricular en la formación en gestión de riesgo de desastres en la Educación Superior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Joao Domingos Víctor    </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s-ES" sz="1800" dirty="0">
                          <a:effectLst/>
                          <a:latin typeface="Arial Narrow" panose="020B0606020202030204" pitchFamily="34" charset="0"/>
                          <a:ea typeface="Times New Roman" panose="02020603050405020304" pitchFamily="18" charset="0"/>
                          <a:cs typeface="Arial" panose="020B0604020202020204" pitchFamily="34" charset="0"/>
                        </a:rPr>
                        <a:t>Dinámica de la Formación  de la responsabilidad ambiental del profesional del Derecho</a:t>
                      </a:r>
                      <a:endParaRPr lang="es-E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1"/>
          <p:cNvSpPr>
            <a:spLocks noChangeArrowheads="1"/>
          </p:cNvSpPr>
          <p:nvPr/>
        </p:nvSpPr>
        <p:spPr bwMode="auto">
          <a:xfrm>
            <a:off x="971600" y="613574"/>
            <a:ext cx="727280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895350" marR="0" lvl="0" indent="-895350" algn="just"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rgbClr val="C00000"/>
                </a:solidFill>
                <a:effectLst/>
                <a:latin typeface="Arial Narrow" panose="020B0606020202030204" pitchFamily="34" charset="0"/>
                <a:ea typeface="Times New Roman" panose="02020603050405020304" pitchFamily="18" charset="0"/>
                <a:cs typeface="Arial" panose="020B0604020202020204" pitchFamily="34" charset="0"/>
              </a:rPr>
              <a:t>LÍNEA 2. PRINCIPALES RESULTADOS ASOCIADOS CON LAS SIGUIENTES DEFENSAS</a:t>
            </a:r>
            <a:endParaRPr kumimoji="0" lang="es-ES" sz="2000" b="1" i="0" u="none" strike="noStrike" cap="none" normalizeH="0" baseline="0" dirty="0" smtClean="0">
              <a:ln>
                <a:noFill/>
              </a:ln>
              <a:solidFill>
                <a:srgbClr val="C0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148174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352928" cy="1143000"/>
          </a:xfrm>
        </p:spPr>
        <p:txBody>
          <a:bodyPr/>
          <a:lstStyle/>
          <a:p>
            <a:pPr algn="just"/>
            <a:r>
              <a:rPr lang="es-ES" sz="2400" b="1" dirty="0" smtClean="0">
                <a:solidFill>
                  <a:srgbClr val="FF0000"/>
                </a:solidFill>
              </a:rPr>
              <a:t/>
            </a:r>
            <a:br>
              <a:rPr lang="es-ES" sz="2400" b="1" dirty="0" smtClean="0">
                <a:solidFill>
                  <a:srgbClr val="FF0000"/>
                </a:solidFill>
              </a:rPr>
            </a:br>
            <a:r>
              <a:rPr lang="es-ES" sz="2400" b="1" dirty="0" smtClean="0">
                <a:solidFill>
                  <a:srgbClr val="FF0000"/>
                </a:solidFill>
              </a:rPr>
              <a:t>Línea </a:t>
            </a:r>
            <a:r>
              <a:rPr lang="es-ES" sz="2400" b="1" dirty="0">
                <a:solidFill>
                  <a:srgbClr val="FF0000"/>
                </a:solidFill>
              </a:rPr>
              <a:t>3: FORMACIÓN DEL PENSAMIENTO </a:t>
            </a:r>
            <a:r>
              <a:rPr lang="es-ES" sz="2400" b="1" dirty="0" smtClean="0">
                <a:solidFill>
                  <a:srgbClr val="FF0000"/>
                </a:solidFill>
              </a:rPr>
              <a:t>CIENTÍFICO-INVESTIGATIVO.</a:t>
            </a:r>
            <a:br>
              <a:rPr lang="es-ES" sz="2400" b="1" dirty="0" smtClean="0">
                <a:solidFill>
                  <a:srgbClr val="FF0000"/>
                </a:solidFill>
              </a:rPr>
            </a:br>
            <a:r>
              <a:rPr lang="es-ES" sz="2400" b="1" dirty="0" smtClean="0"/>
              <a:t>TESIS DOCTORALES DEFENDIDAS DIC 2014:</a:t>
            </a:r>
            <a:r>
              <a:rPr lang="es-ES" sz="2400" b="1" dirty="0"/>
              <a:t/>
            </a:r>
            <a:br>
              <a:rPr lang="es-ES" sz="2400" b="1" dirty="0"/>
            </a:br>
            <a:endParaRPr lang="es-ES" sz="2400" dirty="0"/>
          </a:p>
        </p:txBody>
      </p:sp>
      <p:sp>
        <p:nvSpPr>
          <p:cNvPr id="3" name="2 Rectángulo"/>
          <p:cNvSpPr/>
          <p:nvPr/>
        </p:nvSpPr>
        <p:spPr>
          <a:xfrm>
            <a:off x="180628" y="1700808"/>
            <a:ext cx="8638728" cy="4524315"/>
          </a:xfrm>
          <a:prstGeom prst="rect">
            <a:avLst/>
          </a:prstGeom>
        </p:spPr>
        <p:txBody>
          <a:bodyPr wrap="square">
            <a:spAutoFit/>
          </a:bodyPr>
          <a:lstStyle/>
          <a:p>
            <a:pPr marL="457200" lvl="0" indent="-457200" algn="just">
              <a:buFont typeface="+mj-lt"/>
              <a:buAutoNum type="arabicPeriod"/>
            </a:pPr>
            <a:r>
              <a:rPr lang="es-ES" sz="1600" b="1" dirty="0" err="1" smtClean="0"/>
              <a:t>Mussa</a:t>
            </a:r>
            <a:r>
              <a:rPr lang="es-ES" sz="1600" b="1" dirty="0" smtClean="0"/>
              <a:t> </a:t>
            </a:r>
            <a:r>
              <a:rPr lang="es-ES" sz="1600" b="1" dirty="0" err="1"/>
              <a:t>Moutafá</a:t>
            </a:r>
            <a:r>
              <a:rPr lang="es-ES" sz="1600" dirty="0"/>
              <a:t>. Título: Modelo de  gestión formativa socio-cultural profesional en las universidades UEMOA. Tutores Dr. Cs. Homero Fuentes González, Dr. C. Jorge Montoya Rivera</a:t>
            </a:r>
          </a:p>
          <a:p>
            <a:pPr marL="457200" lvl="0" indent="-457200" algn="just">
              <a:buFont typeface="+mj-lt"/>
              <a:buAutoNum type="arabicPeriod"/>
            </a:pPr>
            <a:r>
              <a:rPr lang="es-ES" sz="1600" b="1" dirty="0" err="1" smtClean="0"/>
              <a:t>Liván</a:t>
            </a:r>
            <a:r>
              <a:rPr lang="es-ES" sz="1600" b="1" dirty="0" smtClean="0"/>
              <a:t> </a:t>
            </a:r>
            <a:r>
              <a:rPr lang="es-ES" sz="1600" b="1" dirty="0"/>
              <a:t>Álvarez Arzuaga</a:t>
            </a:r>
            <a:r>
              <a:rPr lang="es-ES" sz="1600" dirty="0"/>
              <a:t>. Dinámica de la formación axiológica de los futuros profesionales de la cultura física Dr. C. Melquiades Mendoza Pérez.</a:t>
            </a:r>
          </a:p>
          <a:p>
            <a:pPr marL="457200" lvl="0" indent="-457200" algn="just">
              <a:buFont typeface="+mj-lt"/>
              <a:buAutoNum type="arabicPeriod"/>
            </a:pPr>
            <a:r>
              <a:rPr lang="es-ES" sz="1600" b="1" dirty="0" err="1" smtClean="0"/>
              <a:t>Yisney</a:t>
            </a:r>
            <a:r>
              <a:rPr lang="es-ES" sz="1600" b="1" dirty="0" smtClean="0"/>
              <a:t> </a:t>
            </a:r>
            <a:r>
              <a:rPr lang="es-ES" sz="1600" b="1" dirty="0"/>
              <a:t>Zabala García</a:t>
            </a:r>
            <a:r>
              <a:rPr lang="es-ES" sz="1600" dirty="0"/>
              <a:t>. Dr. C. Melquiades Mendoza Pérez Dinámica discursiva Interlinguística de la formación del profesional </a:t>
            </a:r>
          </a:p>
          <a:p>
            <a:pPr marL="457200" lvl="0" indent="-457200" algn="just">
              <a:buFont typeface="+mj-lt"/>
              <a:buAutoNum type="arabicPeriod"/>
            </a:pPr>
            <a:r>
              <a:rPr lang="es-ES" sz="1600" b="1" dirty="0" smtClean="0"/>
              <a:t>Vicente </a:t>
            </a:r>
            <a:r>
              <a:rPr lang="es-ES" sz="1600" b="1" dirty="0"/>
              <a:t>Eloy </a:t>
            </a:r>
            <a:r>
              <a:rPr lang="es-ES" sz="1600" b="1" dirty="0" err="1"/>
              <a:t>Fardales</a:t>
            </a:r>
            <a:r>
              <a:rPr lang="es-ES" sz="1600" dirty="0" smtClean="0"/>
              <a:t>. Dinámica </a:t>
            </a:r>
            <a:r>
              <a:rPr lang="es-ES" sz="1600" dirty="0"/>
              <a:t>de la formación estadística del profesional de Medicina. Dra. C. Raquel Diéguez Batista y Dr. C. Arturo Puga García. CUSS</a:t>
            </a:r>
            <a:r>
              <a:rPr lang="es-ES" sz="1600" dirty="0" smtClean="0"/>
              <a:t>.</a:t>
            </a:r>
            <a:endParaRPr lang="es-ES" sz="1600" dirty="0"/>
          </a:p>
          <a:p>
            <a:pPr marL="457200" lvl="0" indent="-457200" algn="just">
              <a:buFont typeface="+mj-lt"/>
              <a:buAutoNum type="arabicPeriod"/>
            </a:pPr>
            <a:r>
              <a:rPr lang="es-ES" sz="1600" b="1" dirty="0" smtClean="0"/>
              <a:t>Juan </a:t>
            </a:r>
            <a:r>
              <a:rPr lang="es-ES" sz="1600" b="1" dirty="0"/>
              <a:t>Ruperto Oliver Ventura</a:t>
            </a:r>
            <a:r>
              <a:rPr lang="es-ES" sz="1600" dirty="0"/>
              <a:t>. Estrategia didáctica del proceso de formación matemática para el desarrollo técnico profesional del tecnólogo  de la salud. Dr. C. Alejandro Estrabao Pérez. Dr. C. José Raúl Díaz López. CUSS</a:t>
            </a:r>
          </a:p>
          <a:p>
            <a:pPr marL="457200" lvl="0" indent="-457200" algn="just">
              <a:buFont typeface="+mj-lt"/>
              <a:buAutoNum type="arabicPeriod"/>
            </a:pPr>
            <a:r>
              <a:rPr lang="es-ES" sz="1600" b="1" dirty="0" smtClean="0"/>
              <a:t>Jorge </a:t>
            </a:r>
            <a:r>
              <a:rPr lang="es-ES" sz="1600" b="1" dirty="0"/>
              <a:t>Manuel Río Obregón</a:t>
            </a:r>
            <a:r>
              <a:rPr lang="es-ES" sz="1600" dirty="0"/>
              <a:t>. Estrategia de formación en cálculo infinitesimal para las carreras de ingeniería Dr. Cs Alejandro Estrabao Pérez. Dr. C. José Raúl Díaz López. </a:t>
            </a:r>
            <a:r>
              <a:rPr lang="es-ES" sz="1600" dirty="0" smtClean="0"/>
              <a:t>CUSS.</a:t>
            </a:r>
          </a:p>
          <a:p>
            <a:pPr marL="457200" lvl="0" indent="-457200" algn="just">
              <a:buFont typeface="+mj-lt"/>
              <a:buAutoNum type="arabicPeriod" startAt="7"/>
            </a:pPr>
            <a:r>
              <a:rPr lang="es-ES" sz="1600" b="1" dirty="0" smtClean="0"/>
              <a:t>Severiano Alfonso Lolo Troisi</a:t>
            </a:r>
            <a:r>
              <a:rPr lang="es-ES" sz="1600" dirty="0" smtClean="0"/>
              <a:t>. </a:t>
            </a:r>
            <a:r>
              <a:rPr lang="es-ES" sz="1600" dirty="0"/>
              <a:t>Dinámica de la formación pedagógico-musical de los estudiantes del Nivel Medio Superior de música. </a:t>
            </a:r>
            <a:r>
              <a:rPr lang="es-ES" sz="1600" dirty="0" smtClean="0"/>
              <a:t>Dr. Cs. Homero Fuentes González Y </a:t>
            </a:r>
            <a:r>
              <a:rPr lang="es-ES" sz="1600" dirty="0" err="1" smtClean="0"/>
              <a:t>Dra.C</a:t>
            </a:r>
            <a:r>
              <a:rPr lang="es-ES" sz="1600" dirty="0" smtClean="0"/>
              <a:t>. Etna Sanz.</a:t>
            </a:r>
          </a:p>
          <a:p>
            <a:pPr marL="457200" lvl="0" indent="-457200" algn="just">
              <a:buFont typeface="+mj-lt"/>
              <a:buAutoNum type="arabicPeriod" startAt="7"/>
            </a:pPr>
            <a:r>
              <a:rPr lang="es-ES" sz="1600" b="1" dirty="0" err="1" smtClean="0"/>
              <a:t>Odalys</a:t>
            </a:r>
            <a:r>
              <a:rPr lang="es-ES" sz="1600" b="1" dirty="0" smtClean="0"/>
              <a:t> Margarita Gómez </a:t>
            </a:r>
            <a:r>
              <a:rPr lang="es-ES" sz="1600" b="1" dirty="0" err="1" smtClean="0"/>
              <a:t>Gómez</a:t>
            </a:r>
            <a:r>
              <a:rPr lang="es-ES" sz="1600" dirty="0" smtClean="0"/>
              <a:t>. </a:t>
            </a:r>
            <a:r>
              <a:rPr lang="es-ES" sz="1600" dirty="0"/>
              <a:t>La estrategia educativa para la formación de valores morales en atletas de escuela integrales deportivas. </a:t>
            </a:r>
            <a:r>
              <a:rPr lang="es-ES" sz="1600" dirty="0" smtClean="0"/>
              <a:t>Dra. C. Clara Suárez Rodríguez y Dra. C. María Del Toro Sánchez.</a:t>
            </a:r>
            <a:endParaRPr lang="es-ES" sz="1600" dirty="0"/>
          </a:p>
        </p:txBody>
      </p:sp>
    </p:spTree>
    <p:extLst>
      <p:ext uri="{BB962C8B-B14F-4D97-AF65-F5344CB8AC3E}">
        <p14:creationId xmlns:p14="http://schemas.microsoft.com/office/powerpoint/2010/main" val="245958716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1185653" y="1536377"/>
            <a:ext cx="7332859" cy="4222694"/>
          </a:xfrm>
          <a:prstGeom prst="rect">
            <a:avLst/>
          </a:prstGeom>
        </p:spPr>
        <p:txBody>
          <a:bodyPr wrap="square">
            <a:spAutoFit/>
          </a:bodyPr>
          <a:lstStyle/>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El desarrollo e implementación en la práctica social de </a:t>
            </a:r>
            <a:r>
              <a:rPr lang="es-ES_tradnl" b="1" u="sng" dirty="0">
                <a:solidFill>
                  <a:srgbClr val="FF0000"/>
                </a:solidFill>
                <a:latin typeface="Arial Narrow"/>
                <a:ea typeface="Times New Roman"/>
                <a:cs typeface="Arial"/>
              </a:rPr>
              <a:t>investigaciones </a:t>
            </a:r>
            <a:r>
              <a:rPr lang="es-ES_tradnl" b="1" dirty="0">
                <a:latin typeface="Arial Narrow"/>
                <a:ea typeface="Times New Roman"/>
                <a:cs typeface="Arial"/>
              </a:rPr>
              <a:t>en la Educación </a:t>
            </a:r>
            <a:r>
              <a:rPr lang="es-ES_tradnl" b="1" dirty="0" smtClean="0">
                <a:latin typeface="Arial Narrow"/>
                <a:ea typeface="Times New Roman"/>
                <a:cs typeface="Arial"/>
              </a:rPr>
              <a:t>Superior, desde la concepción de </a:t>
            </a:r>
            <a:r>
              <a:rPr lang="es-ES_tradnl" b="1" u="sng" dirty="0" smtClean="0">
                <a:solidFill>
                  <a:srgbClr val="FF0000"/>
                </a:solidFill>
                <a:latin typeface="Arial Narrow"/>
                <a:ea typeface="Times New Roman"/>
                <a:cs typeface="Arial"/>
              </a:rPr>
              <a:t>Proyectos</a:t>
            </a:r>
            <a:r>
              <a:rPr lang="es-ES_tradnl" b="1" dirty="0" smtClean="0">
                <a:latin typeface="Arial Narrow"/>
                <a:ea typeface="Times New Roman"/>
                <a:cs typeface="Arial"/>
              </a:rPr>
              <a:t>.</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Establecimiento de un sistema coherente de formación de </a:t>
            </a:r>
            <a:r>
              <a:rPr lang="es-ES_tradnl" b="1" u="sng" dirty="0">
                <a:solidFill>
                  <a:srgbClr val="FF0000"/>
                </a:solidFill>
                <a:latin typeface="Arial Narrow"/>
                <a:ea typeface="Times New Roman"/>
                <a:cs typeface="Arial"/>
              </a:rPr>
              <a:t>post-grado </a:t>
            </a:r>
            <a:r>
              <a:rPr lang="es-ES_tradnl" b="1" dirty="0">
                <a:latin typeface="Arial Narrow"/>
                <a:ea typeface="Times New Roman"/>
                <a:cs typeface="Arial"/>
              </a:rPr>
              <a:t>que comprenda entrenamientos, cursos, diplomados, maestrías, doctorados y </a:t>
            </a:r>
            <a:r>
              <a:rPr lang="es-ES_tradnl" b="1" dirty="0" smtClean="0">
                <a:latin typeface="Arial Narrow"/>
                <a:ea typeface="Times New Roman"/>
                <a:cs typeface="Arial"/>
              </a:rPr>
              <a:t>postdoctorados.</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 b="1" dirty="0">
                <a:latin typeface="Arial Narrow"/>
                <a:ea typeface="Times New Roman"/>
                <a:cs typeface="Arial"/>
              </a:rPr>
              <a:t>Desempeñarse como </a:t>
            </a:r>
            <a:r>
              <a:rPr lang="es-ES" b="1" u="sng" dirty="0">
                <a:solidFill>
                  <a:srgbClr val="FF0000"/>
                </a:solidFill>
                <a:latin typeface="Arial Narrow"/>
                <a:ea typeface="Times New Roman"/>
                <a:cs typeface="Arial"/>
              </a:rPr>
              <a:t>centro de referencia</a:t>
            </a:r>
            <a:r>
              <a:rPr lang="es-ES" b="1" dirty="0">
                <a:latin typeface="Arial Narrow"/>
                <a:ea typeface="Times New Roman"/>
                <a:cs typeface="Arial"/>
              </a:rPr>
              <a:t>, </a:t>
            </a:r>
            <a:r>
              <a:rPr lang="es-ES" b="1" dirty="0" smtClean="0">
                <a:latin typeface="Arial Narrow"/>
                <a:ea typeface="Times New Roman"/>
                <a:cs typeface="Arial"/>
              </a:rPr>
              <a:t>de </a:t>
            </a:r>
            <a:r>
              <a:rPr lang="es-ES" b="1" u="sng" dirty="0" smtClean="0">
                <a:solidFill>
                  <a:srgbClr val="FF0000"/>
                </a:solidFill>
                <a:latin typeface="Arial Narrow"/>
                <a:ea typeface="Times New Roman"/>
                <a:cs typeface="Arial"/>
              </a:rPr>
              <a:t>Red</a:t>
            </a:r>
            <a:r>
              <a:rPr lang="es-ES" b="1" dirty="0" smtClean="0">
                <a:latin typeface="Arial Narrow"/>
                <a:ea typeface="Times New Roman"/>
                <a:cs typeface="Arial"/>
              </a:rPr>
              <a:t>, asesoría</a:t>
            </a:r>
            <a:r>
              <a:rPr lang="es-ES" b="1" dirty="0">
                <a:latin typeface="Arial Narrow"/>
                <a:ea typeface="Times New Roman"/>
                <a:cs typeface="Arial"/>
              </a:rPr>
              <a:t>, </a:t>
            </a:r>
            <a:r>
              <a:rPr lang="es-ES" b="1" dirty="0" smtClean="0">
                <a:latin typeface="Arial Narrow"/>
                <a:ea typeface="Times New Roman"/>
                <a:cs typeface="Arial"/>
              </a:rPr>
              <a:t>a </a:t>
            </a:r>
            <a:r>
              <a:rPr lang="es-ES" b="1" dirty="0">
                <a:latin typeface="Arial Narrow"/>
                <a:ea typeface="Times New Roman"/>
                <a:cs typeface="Arial"/>
              </a:rPr>
              <a:t>profesionales e instituciones que trabajen en </a:t>
            </a:r>
            <a:r>
              <a:rPr lang="es-ES_tradnl" b="1" dirty="0">
                <a:latin typeface="Arial Narrow"/>
                <a:ea typeface="Times New Roman"/>
                <a:cs typeface="Arial"/>
              </a:rPr>
              <a:t>investigaciones sobre la Educación Superior</a:t>
            </a:r>
            <a:r>
              <a:rPr lang="es-ES" b="1" dirty="0">
                <a:latin typeface="Arial Narrow"/>
                <a:ea typeface="Times New Roman"/>
                <a:cs typeface="Arial"/>
              </a:rPr>
              <a:t>.</a:t>
            </a:r>
            <a:endParaRPr lang="es-ES" b="1" dirty="0">
              <a:effectLst/>
              <a:latin typeface="Calibri"/>
              <a:ea typeface="Calibri"/>
              <a:cs typeface="Times New Roman"/>
            </a:endParaRPr>
          </a:p>
        </p:txBody>
      </p:sp>
      <p:grpSp>
        <p:nvGrpSpPr>
          <p:cNvPr id="4" name="3 Grupo"/>
          <p:cNvGrpSpPr/>
          <p:nvPr/>
        </p:nvGrpSpPr>
        <p:grpSpPr>
          <a:xfrm>
            <a:off x="260202" y="96217"/>
            <a:ext cx="8726518" cy="5449757"/>
            <a:chOff x="493217" y="188640"/>
            <a:chExt cx="12826543" cy="5449757"/>
          </a:xfrm>
        </p:grpSpPr>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3" name="Text Box 2"/>
          <p:cNvSpPr txBox="1">
            <a:spLocks noChangeArrowheads="1"/>
          </p:cNvSpPr>
          <p:nvPr/>
        </p:nvSpPr>
        <p:spPr bwMode="auto">
          <a:xfrm>
            <a:off x="1660627" y="828001"/>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 </a:t>
            </a:r>
            <a:r>
              <a:rPr lang="es-E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OBJETIVOS</a:t>
            </a:r>
            <a:endParaRPr lang="es-ES" sz="28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062664" cy="1143000"/>
          </a:xfrm>
        </p:spPr>
        <p:txBody>
          <a:bodyPr/>
          <a:lstStyle/>
          <a:p>
            <a:pPr algn="just"/>
            <a:r>
              <a:rPr lang="es-ES" sz="2400" b="1" dirty="0">
                <a:solidFill>
                  <a:srgbClr val="FF0000"/>
                </a:solidFill>
              </a:rPr>
              <a:t>Línea 3: </a:t>
            </a:r>
            <a:r>
              <a:rPr lang="es-ES" sz="2000" b="1" dirty="0">
                <a:solidFill>
                  <a:schemeClr val="tx1"/>
                </a:solidFill>
              </a:rPr>
              <a:t>FORMACIÓN DEL PENSAMIENTO CIENTÍFICO-INVESTIGATIVO EN LA COMUNIDAD </a:t>
            </a:r>
            <a:r>
              <a:rPr lang="es-ES" sz="2000" b="1" dirty="0" smtClean="0">
                <a:solidFill>
                  <a:schemeClr val="tx1"/>
                </a:solidFill>
              </a:rPr>
              <a:t>UNIVERSITARIA</a:t>
            </a:r>
            <a:br>
              <a:rPr lang="es-ES" sz="2000" b="1" dirty="0" smtClean="0">
                <a:solidFill>
                  <a:schemeClr val="tx1"/>
                </a:solidFill>
              </a:rPr>
            </a:br>
            <a:r>
              <a:rPr lang="es-ES" sz="2000" b="1" kern="1200"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PRINCIPALES RESULTADOS ASOCIADOS CON LAS SIGUIENTES DEFENSAS</a:t>
            </a:r>
            <a:endParaRPr lang="es-ES" sz="2000" dirty="0">
              <a:solidFill>
                <a:schemeClr val="tx1"/>
              </a:solidFill>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232382906"/>
              </p:ext>
            </p:extLst>
          </p:nvPr>
        </p:nvGraphicFramePr>
        <p:xfrm>
          <a:off x="1043608" y="1988840"/>
          <a:ext cx="6552728" cy="3808473"/>
        </p:xfrm>
        <a:graphic>
          <a:graphicData uri="http://schemas.openxmlformats.org/drawingml/2006/table">
            <a:tbl>
              <a:tblPr firstRow="1" firstCol="1" bandRow="1"/>
              <a:tblGrid>
                <a:gridCol w="2257646"/>
                <a:gridCol w="4295082"/>
              </a:tblGrid>
              <a:tr h="1360169">
                <a:tc>
                  <a:txBody>
                    <a:bodyPr/>
                    <a:lstStyle/>
                    <a:p>
                      <a:pPr algn="l">
                        <a:lnSpc>
                          <a:spcPct val="150000"/>
                        </a:lnSpc>
                        <a:spcAft>
                          <a:spcPts val="0"/>
                        </a:spcAft>
                      </a:pPr>
                      <a:r>
                        <a:rPr lang="es-ES" sz="1600" dirty="0">
                          <a:effectLst/>
                          <a:latin typeface="Arial Narrow" panose="020B0606020202030204" pitchFamily="34" charset="0"/>
                          <a:ea typeface="Times New Roman" panose="02020603050405020304" pitchFamily="18" charset="0"/>
                          <a:cs typeface="Arial" panose="020B0604020202020204" pitchFamily="34" charset="0"/>
                        </a:rPr>
                        <a:t>Diomedes Guadalupe       Núñez </a:t>
                      </a:r>
                      <a:r>
                        <a:rPr lang="es-ES" sz="1600" dirty="0" err="1">
                          <a:effectLst/>
                          <a:latin typeface="Arial Narrow" panose="020B0606020202030204" pitchFamily="34" charset="0"/>
                          <a:ea typeface="Times New Roman" panose="02020603050405020304" pitchFamily="18" charset="0"/>
                          <a:cs typeface="Arial" panose="020B0604020202020204" pitchFamily="34" charset="0"/>
                        </a:rPr>
                        <a:t>Minaya</a:t>
                      </a:r>
                      <a:r>
                        <a:rPr lang="es-ES" sz="1600" dirty="0">
                          <a:effectLst/>
                          <a:latin typeface="Arial Narrow" panose="020B0606020202030204" pitchFamily="34" charset="0"/>
                          <a:ea typeface="Times New Roman" panose="02020603050405020304" pitchFamily="18" charset="0"/>
                          <a:cs typeface="Arial" panose="020B0604020202020204" pitchFamily="34" charset="0"/>
                        </a:rPr>
                        <a:t>    </a:t>
                      </a:r>
                      <a:endParaRPr lang="es-E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600" dirty="0">
                          <a:effectLst/>
                          <a:latin typeface="Arial Narrow" panose="020B0606020202030204" pitchFamily="34" charset="0"/>
                          <a:ea typeface="Times New Roman" panose="02020603050405020304" pitchFamily="18" charset="0"/>
                          <a:cs typeface="Arial" panose="020B0604020202020204" pitchFamily="34" charset="0"/>
                        </a:rPr>
                        <a:t>Gestión de la dinámica formativa-cultural universitaria, caso Universidad estatal de Bolívar</a:t>
                      </a:r>
                      <a:endParaRPr lang="es-E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169">
                <a:tc>
                  <a:txBody>
                    <a:bodyPr/>
                    <a:lstStyle/>
                    <a:p>
                      <a:pPr algn="l">
                        <a:lnSpc>
                          <a:spcPct val="150000"/>
                        </a:lnSpc>
                        <a:spcAft>
                          <a:spcPts val="0"/>
                        </a:spcAft>
                      </a:pPr>
                      <a:r>
                        <a:rPr lang="es-ES" sz="1600">
                          <a:effectLst/>
                          <a:latin typeface="Arial Narrow" panose="020B0606020202030204" pitchFamily="34" charset="0"/>
                          <a:ea typeface="Times New Roman" panose="02020603050405020304" pitchFamily="18" charset="0"/>
                          <a:cs typeface="Arial" panose="020B0604020202020204" pitchFamily="34" charset="0"/>
                        </a:rPr>
                        <a:t>Guido Francisco  Moreno del Pozo    </a:t>
                      </a:r>
                      <a:endParaRPr lang="es-E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600">
                          <a:effectLst/>
                          <a:latin typeface="Arial Narrow" panose="020B0606020202030204" pitchFamily="34" charset="0"/>
                          <a:ea typeface="Times New Roman" panose="02020603050405020304" pitchFamily="18" charset="0"/>
                          <a:cs typeface="Arial" panose="020B0604020202020204" pitchFamily="34" charset="0"/>
                        </a:rPr>
                        <a:t>Diseño curricular por gestión sociocultural  profesional en la formación de profesores de Educación Básica</a:t>
                      </a:r>
                      <a:endParaRPr lang="es-E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8135">
                <a:tc>
                  <a:txBody>
                    <a:bodyPr/>
                    <a:lstStyle/>
                    <a:p>
                      <a:pPr algn="l">
                        <a:lnSpc>
                          <a:spcPct val="150000"/>
                        </a:lnSpc>
                        <a:spcAft>
                          <a:spcPts val="0"/>
                        </a:spcAft>
                      </a:pPr>
                      <a:r>
                        <a:rPr lang="es-ES" sz="1600">
                          <a:effectLst/>
                          <a:latin typeface="Arial Narrow" panose="020B0606020202030204" pitchFamily="34" charset="0"/>
                          <a:ea typeface="Times New Roman" panose="02020603050405020304" pitchFamily="18" charset="0"/>
                          <a:cs typeface="Arial" panose="020B0604020202020204" pitchFamily="34" charset="0"/>
                        </a:rPr>
                        <a:t>Marcelo Remigio  Castillo Bustos    </a:t>
                      </a:r>
                      <a:endParaRPr lang="es-ES"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S" sz="1600" dirty="0">
                          <a:effectLst/>
                          <a:latin typeface="Arial Narrow" panose="020B0606020202030204" pitchFamily="34" charset="0"/>
                          <a:ea typeface="Times New Roman" panose="02020603050405020304" pitchFamily="18" charset="0"/>
                          <a:cs typeface="Arial" panose="020B0604020202020204" pitchFamily="34" charset="0"/>
                        </a:rPr>
                        <a:t>La formación estético- pedagógica  de los estudiantes de Educación Básica  </a:t>
                      </a:r>
                      <a:endParaRPr lang="es-ES"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677654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5020" y="285564"/>
            <a:ext cx="7772400" cy="1143000"/>
          </a:xfrm>
        </p:spPr>
        <p:txBody>
          <a:bodyPr/>
          <a:lstStyle/>
          <a:p>
            <a:pPr algn="l"/>
            <a:r>
              <a:rPr lang="es-ES" dirty="0" smtClean="0">
                <a:solidFill>
                  <a:srgbClr val="C00000"/>
                </a:solidFill>
              </a:rPr>
              <a:t>            OBJ 5. C Y T</a:t>
            </a:r>
            <a:endParaRPr lang="es-ES" dirty="0">
              <a:solidFill>
                <a:srgbClr val="C00000"/>
              </a:solidFill>
            </a:endParaRPr>
          </a:p>
        </p:txBody>
      </p:sp>
      <p:sp>
        <p:nvSpPr>
          <p:cNvPr id="3" name="Rectángulo 2"/>
          <p:cNvSpPr/>
          <p:nvPr/>
        </p:nvSpPr>
        <p:spPr>
          <a:xfrm>
            <a:off x="545020" y="1181100"/>
            <a:ext cx="8131436" cy="5360442"/>
          </a:xfrm>
          <a:prstGeom prst="rect">
            <a:avLst/>
          </a:prstGeom>
        </p:spPr>
        <p:txBody>
          <a:bodyPr wrap="square">
            <a:spAutoFit/>
          </a:bodyPr>
          <a:lstStyle/>
          <a:p>
            <a:pPr marL="228600" lvl="0" indent="-228600" algn="just">
              <a:lnSpc>
                <a:spcPct val="150000"/>
              </a:lnSpc>
              <a:spcAft>
                <a:spcPts val="1000"/>
              </a:spcAft>
              <a:buFont typeface="+mj-lt"/>
              <a:buAutoNum type="arabicPeriod" startAt="2"/>
            </a:pPr>
            <a:r>
              <a:rPr lang="es-ES" sz="1800" b="1" dirty="0">
                <a:latin typeface="Arial Narrow" panose="020B0606020202030204" pitchFamily="34" charset="0"/>
                <a:ea typeface="Calibri" panose="020F0502020204030204" pitchFamily="34" charset="0"/>
                <a:cs typeface="Arial" panose="020B0604020202020204" pitchFamily="34" charset="0"/>
              </a:rPr>
              <a:t>El financiamiento y recursos por proyectos alcanzan un monto no menor de 10M de  CUP de fuentes nacionales. Los ingresos por colegiatura de doctorados alcanzan 10 M de CUC.</a:t>
            </a:r>
            <a:endParaRPr lang="es-ES" sz="1800" dirty="0">
              <a:ea typeface="Times New Roman" panose="02020603050405020304" pitchFamily="18" charset="0"/>
            </a:endParaRPr>
          </a:p>
          <a:p>
            <a:pPr marL="457200" algn="just">
              <a:lnSpc>
                <a:spcPct val="150000"/>
              </a:lnSpc>
              <a:spcAft>
                <a:spcPts val="0"/>
              </a:spcAft>
            </a:pPr>
            <a:r>
              <a:rPr lang="es-ES" sz="1800" dirty="0">
                <a:latin typeface="Arial Narrow" panose="020B0606020202030204" pitchFamily="34" charset="0"/>
                <a:ea typeface="Times New Roman" panose="02020603050405020304" pitchFamily="18" charset="0"/>
                <a:cs typeface="Arial" panose="020B0604020202020204" pitchFamily="34" charset="0"/>
              </a:rPr>
              <a:t>El financiamiento y recursos por proyectos ha alcanzado un monto de 15,000 M de  CUP de fuentes nacionales. Los ingresos por colegiatura de doctorados alcanzan 10 290.00 </a:t>
            </a:r>
            <a:r>
              <a:rPr lang="es-ES" sz="1800" dirty="0" err="1">
                <a:latin typeface="Arial Narrow" panose="020B0606020202030204" pitchFamily="34" charset="0"/>
                <a:ea typeface="Times New Roman" panose="02020603050405020304" pitchFamily="18" charset="0"/>
                <a:cs typeface="Arial" panose="020B0604020202020204" pitchFamily="34" charset="0"/>
              </a:rPr>
              <a:t>cuc</a:t>
            </a:r>
            <a:r>
              <a:rPr lang="es-ES" sz="1800" dirty="0">
                <a:latin typeface="Arial Narrow" panose="020B0606020202030204" pitchFamily="34" charset="0"/>
                <a:ea typeface="Times New Roman" panose="02020603050405020304" pitchFamily="18" charset="0"/>
                <a:cs typeface="Arial" panose="020B0604020202020204" pitchFamily="34" charset="0"/>
              </a:rPr>
              <a:t>.</a:t>
            </a:r>
            <a:endParaRPr lang="es-ES" sz="1800" dirty="0">
              <a:ea typeface="Times New Roman" panose="02020603050405020304" pitchFamily="18" charset="0"/>
            </a:endParaRPr>
          </a:p>
          <a:p>
            <a:pPr marL="228600" lvl="0" indent="-228600" algn="just">
              <a:lnSpc>
                <a:spcPct val="150000"/>
              </a:lnSpc>
              <a:spcBef>
                <a:spcPts val="600"/>
              </a:spcBef>
              <a:spcAft>
                <a:spcPts val="600"/>
              </a:spcAft>
              <a:buFont typeface="+mj-lt"/>
              <a:buAutoNum type="arabicPeriod" startAt="2"/>
            </a:pPr>
            <a:r>
              <a:rPr lang="es-ES" sz="1800" b="1" dirty="0">
                <a:latin typeface="Arial Narrow" panose="020B0606020202030204" pitchFamily="34" charset="0"/>
                <a:ea typeface="Calibri" panose="020F0502020204030204" pitchFamily="34" charset="0"/>
                <a:cs typeface="Arial" panose="020B0604020202020204" pitchFamily="34" charset="0"/>
              </a:rPr>
              <a:t>Se gestiona la participación de los profesores en las convocatorias de premios nacionales, provinciales e institucionales</a:t>
            </a:r>
            <a:r>
              <a:rPr lang="es-ES" sz="1800" b="1" dirty="0" smtClean="0">
                <a:latin typeface="Arial Narrow" panose="020B0606020202030204" pitchFamily="34" charset="0"/>
                <a:ea typeface="Calibri" panose="020F0502020204030204" pitchFamily="34" charset="0"/>
                <a:cs typeface="Arial" panose="020B0604020202020204" pitchFamily="34" charset="0"/>
              </a:rPr>
              <a:t>,.</a:t>
            </a:r>
            <a:endParaRPr lang="es-ES" sz="1800" dirty="0">
              <a:ea typeface="Times New Roman" panose="02020603050405020304" pitchFamily="18" charset="0"/>
            </a:endParaRPr>
          </a:p>
          <a:p>
            <a:pPr marL="457200" algn="just">
              <a:lnSpc>
                <a:spcPct val="150000"/>
              </a:lnSpc>
              <a:spcAft>
                <a:spcPts val="0"/>
              </a:spcAft>
            </a:pPr>
            <a:r>
              <a:rPr lang="es-ES" sz="1800" b="1" dirty="0"/>
              <a:t>Se presenta 1 propuesta a premios del CITMA con el TÍTULO</a:t>
            </a:r>
            <a:r>
              <a:rPr lang="es-MX" sz="1800" b="1" dirty="0"/>
              <a:t>. </a:t>
            </a:r>
            <a:r>
              <a:rPr lang="es-MX" sz="1800" dirty="0"/>
              <a:t>LA GESTIÓN DE LA CALIDAD EN LA FORMACIÓN ACADÉMICO INVESTIGATIVA: EXPERIENCIAS EN LA FORMACIÓN DE DOCTORES DEL CENTRO DE ESTUDIO DE EDUCACIÓN SUPERIOR</a:t>
            </a:r>
            <a:r>
              <a:rPr lang="es-MX" sz="1800" b="1" dirty="0"/>
              <a:t>. </a:t>
            </a:r>
            <a:r>
              <a:rPr lang="es-ES" sz="1800" dirty="0" smtClean="0">
                <a:latin typeface="Arial Narrow" panose="020B0606020202030204" pitchFamily="34" charset="0"/>
                <a:ea typeface="Times New Roman" panose="02020603050405020304" pitchFamily="18" charset="0"/>
                <a:cs typeface="Arial" panose="020B0604020202020204" pitchFamily="34" charset="0"/>
              </a:rPr>
              <a:t>.</a:t>
            </a:r>
            <a:endParaRPr lang="es-ES" sz="1800" dirty="0">
              <a:ea typeface="Times New Roman" panose="02020603050405020304" pitchFamily="18" charset="0"/>
            </a:endParaRPr>
          </a:p>
        </p:txBody>
      </p:sp>
      <p:sp>
        <p:nvSpPr>
          <p:cNvPr id="4" name="Flecha abajo 3"/>
          <p:cNvSpPr/>
          <p:nvPr/>
        </p:nvSpPr>
        <p:spPr bwMode="auto">
          <a:xfrm>
            <a:off x="971600" y="533028"/>
            <a:ext cx="648072" cy="648072"/>
          </a:xfrm>
          <a:prstGeom prst="downArrow">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27841793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solidFill>
                  <a:srgbClr val="C00000"/>
                </a:solidFill>
                <a:latin typeface="Impact" pitchFamily="34" charset="0"/>
              </a:rPr>
              <a:t>BALANCE DE PUBLICACIONES</a:t>
            </a:r>
            <a:endParaRPr lang="es-ES" sz="4000" dirty="0">
              <a:solidFill>
                <a:srgbClr val="C00000"/>
              </a:solidFill>
              <a:latin typeface="Impact" pitchFamily="34" charset="0"/>
            </a:endParaRPr>
          </a:p>
        </p:txBody>
      </p:sp>
      <p:sp>
        <p:nvSpPr>
          <p:cNvPr id="4" name="Rectángulo 3"/>
          <p:cNvSpPr/>
          <p:nvPr/>
        </p:nvSpPr>
        <p:spPr>
          <a:xfrm>
            <a:off x="467544" y="1916832"/>
            <a:ext cx="7848872" cy="3016210"/>
          </a:xfrm>
          <a:prstGeom prst="rect">
            <a:avLst/>
          </a:prstGeom>
        </p:spPr>
        <p:txBody>
          <a:bodyPr wrap="square">
            <a:spAutoFit/>
          </a:bodyPr>
          <a:lstStyle/>
          <a:p>
            <a:pPr marL="342900" lvl="0" indent="-342900" algn="just">
              <a:lnSpc>
                <a:spcPct val="150000"/>
              </a:lnSpc>
              <a:spcBef>
                <a:spcPts val="600"/>
              </a:spcBef>
              <a:spcAft>
                <a:spcPts val="600"/>
              </a:spcAft>
              <a:buFont typeface="+mj-lt"/>
              <a:buAutoNum type="alphaLcParenR"/>
            </a:pPr>
            <a:r>
              <a:rPr lang="es-ES" sz="2000" b="1" dirty="0">
                <a:latin typeface="Arial Narrow" panose="020B0606020202030204" pitchFamily="34" charset="0"/>
                <a:ea typeface="Calibri" panose="020F0502020204030204" pitchFamily="34" charset="0"/>
                <a:cs typeface="Arial" panose="020B0604020202020204" pitchFamily="34" charset="0"/>
              </a:rPr>
              <a:t>Se logra la publicación de los resultados científicos en revistas indexadas en bases de prestigio, alcanzando 1 en el Grupo II, 6 entre los Grupos III y Grupo IV.</a:t>
            </a:r>
            <a:r>
              <a:rPr lang="es-ES" sz="2000" b="1" dirty="0">
                <a:solidFill>
                  <a:srgbClr val="000000"/>
                </a:solidFill>
                <a:latin typeface="Arial Narrow" panose="020B0606020202030204" pitchFamily="34" charset="0"/>
                <a:ea typeface="Calibri" panose="020F0502020204030204" pitchFamily="34" charset="0"/>
                <a:cs typeface="Arial" panose="020B0604020202020204" pitchFamily="34" charset="0"/>
              </a:rPr>
              <a:t> </a:t>
            </a:r>
            <a:endParaRPr lang="es-ES" sz="2000" b="1" dirty="0">
              <a:ea typeface="Times New Roman" panose="02020603050405020304" pitchFamily="18" charset="0"/>
            </a:endParaRPr>
          </a:p>
          <a:p>
            <a:pPr marL="457200" algn="just">
              <a:lnSpc>
                <a:spcPct val="150000"/>
              </a:lnSpc>
              <a:spcBef>
                <a:spcPts val="600"/>
              </a:spcBef>
              <a:spcAft>
                <a:spcPts val="600"/>
              </a:spcAft>
            </a:pPr>
            <a:r>
              <a:rPr lang="es-ES" sz="2000" dirty="0"/>
              <a:t>Se logran</a:t>
            </a:r>
            <a:r>
              <a:rPr lang="es-ES" sz="2000" b="1" dirty="0"/>
              <a:t> </a:t>
            </a:r>
            <a:r>
              <a:rPr lang="es-ES" sz="2000" dirty="0"/>
              <a:t>publicaciones de los resultados científicos, asociadas a las 3 líneas de investigación del Centro de Estudios, 13 en revistas indexadas en bases de prestigio, 10 en el grupo 3 y 3 en el grupo 4</a:t>
            </a:r>
            <a:r>
              <a:rPr lang="es-ES" sz="200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2000" dirty="0">
              <a:ea typeface="Times New Roman" panose="02020603050405020304" pitchFamily="18" charset="0"/>
            </a:endParaRPr>
          </a:p>
        </p:txBody>
      </p:sp>
    </p:spTree>
    <p:extLst>
      <p:ext uri="{BB962C8B-B14F-4D97-AF65-F5344CB8AC3E}">
        <p14:creationId xmlns:p14="http://schemas.microsoft.com/office/powerpoint/2010/main" val="142042873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305780"/>
            <a:ext cx="7772400" cy="818964"/>
          </a:xfrm>
        </p:spPr>
        <p:txBody>
          <a:bodyPr/>
          <a:lstStyle/>
          <a:p>
            <a:r>
              <a:rPr lang="es-ES" b="1" dirty="0" smtClean="0">
                <a:solidFill>
                  <a:srgbClr val="FF0000"/>
                </a:solidFill>
              </a:rPr>
              <a:t>PUBLICACIONES</a:t>
            </a:r>
            <a:endParaRPr lang="es-ES" b="1" dirty="0">
              <a:solidFill>
                <a:srgbClr val="FF0000"/>
              </a:solidFill>
            </a:endParaRPr>
          </a:p>
        </p:txBody>
      </p:sp>
      <p:sp>
        <p:nvSpPr>
          <p:cNvPr id="6" name="Rectángulo 5"/>
          <p:cNvSpPr/>
          <p:nvPr/>
        </p:nvSpPr>
        <p:spPr>
          <a:xfrm>
            <a:off x="321296" y="863946"/>
            <a:ext cx="8496944" cy="6140142"/>
          </a:xfrm>
          <a:prstGeom prst="rect">
            <a:avLst/>
          </a:prstGeom>
        </p:spPr>
        <p:txBody>
          <a:bodyPr wrap="square">
            <a:spAutoFit/>
          </a:bodyPr>
          <a:lstStyle/>
          <a:p>
            <a:pPr algn="just">
              <a:lnSpc>
                <a:spcPct val="150000"/>
              </a:lnSpc>
              <a:spcAft>
                <a:spcPts val="0"/>
              </a:spcAft>
            </a:pPr>
            <a:r>
              <a:rPr lang="es-ES" sz="2000" b="1" dirty="0" smtClean="0">
                <a:highlight>
                  <a:srgbClr val="C0C0C0"/>
                </a:highlight>
                <a:latin typeface="Arial Narrow" panose="020B0606020202030204" pitchFamily="34" charset="0"/>
                <a:ea typeface="Calibri" panose="020F0502020204030204" pitchFamily="34" charset="0"/>
                <a:cs typeface="Arial" panose="020B0604020202020204" pitchFamily="34" charset="0"/>
              </a:rPr>
              <a:t>Línea </a:t>
            </a:r>
            <a:r>
              <a:rPr lang="es-ES" sz="2000" b="1" dirty="0">
                <a:highlight>
                  <a:srgbClr val="C0C0C0"/>
                </a:highlight>
                <a:latin typeface="Arial Narrow" panose="020B0606020202030204" pitchFamily="34" charset="0"/>
                <a:ea typeface="Calibri" panose="020F0502020204030204" pitchFamily="34" charset="0"/>
                <a:cs typeface="Arial" panose="020B0604020202020204" pitchFamily="34" charset="0"/>
              </a:rPr>
              <a:t>1:</a:t>
            </a:r>
            <a:r>
              <a:rPr lang="es-ES" sz="2000" b="1" dirty="0">
                <a:latin typeface="Arial Narrow" panose="020B0606020202030204" pitchFamily="34" charset="0"/>
                <a:ea typeface="Calibri" panose="020F0502020204030204" pitchFamily="34" charset="0"/>
                <a:cs typeface="Arial" panose="020B0604020202020204" pitchFamily="34" charset="0"/>
              </a:rPr>
              <a:t> </a:t>
            </a:r>
            <a:r>
              <a:rPr lang="es-ES" sz="2000" b="1" dirty="0">
                <a:highlight>
                  <a:srgbClr val="C0C0C0"/>
                </a:highlight>
                <a:latin typeface="Arial Narrow" panose="020B0606020202030204" pitchFamily="34" charset="0"/>
                <a:ea typeface="Calibri" panose="020F0502020204030204" pitchFamily="34" charset="0"/>
                <a:cs typeface="Arial" panose="020B0604020202020204" pitchFamily="34" charset="0"/>
              </a:rPr>
              <a:t>PERFECCIONAMIENTO DE LA VIRTUALIZACIÓN ACADÉMICA UNIVERSITARIA</a:t>
            </a:r>
            <a:endParaRPr lang="es-E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rabicPeriod"/>
            </a:pPr>
            <a:r>
              <a:rPr lang="es-ES" sz="1600" dirty="0">
                <a:latin typeface="Arial Narrow" panose="020B0606020202030204" pitchFamily="34" charset="0"/>
                <a:ea typeface="Calibri" panose="020F0502020204030204" pitchFamily="34" charset="0"/>
                <a:cs typeface="Arial" panose="020B0604020202020204" pitchFamily="34" charset="0"/>
              </a:rPr>
              <a:t>Artículo: Cultura tecno-interdisciplinaria en la escuela de Ecoturismo de la ESPOCH. Autores: Mónica Pozo </a:t>
            </a:r>
            <a:r>
              <a:rPr lang="es-ES" sz="1600" dirty="0" err="1">
                <a:latin typeface="Arial Narrow" panose="020B0606020202030204" pitchFamily="34" charset="0"/>
                <a:ea typeface="Calibri" panose="020F0502020204030204" pitchFamily="34" charset="0"/>
                <a:cs typeface="Arial" panose="020B0604020202020204" pitchFamily="34" charset="0"/>
              </a:rPr>
              <a:t>Vinueza</a:t>
            </a:r>
            <a:r>
              <a:rPr lang="es-ES" sz="1600" dirty="0">
                <a:latin typeface="Arial Narrow" panose="020B0606020202030204" pitchFamily="34" charset="0"/>
                <a:ea typeface="Calibri" panose="020F0502020204030204" pitchFamily="34" charset="0"/>
                <a:cs typeface="Arial" panose="020B0604020202020204" pitchFamily="34" charset="0"/>
              </a:rPr>
              <a:t>; María Elena Pardo Gómez; José Manuel Izquierdo Lao. En Atlante: </a:t>
            </a:r>
            <a:r>
              <a:rPr lang="es-ES" sz="1600" u="sng" dirty="0">
                <a:latin typeface="Arial Narrow" panose="020B0606020202030204" pitchFamily="34" charset="0"/>
                <a:ea typeface="Calibri" panose="020F0502020204030204" pitchFamily="34" charset="0"/>
                <a:cs typeface="Arial" panose="020B0604020202020204" pitchFamily="34" charset="0"/>
                <a:hlinkClick r:id="rId2"/>
              </a:rPr>
              <a:t>http://atlante.eumed.net/wp-content/uploads/spoch.pdf</a:t>
            </a:r>
            <a:r>
              <a:rPr lang="es-ES" sz="1600" u="sng" dirty="0">
                <a:latin typeface="Arial Narrow" panose="020B0606020202030204" pitchFamily="34" charset="0"/>
                <a:ea typeface="Calibri" panose="020F0502020204030204" pitchFamily="34" charset="0"/>
                <a:cs typeface="Arial" panose="020B0604020202020204" pitchFamily="34" charset="0"/>
              </a:rPr>
              <a:t> </a:t>
            </a:r>
            <a:r>
              <a:rPr lang="es-ES" sz="1600" dirty="0">
                <a:latin typeface="Arial Narrow" panose="020B0606020202030204" pitchFamily="34" charset="0"/>
                <a:ea typeface="Calibri" panose="020F0502020204030204" pitchFamily="34" charset="0"/>
                <a:cs typeface="Arial" panose="020B0604020202020204" pitchFamily="34" charset="0"/>
              </a:rPr>
              <a:t>(</a:t>
            </a:r>
            <a:r>
              <a:rPr lang="es-ES" sz="1600" b="1" dirty="0">
                <a:latin typeface="Arial Narrow" panose="020B0606020202030204" pitchFamily="34" charset="0"/>
                <a:ea typeface="Calibri" panose="020F0502020204030204" pitchFamily="34" charset="0"/>
                <a:cs typeface="Arial" panose="020B0604020202020204" pitchFamily="34" charset="0"/>
              </a:rPr>
              <a:t>Grupo 3</a:t>
            </a:r>
            <a:r>
              <a:rPr lang="es-ES" sz="1600" dirty="0">
                <a:latin typeface="Arial Narrow" panose="020B0606020202030204" pitchFamily="34" charset="0"/>
                <a:ea typeface="Calibri" panose="020F0502020204030204" pitchFamily="34" charset="0"/>
                <a:cs typeface="Arial" panose="020B0604020202020204" pitchFamily="34" charset="0"/>
              </a:rPr>
              <a:t>)</a:t>
            </a:r>
            <a:endParaRPr lang="es-ES" sz="1600" dirty="0">
              <a:latin typeface="Arial Narrow" panose="020B0606020202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0"/>
              </a:spcAft>
              <a:buFont typeface="+mj-lt"/>
              <a:buAutoNum type="arabicPeriod"/>
            </a:pPr>
            <a:r>
              <a:rPr lang="es-ES" sz="1600" dirty="0">
                <a:latin typeface="Arial Narrow" panose="020B0606020202030204" pitchFamily="34" charset="0"/>
                <a:ea typeface="Calibri" panose="020F0502020204030204" pitchFamily="34" charset="0"/>
                <a:cs typeface="Arial" panose="020B0604020202020204" pitchFamily="34" charset="0"/>
              </a:rPr>
              <a:t>La utilización de las Comunidades Virtuales en el proceso de enseñanza-aprendizaje. Autores: Jesús Javier Amorós Silva; María Elena Pardo Gómez; José Manuel Izquierdo Lao. En</a:t>
            </a:r>
            <a:r>
              <a:rPr lang="es-ES" sz="1600" u="sng" dirty="0">
                <a:solidFill>
                  <a:srgbClr val="0248B0"/>
                </a:solidFill>
                <a:latin typeface="Arial Narrow" panose="020B0606020202030204" pitchFamily="34" charset="0"/>
                <a:ea typeface="Calibri" panose="020F0502020204030204" pitchFamily="34" charset="0"/>
                <a:cs typeface="Arial" panose="020B0604020202020204" pitchFamily="34" charset="0"/>
              </a:rPr>
              <a:t>: </a:t>
            </a:r>
            <a:r>
              <a:rPr lang="es-ES" sz="1600" dirty="0">
                <a:latin typeface="Arial Narrow" panose="020B0606020202030204" pitchFamily="34" charset="0"/>
                <a:ea typeface="Calibri" panose="020F0502020204030204" pitchFamily="34" charset="0"/>
                <a:cs typeface="Arial" panose="020B0604020202020204" pitchFamily="34" charset="0"/>
              </a:rPr>
              <a:t>http://www.monografías.com/</a:t>
            </a:r>
            <a:r>
              <a:rPr lang="es-ES" sz="1600" u="sng" dirty="0">
                <a:solidFill>
                  <a:srgbClr val="0248B0"/>
                </a:solidFill>
                <a:latin typeface="Arial Narrow" panose="020B0606020202030204" pitchFamily="34" charset="0"/>
                <a:ea typeface="Calibri" panose="020F0502020204030204" pitchFamily="34" charset="0"/>
                <a:cs typeface="Arial" panose="020B0604020202020204" pitchFamily="34" charset="0"/>
              </a:rPr>
              <a:t> </a:t>
            </a:r>
            <a:r>
              <a:rPr lang="es-ES" sz="1600" dirty="0">
                <a:latin typeface="Arial Narrow" panose="020B0606020202030204" pitchFamily="34" charset="0"/>
                <a:ea typeface="Calibri" panose="020F0502020204030204" pitchFamily="34" charset="0"/>
                <a:cs typeface="Arial" panose="020B0604020202020204" pitchFamily="34" charset="0"/>
              </a:rPr>
              <a:t>(</a:t>
            </a:r>
            <a:r>
              <a:rPr lang="es-ES" sz="1600" b="1" dirty="0">
                <a:latin typeface="Arial Narrow" panose="020B0606020202030204" pitchFamily="34" charset="0"/>
                <a:ea typeface="Calibri" panose="020F0502020204030204" pitchFamily="34" charset="0"/>
                <a:cs typeface="Arial" panose="020B0604020202020204" pitchFamily="34" charset="0"/>
              </a:rPr>
              <a:t>Grupo </a:t>
            </a:r>
            <a:endParaRPr lang="es-ES" sz="1600" dirty="0" smtClean="0">
              <a:latin typeface="Arial Narrow" panose="020B0606020202030204" pitchFamily="34" charset="0"/>
              <a:ea typeface="Calibri" panose="020F0502020204030204" pitchFamily="34" charset="0"/>
              <a:cs typeface="Arial" panose="020B0604020202020204" pitchFamily="34" charset="0"/>
            </a:endParaRPr>
          </a:p>
          <a:p>
            <a:pPr marL="342900" lvl="0" indent="-342900" algn="just">
              <a:lnSpc>
                <a:spcPct val="150000"/>
              </a:lnSpc>
              <a:buFont typeface="+mj-lt"/>
              <a:buAutoNum type="arabicPeriod"/>
            </a:pPr>
            <a:r>
              <a:rPr lang="es-ES" sz="1600" dirty="0">
                <a:latin typeface="Arial Narrow" panose="020B0606020202030204" pitchFamily="34" charset="0"/>
              </a:rPr>
              <a:t>Gestión académica universitaria sustentada en las TIC. Caso Universidad Estatal de Bolívar Ecuador”, Autores: Dra. Edelmira L. Guevara-Iñiguez, Dra. C. Ing. María Elena Pardo Gómez. Dr. C. Ing. José Manuel Izquierdo Lao.  Revista electrónica “Maestro y Sociedad” (ISSN: 1815-4867), y alojada en www.maestroysociedad.rimed.cuVol. 12, No. 4, octubre – diciembre del 2015.  (</a:t>
            </a:r>
            <a:r>
              <a:rPr lang="es-ES" sz="1600" b="1" dirty="0">
                <a:latin typeface="Arial Narrow" panose="020B0606020202030204" pitchFamily="34" charset="0"/>
              </a:rPr>
              <a:t>Grupo 4</a:t>
            </a:r>
            <a:r>
              <a:rPr lang="es-ES" sz="1600" b="1" dirty="0" smtClean="0">
                <a:latin typeface="Arial Narrow" panose="020B0606020202030204" pitchFamily="34" charset="0"/>
              </a:rPr>
              <a:t>).</a:t>
            </a:r>
          </a:p>
          <a:p>
            <a:pPr marL="342900" lvl="0" indent="-342900" algn="just">
              <a:lnSpc>
                <a:spcPct val="150000"/>
              </a:lnSpc>
              <a:buFont typeface="+mj-lt"/>
              <a:buAutoNum type="arabicPeriod"/>
            </a:pPr>
            <a:r>
              <a:rPr lang="es-ES" sz="1600" dirty="0" smtClean="0">
                <a:latin typeface="Arial Narrow" panose="020B0606020202030204" pitchFamily="34" charset="0"/>
              </a:rPr>
              <a:t>La gestión </a:t>
            </a:r>
            <a:r>
              <a:rPr lang="es-ES" sz="1600" dirty="0">
                <a:latin typeface="Arial Narrow" panose="020B0606020202030204" pitchFamily="34" charset="0"/>
              </a:rPr>
              <a:t>formativa cultural de la</a:t>
            </a:r>
            <a:br>
              <a:rPr lang="es-ES" sz="1600" dirty="0">
                <a:latin typeface="Arial Narrow" panose="020B0606020202030204" pitchFamily="34" charset="0"/>
              </a:rPr>
            </a:br>
            <a:r>
              <a:rPr lang="es-ES" sz="1600" dirty="0">
                <a:latin typeface="Arial Narrow" panose="020B0606020202030204" pitchFamily="34" charset="0"/>
              </a:rPr>
              <a:t>virtualización en la Universidad Estatal de Bolívar. Revista</a:t>
            </a:r>
            <a:br>
              <a:rPr lang="es-ES" sz="1600" dirty="0">
                <a:latin typeface="Arial Narrow" panose="020B0606020202030204" pitchFamily="34" charset="0"/>
              </a:rPr>
            </a:br>
            <a:r>
              <a:rPr lang="es-ES" sz="1600" dirty="0">
                <a:latin typeface="Arial Narrow" panose="020B0606020202030204" pitchFamily="34" charset="0"/>
              </a:rPr>
              <a:t>Santiago (135) septiembre-diciembre </a:t>
            </a:r>
            <a:r>
              <a:rPr lang="es-ES" sz="1600" b="1" dirty="0">
                <a:latin typeface="Arial Narrow" panose="020B0606020202030204" pitchFamily="34" charset="0"/>
              </a:rPr>
              <a:t>(Grupo 3).</a:t>
            </a:r>
            <a:endParaRPr lang="es-ES" sz="1600" dirty="0">
              <a:latin typeface="Arial Narrow" panose="020B0606020202030204" pitchFamily="34" charset="0"/>
            </a:endParaRPr>
          </a:p>
          <a:p>
            <a:pPr lvl="0" algn="just">
              <a:lnSpc>
                <a:spcPct val="150000"/>
              </a:lnSpc>
              <a:spcAft>
                <a:spcPts val="0"/>
              </a:spcAft>
            </a:pPr>
            <a:endParaRPr lang="es-ES"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9652433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95536" y="188640"/>
            <a:ext cx="8352928" cy="6370975"/>
          </a:xfrm>
          <a:prstGeom prst="rect">
            <a:avLst/>
          </a:prstGeom>
        </p:spPr>
        <p:txBody>
          <a:bodyPr wrap="square">
            <a:spAutoFit/>
          </a:bodyPr>
          <a:lstStyle/>
          <a:p>
            <a:pPr algn="just">
              <a:lnSpc>
                <a:spcPct val="150000"/>
              </a:lnSpc>
              <a:spcAft>
                <a:spcPts val="0"/>
              </a:spcAft>
            </a:pPr>
            <a:r>
              <a:rPr lang="es-ES" b="1" dirty="0">
                <a:latin typeface="Arial Narrow" panose="020B0606020202030204" pitchFamily="34" charset="0"/>
                <a:ea typeface="Times New Roman" panose="02020603050405020304" pitchFamily="18" charset="0"/>
                <a:cs typeface="Arial" panose="020B0604020202020204" pitchFamily="34" charset="0"/>
              </a:rPr>
              <a:t>Línea 2: </a:t>
            </a:r>
            <a:r>
              <a:rPr lang="es-ES" b="1" dirty="0">
                <a:highlight>
                  <a:srgbClr val="C0C0C0"/>
                </a:highlight>
                <a:latin typeface="Arial Narrow" panose="020B0606020202030204" pitchFamily="34" charset="0"/>
                <a:ea typeface="Times New Roman" panose="02020603050405020304" pitchFamily="18" charset="0"/>
                <a:cs typeface="Arial" panose="020B0604020202020204" pitchFamily="34" charset="0"/>
              </a:rPr>
              <a:t>FORMACIÓN UNIVERSITARIA Y SU IMPACTO </a:t>
            </a:r>
            <a:r>
              <a:rPr lang="es-ES" b="1" dirty="0" smtClean="0">
                <a:highlight>
                  <a:srgbClr val="C0C0C0"/>
                </a:highlight>
                <a:latin typeface="Arial Narrow" panose="020B0606020202030204" pitchFamily="34" charset="0"/>
                <a:ea typeface="Times New Roman" panose="02020603050405020304" pitchFamily="18" charset="0"/>
                <a:cs typeface="Arial" panose="020B0604020202020204" pitchFamily="34" charset="0"/>
              </a:rPr>
              <a:t>SOCIAL</a:t>
            </a:r>
          </a:p>
          <a:p>
            <a:pPr algn="just">
              <a:lnSpc>
                <a:spcPct val="150000"/>
              </a:lnSpc>
              <a:spcAft>
                <a:spcPts val="0"/>
              </a:spcAft>
            </a:pPr>
            <a:endParaRPr lang="es-ES" b="1" dirty="0" smtClean="0">
              <a:highlight>
                <a:srgbClr val="C0C0C0"/>
              </a:highlight>
              <a:latin typeface="Arial Narrow" panose="020B0606020202030204" pitchFamily="34" charset="0"/>
              <a:ea typeface="Times New Roman" panose="02020603050405020304" pitchFamily="18" charset="0"/>
              <a:cs typeface="Arial" panose="020B0604020202020204" pitchFamily="34" charset="0"/>
            </a:endParaRPr>
          </a:p>
          <a:p>
            <a:pPr marL="342900" lvl="0" indent="-342900" algn="just">
              <a:lnSpc>
                <a:spcPct val="150000"/>
              </a:lnSpc>
              <a:spcAft>
                <a:spcPts val="0"/>
              </a:spcAft>
              <a:buFont typeface="+mj-lt"/>
              <a:buAutoNum type="arabicPeriod"/>
            </a:pPr>
            <a:r>
              <a:rPr lang="es-ES" sz="1400" b="1" dirty="0" smtClean="0">
                <a:latin typeface="Arial Narrow" panose="020B0606020202030204" pitchFamily="34" charset="0"/>
                <a:ea typeface="Times New Roman" panose="02020603050405020304" pitchFamily="18" charset="0"/>
                <a:cs typeface="Arial" panose="020B0604020202020204" pitchFamily="34" charset="0"/>
              </a:rPr>
              <a:t>Artículo</a:t>
            </a:r>
            <a:r>
              <a:rPr lang="es-ES" sz="1400" b="1" dirty="0">
                <a:latin typeface="Arial Narrow" panose="020B0606020202030204" pitchFamily="34" charset="0"/>
                <a:ea typeface="Times New Roman" panose="02020603050405020304" pitchFamily="18" charset="0"/>
                <a:cs typeface="Arial" panose="020B0604020202020204" pitchFamily="34" charset="0"/>
              </a:rPr>
              <a:t>:</a:t>
            </a:r>
            <a:r>
              <a:rPr lang="es-ES" sz="1400" dirty="0">
                <a:latin typeface="Arial Narrow" panose="020B0606020202030204" pitchFamily="34" charset="0"/>
                <a:ea typeface="Times New Roman" panose="02020603050405020304" pitchFamily="18" charset="0"/>
                <a:cs typeface="Arial" panose="020B0604020202020204" pitchFamily="34" charset="0"/>
              </a:rPr>
              <a:t> “Una metodología intertextual para  la  formación ético-estética del profesional del derecho”. Autoras: </a:t>
            </a:r>
            <a:r>
              <a:rPr lang="es-ES" sz="1400" dirty="0" err="1">
                <a:latin typeface="Arial Narrow" panose="020B0606020202030204" pitchFamily="34" charset="0"/>
                <a:ea typeface="Times New Roman" panose="02020603050405020304" pitchFamily="18" charset="0"/>
                <a:cs typeface="Arial" panose="020B0604020202020204" pitchFamily="34" charset="0"/>
              </a:rPr>
              <a:t>Msc</a:t>
            </a:r>
            <a:r>
              <a:rPr lang="es-ES" sz="1400" dirty="0">
                <a:latin typeface="Arial Narrow" panose="020B0606020202030204" pitchFamily="34" charset="0"/>
                <a:ea typeface="Times New Roman" panose="02020603050405020304" pitchFamily="18" charset="0"/>
                <a:cs typeface="Arial" panose="020B0604020202020204" pitchFamily="34" charset="0"/>
              </a:rPr>
              <a:t>. </a:t>
            </a:r>
            <a:r>
              <a:rPr lang="es-ES" sz="1400" dirty="0" err="1">
                <a:latin typeface="Arial Narrow" panose="020B0606020202030204" pitchFamily="34" charset="0"/>
                <a:ea typeface="Times New Roman" panose="02020603050405020304" pitchFamily="18" charset="0"/>
                <a:cs typeface="Arial" panose="020B0604020202020204" pitchFamily="34" charset="0"/>
              </a:rPr>
              <a:t>Maivis</a:t>
            </a:r>
            <a:r>
              <a:rPr lang="es-ES" sz="1400" dirty="0">
                <a:latin typeface="Arial Narrow" panose="020B0606020202030204" pitchFamily="34" charset="0"/>
                <a:ea typeface="Times New Roman" panose="02020603050405020304" pitchFamily="18" charset="0"/>
                <a:cs typeface="Arial" panose="020B0604020202020204" pitchFamily="34" charset="0"/>
              </a:rPr>
              <a:t> </a:t>
            </a:r>
            <a:r>
              <a:rPr lang="es-ES" sz="1400" dirty="0" err="1">
                <a:latin typeface="Arial Narrow" panose="020B0606020202030204" pitchFamily="34" charset="0"/>
                <a:ea typeface="Times New Roman" panose="02020603050405020304" pitchFamily="18" charset="0"/>
                <a:cs typeface="Arial" panose="020B0604020202020204" pitchFamily="34" charset="0"/>
              </a:rPr>
              <a:t>Ginarte</a:t>
            </a:r>
            <a:r>
              <a:rPr lang="es-ES" sz="1400" dirty="0">
                <a:latin typeface="Arial Narrow" panose="020B0606020202030204" pitchFamily="34" charset="0"/>
                <a:ea typeface="Times New Roman" panose="02020603050405020304" pitchFamily="18" charset="0"/>
                <a:cs typeface="Arial" panose="020B0604020202020204" pitchFamily="34" charset="0"/>
              </a:rPr>
              <a:t> Durán y Dra. C. Lizette Pérez Martínez. Revista Santiago. ISSN: 0048-9115, No.134 (2014).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endParaRPr lang="es-ES" sz="14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Artículo:</a:t>
            </a:r>
            <a:r>
              <a:rPr lang="es-ES" sz="1400" dirty="0">
                <a:latin typeface="Arial Narrow" panose="020B0606020202030204" pitchFamily="34" charset="0"/>
                <a:ea typeface="Times New Roman" panose="02020603050405020304" pitchFamily="18" charset="0"/>
                <a:cs typeface="Arial" panose="020B0604020202020204" pitchFamily="34" charset="0"/>
              </a:rPr>
              <a:t> Necesidad social de la intervención  universitaria en los procesos medio -ambientales en las comunidades costeras de Angola. ISSN 1576-3196, alojado en CICA. Autores. Lic. Joao Domingos Víctor, Dra. C. Lizette de la Concepción Pérez Martínez, </a:t>
            </a:r>
            <a:r>
              <a:rPr lang="es-ES" sz="1400" dirty="0" err="1">
                <a:latin typeface="Arial Narrow" panose="020B0606020202030204" pitchFamily="34" charset="0"/>
                <a:ea typeface="Times New Roman" panose="02020603050405020304" pitchFamily="18" charset="0"/>
                <a:cs typeface="Arial" panose="020B0604020202020204" pitchFamily="34" charset="0"/>
              </a:rPr>
              <a:t>Dra.C</a:t>
            </a:r>
            <a:r>
              <a:rPr lang="es-ES" sz="1400" dirty="0">
                <a:latin typeface="Arial Narrow" panose="020B0606020202030204" pitchFamily="34" charset="0"/>
                <a:ea typeface="Times New Roman" panose="02020603050405020304" pitchFamily="18" charset="0"/>
                <a:cs typeface="Arial" panose="020B0604020202020204" pitchFamily="34" charset="0"/>
              </a:rPr>
              <a:t>. Santa </a:t>
            </a:r>
            <a:r>
              <a:rPr lang="es-ES" sz="1400" dirty="0" err="1">
                <a:latin typeface="Arial Narrow" panose="020B0606020202030204" pitchFamily="34" charset="0"/>
                <a:ea typeface="Times New Roman" panose="02020603050405020304" pitchFamily="18" charset="0"/>
                <a:cs typeface="Arial" panose="020B0604020202020204" pitchFamily="34" charset="0"/>
              </a:rPr>
              <a:t>Nurkis</a:t>
            </a:r>
            <a:r>
              <a:rPr lang="es-ES" sz="1400" dirty="0">
                <a:latin typeface="Arial Narrow" panose="020B0606020202030204" pitchFamily="34" charset="0"/>
                <a:ea typeface="Times New Roman" panose="02020603050405020304" pitchFamily="18" charset="0"/>
                <a:cs typeface="Arial" panose="020B0604020202020204" pitchFamily="34" charset="0"/>
              </a:rPr>
              <a:t> Díaz Rodríguez. </a:t>
            </a:r>
            <a:r>
              <a:rPr lang="es-ES" sz="1400" dirty="0" err="1">
                <a:latin typeface="Arial Narrow" panose="020B0606020202030204" pitchFamily="34" charset="0"/>
                <a:ea typeface="Times New Roman" panose="02020603050405020304" pitchFamily="18" charset="0"/>
                <a:cs typeface="Arial" panose="020B0604020202020204" pitchFamily="34" charset="0"/>
              </a:rPr>
              <a:t>MSc</a:t>
            </a:r>
            <a:r>
              <a:rPr lang="es-ES" sz="1400" dirty="0">
                <a:latin typeface="Arial Narrow" panose="020B0606020202030204" pitchFamily="34" charset="0"/>
                <a:ea typeface="Times New Roman" panose="02020603050405020304" pitchFamily="18" charset="0"/>
                <a:cs typeface="Arial" panose="020B0604020202020204" pitchFamily="34" charset="0"/>
              </a:rPr>
              <a:t>. Alcides Francisco Antúnez Sánchez.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r>
              <a:rPr lang="es-ES" sz="1400" dirty="0">
                <a:latin typeface="Arial Narrow" panose="020B0606020202030204" pitchFamily="34" charset="0"/>
                <a:ea typeface="Times New Roman" panose="02020603050405020304" pitchFamily="18" charset="0"/>
                <a:cs typeface="Arial" panose="020B0604020202020204" pitchFamily="34" charset="0"/>
              </a:rPr>
              <a:t>)</a:t>
            </a:r>
            <a:endParaRPr lang="es-ES" sz="14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Artículo</a:t>
            </a:r>
            <a:r>
              <a:rPr lang="es-ES" sz="1400" dirty="0">
                <a:latin typeface="Arial Narrow" panose="020B0606020202030204" pitchFamily="34" charset="0"/>
                <a:ea typeface="Times New Roman" panose="02020603050405020304" pitchFamily="18" charset="0"/>
                <a:cs typeface="Arial" panose="020B0604020202020204" pitchFamily="34" charset="0"/>
              </a:rPr>
              <a:t>: Desafíos en el establecimiento de una cultura de la calidad en la educación superior. Autor Pérez Martínez, Lizette de la Concepción, Universidad de Oriente. Santiago de Cuba, Cuba. Revista Formación y Calidad Educativa. Vol. 2, núm. 1 (2014): Enero-Abril – Investigaciones. Resumen  PDF. ISSN: 1390-9010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endParaRPr lang="es-ES" sz="1400" dirty="0">
              <a:ea typeface="Times New Roman" panose="02020603050405020304" pitchFamily="18" charset="0"/>
            </a:endParaRPr>
          </a:p>
          <a:p>
            <a:pPr marL="342900" lvl="0" indent="-342900" algn="just">
              <a:lnSpc>
                <a:spcPct val="150000"/>
              </a:lnSpc>
              <a:spcAft>
                <a:spcPts val="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Artículo</a:t>
            </a:r>
            <a:r>
              <a:rPr lang="es-ES" sz="1400" dirty="0">
                <a:latin typeface="Arial Narrow" panose="020B0606020202030204" pitchFamily="34" charset="0"/>
                <a:ea typeface="Times New Roman" panose="02020603050405020304" pitchFamily="18" charset="0"/>
                <a:cs typeface="Arial" panose="020B0604020202020204" pitchFamily="34" charset="0"/>
              </a:rPr>
              <a:t>: Paradojas de la interculturalidad en la formación del estudiante-maestro del Ecuador. Revista Santiago. Jorge V. Andrade-Santamaría, Dalia de J. Rodríguez-Bencomo, diciembre 2014,  ISSN: 2227-6513  (</a:t>
            </a:r>
            <a:r>
              <a:rPr lang="es-ES" sz="1400" b="1" dirty="0">
                <a:latin typeface="Arial Narrow" panose="020B0606020202030204" pitchFamily="34" charset="0"/>
                <a:ea typeface="Times New Roman" panose="02020603050405020304" pitchFamily="18" charset="0"/>
                <a:cs typeface="Arial" panose="020B0604020202020204" pitchFamily="34" charset="0"/>
              </a:rPr>
              <a:t>Grupo 3</a:t>
            </a:r>
            <a:r>
              <a:rPr lang="es-ES" sz="1400" dirty="0" smtClean="0">
                <a:latin typeface="Arial Narrow" panose="020B0606020202030204" pitchFamily="34" charset="0"/>
                <a:ea typeface="Times New Roman" panose="02020603050405020304" pitchFamily="18" charset="0"/>
                <a:cs typeface="Arial" panose="020B0604020202020204" pitchFamily="34" charset="0"/>
              </a:rPr>
              <a:t>).</a:t>
            </a:r>
          </a:p>
          <a:p>
            <a:pPr marL="342900" lvl="0" indent="-342900" algn="just">
              <a:lnSpc>
                <a:spcPct val="150000"/>
              </a:lnSpc>
              <a:buFont typeface="+mj-lt"/>
              <a:buAutoNum type="arabicPeriod"/>
            </a:pPr>
            <a:r>
              <a:rPr lang="es-ES" sz="1400" dirty="0">
                <a:latin typeface="Arial Narrow" panose="020B0606020202030204" pitchFamily="34" charset="0"/>
              </a:rPr>
              <a:t>Evaluación del impacto de los graduados de las filiales universitarias municipales en territorios de la provincia de Santiago de Cuba", de Dalia de Jesús Rodríguez Bencomo, Lizette Pérez Martínez en: l Vol. 12, No. 4, octubre – diciembre del 2015. “Maestro y Sociedad” (ISSN: 1815-4867), y alojada en </a:t>
            </a:r>
            <a:r>
              <a:rPr lang="es-ES" sz="1400" u="sng" dirty="0">
                <a:latin typeface="Arial Narrow" panose="020B0606020202030204" pitchFamily="34" charset="0"/>
                <a:hlinkClick r:id="rId2"/>
              </a:rPr>
              <a:t>www.maestroysociedad.rimed.cu</a:t>
            </a:r>
            <a:r>
              <a:rPr lang="es-ES" sz="1400" dirty="0">
                <a:latin typeface="Arial Narrow" panose="020B0606020202030204" pitchFamily="34" charset="0"/>
              </a:rPr>
              <a:t>  (</a:t>
            </a:r>
            <a:r>
              <a:rPr lang="es-ES" sz="1400" b="1" dirty="0">
                <a:latin typeface="Arial Narrow" panose="020B0606020202030204" pitchFamily="34" charset="0"/>
              </a:rPr>
              <a:t>Grupo 4)</a:t>
            </a:r>
            <a:endParaRPr lang="es-ES" sz="1400" dirty="0">
              <a:latin typeface="Arial Narrow" panose="020B0606020202030204" pitchFamily="34" charset="0"/>
            </a:endParaRPr>
          </a:p>
          <a:p>
            <a:pPr marL="342900" lvl="0" indent="-342900" algn="just">
              <a:lnSpc>
                <a:spcPct val="150000"/>
              </a:lnSpc>
              <a:buFont typeface="+mj-lt"/>
              <a:buAutoNum type="arabicPeriod"/>
            </a:pPr>
            <a:r>
              <a:rPr lang="es-ES" sz="1400" dirty="0">
                <a:latin typeface="Arial Narrow" panose="020B0606020202030204" pitchFamily="34" charset="0"/>
              </a:rPr>
              <a:t>“Rol de los profesores en el entorno virtual de enseñanza aprendizaje",  publicado por Celia Ledo Royo, en el Vol. 12, No. 4, octubre – diciembre del 2015. (ISSN: 1815-4867), y alojada en </a:t>
            </a:r>
            <a:r>
              <a:rPr lang="es-ES" sz="1400" u="sng" dirty="0">
                <a:latin typeface="Arial Narrow" panose="020B0606020202030204" pitchFamily="34" charset="0"/>
                <a:hlinkClick r:id="rId2"/>
              </a:rPr>
              <a:t>www.maestroysociedad.rimed.cu</a:t>
            </a:r>
            <a:r>
              <a:rPr lang="es-ES" sz="1400" dirty="0">
                <a:latin typeface="Arial Narrow" panose="020B0606020202030204" pitchFamily="34" charset="0"/>
              </a:rPr>
              <a:t>  (</a:t>
            </a:r>
            <a:r>
              <a:rPr lang="es-ES" sz="1400" b="1" dirty="0">
                <a:latin typeface="Arial Narrow" panose="020B0606020202030204" pitchFamily="34" charset="0"/>
              </a:rPr>
              <a:t>Grupo 4)</a:t>
            </a:r>
            <a:endParaRPr lang="es-ES" sz="1400" dirty="0">
              <a:latin typeface="Arial Narrow" panose="020B0606020202030204" pitchFamily="34" charset="0"/>
            </a:endParaRPr>
          </a:p>
          <a:p>
            <a:pPr marL="342900" lvl="0" indent="-342900" algn="just">
              <a:lnSpc>
                <a:spcPct val="150000"/>
              </a:lnSpc>
              <a:spcAft>
                <a:spcPts val="0"/>
              </a:spcAft>
              <a:buFont typeface="+mj-lt"/>
              <a:buAutoNum type="arabicPeriod"/>
            </a:pPr>
            <a:endParaRPr lang="es-ES" sz="1400" dirty="0">
              <a:ea typeface="Times New Roman" panose="02020603050405020304" pitchFamily="18" charset="0"/>
            </a:endParaRPr>
          </a:p>
        </p:txBody>
      </p:sp>
    </p:spTree>
    <p:extLst>
      <p:ext uri="{BB962C8B-B14F-4D97-AF65-F5344CB8AC3E}">
        <p14:creationId xmlns:p14="http://schemas.microsoft.com/office/powerpoint/2010/main" val="236907663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55576" y="404664"/>
            <a:ext cx="7560840" cy="4848892"/>
          </a:xfrm>
          <a:prstGeom prst="rect">
            <a:avLst/>
          </a:prstGeom>
          <a:solidFill>
            <a:schemeClr val="bg1">
              <a:lumMod val="95000"/>
            </a:schemeClr>
          </a:solidFill>
        </p:spPr>
        <p:txBody>
          <a:bodyPr wrap="square">
            <a:spAutoFit/>
          </a:bodyPr>
          <a:lstStyle/>
          <a:p>
            <a:pPr marL="630555" indent="-630555" algn="just">
              <a:lnSpc>
                <a:spcPct val="150000"/>
              </a:lnSpc>
              <a:spcAft>
                <a:spcPts val="0"/>
              </a:spcAft>
            </a:pPr>
            <a:r>
              <a:rPr lang="es-ES" sz="1600" b="1"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LÍNEA 3: FORMACIÓN DEL PENSAMIENTO CIENTÍFICO-INVESTIGATIVO EN LA COMUNIDAD UNIVERSITARIA.</a:t>
            </a:r>
            <a:r>
              <a:rPr lang="es-ES" sz="160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600" dirty="0">
              <a:ea typeface="Times New Roman" panose="02020603050405020304" pitchFamily="18" charset="0"/>
            </a:endParaRPr>
          </a:p>
          <a:p>
            <a:pPr algn="just">
              <a:lnSpc>
                <a:spcPct val="150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 </a:t>
            </a:r>
            <a:endParaRPr lang="es-ES" sz="1600" dirty="0">
              <a:ea typeface="Times New Roman" panose="02020603050405020304" pitchFamily="18" charset="0"/>
            </a:endParaRPr>
          </a:p>
          <a:p>
            <a:pPr marL="342900" lvl="0" indent="-342900" algn="just">
              <a:lnSpc>
                <a:spcPct val="150000"/>
              </a:lnSpc>
              <a:spcAft>
                <a:spcPts val="0"/>
              </a:spcAft>
              <a:buFont typeface="+mj-lt"/>
              <a:buAutoNum type="arabicPeriod"/>
              <a:tabLst>
                <a:tab pos="450215"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Peculiaridades del proceso formativo estético en la Educación General Básica en Ecuador. Revista IPLAC, Publicación Latinoamericana y Caribeña de Educación, 3 de mayo de 2014, Sección: Artículo Científico (indexada) www.revista.iplac.rimed.cu  No. 2140/ISSN 1993-6850. (</a:t>
            </a:r>
            <a:r>
              <a:rPr lang="es-ES" sz="1600" b="1" dirty="0">
                <a:latin typeface="Arial Narrow" panose="020B0606020202030204" pitchFamily="34" charset="0"/>
                <a:ea typeface="Times New Roman" panose="02020603050405020304" pitchFamily="18" charset="0"/>
              </a:rPr>
              <a:t>Grupo 3) </a:t>
            </a:r>
            <a:r>
              <a:rPr lang="es-ES" sz="1600" dirty="0">
                <a:latin typeface="Arial Narrow" panose="020B0606020202030204" pitchFamily="34" charset="0"/>
                <a:ea typeface="Times New Roman" panose="02020603050405020304" pitchFamily="18" charset="0"/>
              </a:rPr>
              <a:t>Angel Luis Cintra Lugones.</a:t>
            </a:r>
            <a:endParaRPr lang="es-ES" sz="1600" dirty="0">
              <a:ea typeface="Times New Roman" panose="02020603050405020304" pitchFamily="18" charset="0"/>
            </a:endParaRPr>
          </a:p>
          <a:p>
            <a:pPr marL="342900" lvl="0" indent="-342900" algn="just">
              <a:lnSpc>
                <a:spcPct val="150000"/>
              </a:lnSpc>
              <a:spcAft>
                <a:spcPts val="0"/>
              </a:spcAft>
              <a:buFont typeface="+mj-lt"/>
              <a:buAutoNum type="arabicPeriod"/>
              <a:tabLst>
                <a:tab pos="450215"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La gestión en el proceso de extensión en la Universidad de Oriente. Reflexiones. Angel Luis Cintra Lugones.  Revista IPLAC, ISSN 1993-6850 (indexada) RNPS No. 2140  mayo/junio/2015. (</a:t>
            </a:r>
            <a:r>
              <a:rPr lang="es-ES" sz="1600" b="1" dirty="0">
                <a:latin typeface="Arial Narrow" panose="020B0606020202030204" pitchFamily="34" charset="0"/>
                <a:ea typeface="Times New Roman" panose="02020603050405020304" pitchFamily="18" charset="0"/>
              </a:rPr>
              <a:t>Grupo 3) </a:t>
            </a:r>
            <a:endParaRPr lang="es-ES" sz="1600" dirty="0">
              <a:ea typeface="Times New Roman" panose="02020603050405020304" pitchFamily="18" charset="0"/>
            </a:endParaRPr>
          </a:p>
          <a:p>
            <a:pPr marL="342900" lvl="0" indent="-342900" algn="just">
              <a:lnSpc>
                <a:spcPct val="150000"/>
              </a:lnSpc>
              <a:spcAft>
                <a:spcPts val="0"/>
              </a:spcAft>
              <a:buFont typeface="+mj-lt"/>
              <a:buAutoNum type="arabicPeriod"/>
              <a:tabLst>
                <a:tab pos="450215"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1600" dirty="0">
                <a:latin typeface="Arial Narrow" panose="020B0606020202030204" pitchFamily="34" charset="0"/>
                <a:ea typeface="Times New Roman" panose="02020603050405020304" pitchFamily="18" charset="0"/>
              </a:rPr>
              <a:t>La formación interpretativa del pensamiento pedagógico en la formación de profesionales de La educación. Apuntes desde el contexto cubano de los siglos XVI al XVIII. Angel Luis Cintra Lugones. CD Evento Internacional.  ISBN-978-9942-17-011-8. 2015 (</a:t>
            </a:r>
            <a:r>
              <a:rPr lang="es-ES" sz="1600" b="1" dirty="0">
                <a:latin typeface="Arial Narrow" panose="020B0606020202030204" pitchFamily="34" charset="0"/>
                <a:ea typeface="Times New Roman" panose="02020603050405020304" pitchFamily="18" charset="0"/>
              </a:rPr>
              <a:t>Grupo 3).</a:t>
            </a:r>
            <a:endParaRPr lang="es-ES" sz="1600" dirty="0">
              <a:ea typeface="Times New Roman" panose="02020603050405020304" pitchFamily="18" charset="0"/>
            </a:endParaRPr>
          </a:p>
        </p:txBody>
      </p:sp>
    </p:spTree>
    <p:extLst>
      <p:ext uri="{BB962C8B-B14F-4D97-AF65-F5344CB8AC3E}">
        <p14:creationId xmlns:p14="http://schemas.microsoft.com/office/powerpoint/2010/main" val="199007786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27584" y="260648"/>
            <a:ext cx="7704856" cy="5847755"/>
          </a:xfrm>
          <a:prstGeom prst="rect">
            <a:avLst/>
          </a:prstGeom>
        </p:spPr>
        <p:txBody>
          <a:bodyPr wrap="square">
            <a:spAutoFit/>
          </a:bodyPr>
          <a:lstStyle/>
          <a:p>
            <a:r>
              <a:rPr lang="es-ES" b="1" dirty="0"/>
              <a:t> </a:t>
            </a:r>
            <a:endParaRPr lang="es-ES" dirty="0"/>
          </a:p>
          <a:p>
            <a:pPr algn="just"/>
            <a:r>
              <a:rPr lang="es-MX" sz="3200" dirty="0" smtClean="0"/>
              <a:t>Sobre la </a:t>
            </a:r>
            <a:r>
              <a:rPr lang="es-MX" sz="3200" b="1" dirty="0">
                <a:solidFill>
                  <a:srgbClr val="C00000"/>
                </a:solidFill>
              </a:rPr>
              <a:t>Revista Colegio Universitario. </a:t>
            </a:r>
            <a:r>
              <a:rPr lang="es-ES" sz="3200" dirty="0"/>
              <a:t>Se logró dar impulso y salida a la Revista: Colegio universitario, indexándose la misma</a:t>
            </a:r>
            <a:r>
              <a:rPr lang="es-MX" sz="3200" dirty="0"/>
              <a:t>  (</a:t>
            </a:r>
            <a:r>
              <a:rPr lang="es-ES" sz="3200" b="1" dirty="0"/>
              <a:t>ISSN: 2307-7522), visualizándose </a:t>
            </a:r>
            <a:r>
              <a:rPr lang="es-ES" sz="3200" b="1" dirty="0" smtClean="0"/>
              <a:t>8 </a:t>
            </a:r>
            <a:r>
              <a:rPr lang="es-ES" sz="3200" b="1" dirty="0"/>
              <a:t>de sus números (3 del </a:t>
            </a:r>
            <a:r>
              <a:rPr lang="es-ES" sz="3200" b="1" dirty="0" smtClean="0"/>
              <a:t>2012, 3 </a:t>
            </a:r>
            <a:r>
              <a:rPr lang="es-ES" sz="3200" b="1" dirty="0"/>
              <a:t>del </a:t>
            </a:r>
            <a:r>
              <a:rPr lang="es-ES" sz="3200" b="1" dirty="0" smtClean="0"/>
              <a:t>2013, y 2 del 2014).</a:t>
            </a:r>
          </a:p>
          <a:p>
            <a:pPr lvl="0"/>
            <a:r>
              <a:rPr lang="es-ES" sz="14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Archivos</a:t>
            </a:r>
          </a:p>
          <a:p>
            <a:pPr lvl="0">
              <a:spcAft>
                <a:spcPts val="0"/>
              </a:spcAft>
            </a:pPr>
            <a:r>
              <a:rPr lang="es-E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2014</a:t>
            </a:r>
          </a:p>
          <a:p>
            <a:pPr lvl="0">
              <a:spcAft>
                <a:spcPts val="0"/>
              </a:spcAft>
            </a:pPr>
            <a:r>
              <a:rPr lang="es-ES"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Vol. 3, núm. 2 (2014): Mayo-Agosto, Vol. 3, núm. 1 (2014): Enero-Abril</a:t>
            </a:r>
          </a:p>
          <a:p>
            <a:pPr lvl="0">
              <a:spcAft>
                <a:spcPts val="0"/>
              </a:spcAft>
            </a:pPr>
            <a:r>
              <a:rPr lang="es-E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2013</a:t>
            </a:r>
          </a:p>
          <a:p>
            <a:pPr lvl="0">
              <a:spcAft>
                <a:spcPts val="0"/>
              </a:spcAft>
            </a:pPr>
            <a:r>
              <a:rPr lang="es-ES"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Vol. 2, núm. 3 (2013): Septiembre-Diciembre Vol. 2, núm. 2 (2013): Mayo-Agosto Vol. 2, núm. 1 (2013): Enero-Abril</a:t>
            </a:r>
          </a:p>
          <a:p>
            <a:pPr lvl="0">
              <a:spcAft>
                <a:spcPts val="0"/>
              </a:spcAft>
            </a:pPr>
            <a:r>
              <a:rPr lang="es-ES" sz="1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2012</a:t>
            </a:r>
          </a:p>
          <a:p>
            <a:pPr lvl="0">
              <a:spcAft>
                <a:spcPts val="0"/>
              </a:spcAft>
            </a:pPr>
            <a:r>
              <a:rPr lang="es-ES"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Vol. 1, núm. 3 (2012): Septiembre-Diciembre Vol. 1, núm. 2 (2012): Mayo-Agosto Vol. 1, núm. 1 (2012): Enero-Abril</a:t>
            </a:r>
          </a:p>
          <a:p>
            <a:pPr algn="just"/>
            <a:endParaRPr lang="es-ES" sz="3200" dirty="0"/>
          </a:p>
        </p:txBody>
      </p:sp>
    </p:spTree>
    <p:extLst>
      <p:ext uri="{BB962C8B-B14F-4D97-AF65-F5344CB8AC3E}">
        <p14:creationId xmlns:p14="http://schemas.microsoft.com/office/powerpoint/2010/main" val="321981329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sz="3200" b="1" kern="1200" dirty="0" smtClean="0">
                <a:solidFill>
                  <a:srgbClr val="C00000"/>
                </a:solidFill>
                <a:latin typeface="Arial Narrow" panose="020B0606020202030204" pitchFamily="34" charset="0"/>
                <a:ea typeface="Calibri" panose="020F0502020204030204" pitchFamily="34" charset="0"/>
                <a:cs typeface="Arial" panose="020B0604020202020204" pitchFamily="34" charset="0"/>
              </a:rPr>
              <a:t>RED DE INVESTIGACIÓN. PES</a:t>
            </a:r>
            <a:endParaRPr lang="es-ES" sz="3200" dirty="0">
              <a:solidFill>
                <a:srgbClr val="C00000"/>
              </a:solidFill>
            </a:endParaRPr>
          </a:p>
        </p:txBody>
      </p:sp>
      <p:sp>
        <p:nvSpPr>
          <p:cNvPr id="6" name="Rectángulo 5"/>
          <p:cNvSpPr/>
          <p:nvPr/>
        </p:nvSpPr>
        <p:spPr>
          <a:xfrm>
            <a:off x="467544" y="1752600"/>
            <a:ext cx="8496944" cy="3544560"/>
          </a:xfrm>
          <a:prstGeom prst="rect">
            <a:avLst/>
          </a:prstGeom>
        </p:spPr>
        <p:txBody>
          <a:bodyPr wrap="square">
            <a:spAutoFit/>
          </a:bodyPr>
          <a:lstStyle/>
          <a:p>
            <a:pPr lvl="0" algn="just">
              <a:lnSpc>
                <a:spcPct val="150000"/>
              </a:lnSpc>
              <a:spcAft>
                <a:spcPts val="1000"/>
              </a:spcAft>
            </a:pPr>
            <a:r>
              <a:rPr lang="es-ES" b="1" dirty="0" smtClean="0">
                <a:latin typeface="Arial Narrow" panose="020B0606020202030204" pitchFamily="34" charset="0"/>
                <a:ea typeface="Calibri" panose="020F0502020204030204" pitchFamily="34" charset="0"/>
                <a:cs typeface="Arial" panose="020B0604020202020204" pitchFamily="34" charset="0"/>
              </a:rPr>
              <a:t>5. Se </a:t>
            </a:r>
            <a:r>
              <a:rPr lang="es-ES" b="1" dirty="0">
                <a:latin typeface="Arial Narrow" panose="020B0606020202030204" pitchFamily="34" charset="0"/>
                <a:ea typeface="Calibri" panose="020F0502020204030204" pitchFamily="34" charset="0"/>
                <a:cs typeface="Arial" panose="020B0604020202020204" pitchFamily="34" charset="0"/>
              </a:rPr>
              <a:t>perfecciona el Trabajo con la Red de Investigación que centra el centro de Estudios</a:t>
            </a:r>
            <a:endParaRPr lang="es-ES" dirty="0"/>
          </a:p>
          <a:p>
            <a:pPr marL="678180" algn="just">
              <a:lnSpc>
                <a:spcPct val="150000"/>
              </a:lnSpc>
              <a:spcAft>
                <a:spcPts val="1000"/>
              </a:spcAft>
            </a:pPr>
            <a:r>
              <a:rPr lang="es-ES" dirty="0">
                <a:latin typeface="Arial Narrow" panose="020B0606020202030204" pitchFamily="34" charset="0"/>
                <a:ea typeface="Calibri" panose="020F0502020204030204" pitchFamily="34" charset="0"/>
                <a:cs typeface="Arial" panose="020B0604020202020204" pitchFamily="34" charset="0"/>
              </a:rPr>
              <a:t>Se han realizado hasta el momento dos reuniones de la Red de Perfeccionamiento de la Educación Superior, la misma cuenta con su Observatorio, y publicación de resultados relevantes, así como del evento Base Universidad 2016.</a:t>
            </a:r>
            <a:endParaRPr lang="es-ES" dirty="0">
              <a:effectLst/>
            </a:endParaRPr>
          </a:p>
        </p:txBody>
      </p:sp>
    </p:spTree>
    <p:extLst>
      <p:ext uri="{BB962C8B-B14F-4D97-AF65-F5344CB8AC3E}">
        <p14:creationId xmlns:p14="http://schemas.microsoft.com/office/powerpoint/2010/main" val="78213555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1880" y="548680"/>
            <a:ext cx="8022568" cy="1143000"/>
          </a:xfrm>
        </p:spPr>
        <p:txBody>
          <a:bodyPr/>
          <a:lstStyle/>
          <a:p>
            <a:pPr algn="just"/>
            <a:r>
              <a:rPr lang="es-ES" sz="3200" dirty="0" smtClean="0">
                <a:solidFill>
                  <a:srgbClr val="C00000"/>
                </a:solidFill>
                <a:latin typeface="Impact" pitchFamily="34" charset="0"/>
              </a:rPr>
              <a:t>RED DE  PERFECCIONAMIENTO DE LA EDUCACIÓN SUPERIOR</a:t>
            </a:r>
            <a:br>
              <a:rPr lang="es-ES" sz="3200" dirty="0" smtClean="0">
                <a:solidFill>
                  <a:srgbClr val="C00000"/>
                </a:solidFill>
                <a:latin typeface="Impact" pitchFamily="34" charset="0"/>
              </a:rPr>
            </a:br>
            <a:endParaRPr lang="es-ES" sz="3200" dirty="0">
              <a:solidFill>
                <a:srgbClr val="C00000"/>
              </a:solidFill>
              <a:latin typeface="Impact" pitchFamily="34" charset="0"/>
            </a:endParaRPr>
          </a:p>
        </p:txBody>
      </p:sp>
      <p:sp>
        <p:nvSpPr>
          <p:cNvPr id="3" name="2 Rectángulo"/>
          <p:cNvSpPr/>
          <p:nvPr/>
        </p:nvSpPr>
        <p:spPr>
          <a:xfrm>
            <a:off x="611560" y="1772816"/>
            <a:ext cx="7632848" cy="4647426"/>
          </a:xfrm>
          <a:prstGeom prst="rect">
            <a:avLst/>
          </a:prstGeom>
        </p:spPr>
        <p:txBody>
          <a:bodyPr wrap="square">
            <a:spAutoFit/>
          </a:bodyPr>
          <a:lstStyle/>
          <a:p>
            <a:pPr algn="just"/>
            <a:r>
              <a:rPr lang="es-MX" dirty="0" smtClean="0"/>
              <a:t>Se </a:t>
            </a:r>
            <a:r>
              <a:rPr lang="es-MX" dirty="0"/>
              <a:t>encuentra en el observatorio situado en la Dirección de Informatización (CORPUS</a:t>
            </a:r>
            <a:r>
              <a:rPr lang="es-MX" dirty="0" smtClean="0"/>
              <a:t>).</a:t>
            </a:r>
          </a:p>
          <a:p>
            <a:pPr algn="just"/>
            <a:r>
              <a:rPr lang="es-ES" dirty="0"/>
              <a:t>Las líneas aprobadas son: </a:t>
            </a:r>
            <a:endParaRPr lang="es-ES" dirty="0" smtClean="0"/>
          </a:p>
          <a:p>
            <a:pPr algn="just"/>
            <a:endParaRPr lang="es-ES" dirty="0"/>
          </a:p>
          <a:p>
            <a:pPr lvl="0" algn="just"/>
            <a:r>
              <a:rPr lang="es-ES" sz="2000" dirty="0"/>
              <a:t>LINEA 1. PERFECCIONAMIENTO DE LA VIRTUALIZACIÓN ACADÉMICA UNIVERSITARIA</a:t>
            </a:r>
            <a:r>
              <a:rPr lang="es-ES" sz="2000" dirty="0" smtClean="0"/>
              <a:t>.</a:t>
            </a:r>
          </a:p>
          <a:p>
            <a:pPr lvl="0" algn="just"/>
            <a:endParaRPr lang="es-ES" sz="2000" dirty="0"/>
          </a:p>
          <a:p>
            <a:pPr lvl="0" algn="just"/>
            <a:r>
              <a:rPr lang="es-ES" sz="2000" dirty="0"/>
              <a:t>LÍNEA 2: FORMACIÓN UNIVERSITARIA Y SU IMPACTO </a:t>
            </a:r>
            <a:r>
              <a:rPr lang="es-ES" sz="2000" dirty="0" smtClean="0"/>
              <a:t>SOCIAL</a:t>
            </a:r>
          </a:p>
          <a:p>
            <a:pPr lvl="0" algn="just"/>
            <a:endParaRPr lang="es-ES" sz="2000" dirty="0"/>
          </a:p>
          <a:p>
            <a:pPr lvl="0" algn="just"/>
            <a:r>
              <a:rPr lang="es-ES" sz="2000" dirty="0"/>
              <a:t>LÍNEA 3: FORMACIÓN DEL PENSAMIENTO CIENTÍFICO-INVESTIGATIVO EN LA COMUNIDAD UNIVERSITARIA</a:t>
            </a:r>
            <a:r>
              <a:rPr lang="es-ES" sz="2000" dirty="0" smtClean="0"/>
              <a:t>.</a:t>
            </a:r>
          </a:p>
          <a:p>
            <a:pPr lvl="0" algn="just"/>
            <a:endParaRPr lang="es-ES" sz="2000" dirty="0"/>
          </a:p>
          <a:p>
            <a:pPr lvl="0" algn="just"/>
            <a:r>
              <a:rPr lang="es-ES" sz="2000" dirty="0"/>
              <a:t>LÍNEA 4. DIDÁCTICA DE LA MATEMÁTICA Y LA COMPUTACIÓN</a:t>
            </a:r>
            <a:r>
              <a:rPr lang="es-ES" sz="2000" dirty="0" smtClean="0"/>
              <a:t>.</a:t>
            </a:r>
            <a:endParaRPr lang="es-ES" sz="2000" dirty="0"/>
          </a:p>
        </p:txBody>
      </p:sp>
    </p:spTree>
    <p:extLst>
      <p:ext uri="{BB962C8B-B14F-4D97-AF65-F5344CB8AC3E}">
        <p14:creationId xmlns:p14="http://schemas.microsoft.com/office/powerpoint/2010/main" val="64486867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987824" y="-61540"/>
            <a:ext cx="2563736" cy="461665"/>
          </a:xfrm>
          <a:prstGeom prst="rect">
            <a:avLst/>
          </a:prstGeom>
        </p:spPr>
        <p:txBody>
          <a:bodyPr wrap="square">
            <a:spAutoFit/>
          </a:bodyPr>
          <a:lstStyle/>
          <a:p>
            <a:endParaRPr lang="es-ES" dirty="0"/>
          </a:p>
        </p:txBody>
      </p:sp>
      <p:sp>
        <p:nvSpPr>
          <p:cNvPr id="5" name="Marcador de contenido 4"/>
          <p:cNvSpPr>
            <a:spLocks noGrp="1"/>
          </p:cNvSpPr>
          <p:nvPr>
            <p:ph idx="1"/>
          </p:nvPr>
        </p:nvSpPr>
        <p:spPr>
          <a:xfrm>
            <a:off x="467544" y="1763242"/>
            <a:ext cx="7772400" cy="4906117"/>
          </a:xfrm>
        </p:spPr>
        <p:txBody>
          <a:bodyPr/>
          <a:lstStyle/>
          <a:p>
            <a:pPr lvl="0" algn="just">
              <a:lnSpc>
                <a:spcPct val="150000"/>
              </a:lnSpc>
              <a:spcBef>
                <a:spcPts val="600"/>
              </a:spcBef>
              <a:spcAft>
                <a:spcPts val="600"/>
              </a:spcAft>
              <a:buFont typeface="+mj-lt"/>
              <a:buAutoNum type="arabicPeriod"/>
            </a:pPr>
            <a:r>
              <a:rPr lang="es-ES" sz="1400" b="1" dirty="0">
                <a:latin typeface="Arial Narrow" panose="020B0606020202030204" pitchFamily="34" charset="0"/>
                <a:ea typeface="Times New Roman" panose="02020603050405020304" pitchFamily="18" charset="0"/>
                <a:cs typeface="Arial" panose="020B0604020202020204" pitchFamily="34" charset="0"/>
              </a:rPr>
              <a:t>Se asegura en más del 80% el cumplimiento de las acciones del proceso de internacionalización en respuesta a la formación de doctores según convenios con el ALBA, en Venezuela, posible defensa de 6 doctores y Ecuador, </a:t>
            </a:r>
            <a:r>
              <a:rPr lang="es-ES" sz="1400" b="1" dirty="0" smtClean="0">
                <a:latin typeface="Arial Narrow" panose="020B0606020202030204" pitchFamily="34" charset="0"/>
                <a:ea typeface="Times New Roman" panose="02020603050405020304" pitchFamily="18" charset="0"/>
                <a:cs typeface="Arial" panose="020B0604020202020204" pitchFamily="34" charset="0"/>
              </a:rPr>
              <a:t>6 </a:t>
            </a:r>
            <a:r>
              <a:rPr lang="es-ES" sz="1400" b="1" dirty="0">
                <a:latin typeface="Arial Narrow" panose="020B0606020202030204" pitchFamily="34" charset="0"/>
                <a:ea typeface="Times New Roman" panose="02020603050405020304" pitchFamily="18" charset="0"/>
                <a:cs typeface="Arial" panose="020B0604020202020204" pitchFamily="34" charset="0"/>
              </a:rPr>
              <a:t>doctores en el año.</a:t>
            </a:r>
            <a:endParaRPr lang="es-ES" sz="14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2000" dirty="0">
                <a:latin typeface="Arial Narrow" panose="020B0606020202030204" pitchFamily="34" charset="0"/>
                <a:ea typeface="Times New Roman" panose="02020603050405020304" pitchFamily="18" charset="0"/>
                <a:cs typeface="Arial" panose="020B0604020202020204" pitchFamily="34" charset="0"/>
              </a:rPr>
              <a:t>Acciones:</a:t>
            </a:r>
            <a:endParaRPr lang="es-ES" sz="2000" dirty="0">
              <a:latin typeface="Times New Roman" panose="02020603050405020304" pitchFamily="18" charset="0"/>
              <a:ea typeface="Times New Roman" panose="02020603050405020304" pitchFamily="18" charset="0"/>
            </a:endParaRPr>
          </a:p>
          <a:p>
            <a:pPr marL="0" indent="0" algn="just">
              <a:lnSpc>
                <a:spcPct val="150000"/>
              </a:lnSpc>
              <a:spcBef>
                <a:spcPts val="600"/>
              </a:spcBef>
              <a:spcAft>
                <a:spcPts val="600"/>
              </a:spcAft>
              <a:buNone/>
            </a:pPr>
            <a:r>
              <a:rPr lang="es-ES" sz="1600" b="1" dirty="0">
                <a:latin typeface="Arial Narrow" panose="020B0606020202030204" pitchFamily="34" charset="0"/>
                <a:ea typeface="Times New Roman" panose="02020603050405020304" pitchFamily="18" charset="0"/>
                <a:cs typeface="Arial" panose="020B0604020202020204" pitchFamily="34" charset="0"/>
              </a:rPr>
              <a:t>Venezuela</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smtClean="0">
                <a:latin typeface="Arial Narrow" panose="020B0606020202030204" pitchFamily="34" charset="0"/>
                <a:ea typeface="Times New Roman" panose="02020603050405020304" pitchFamily="18" charset="0"/>
                <a:cs typeface="Arial" panose="020B0604020202020204" pitchFamily="34" charset="0"/>
              </a:rPr>
              <a:t>De </a:t>
            </a:r>
            <a:r>
              <a:rPr lang="es-ES" sz="1600" dirty="0">
                <a:latin typeface="Arial Narrow" panose="020B0606020202030204" pitchFamily="34" charset="0"/>
                <a:ea typeface="Times New Roman" panose="02020603050405020304" pitchFamily="18" charset="0"/>
                <a:cs typeface="Arial" panose="020B0604020202020204" pitchFamily="34" charset="0"/>
              </a:rPr>
              <a:t>lo planificado se ha realizado hasta la fecha  1  salida:</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a:t>
            </a:r>
            <a:r>
              <a:rPr lang="es-ES" sz="1600" dirty="0" err="1">
                <a:latin typeface="Arial Narrow" panose="020B0606020202030204" pitchFamily="34" charset="0"/>
                <a:ea typeface="Times New Roman" panose="02020603050405020304" pitchFamily="18" charset="0"/>
                <a:cs typeface="Arial" panose="020B0604020202020204" pitchFamily="34" charset="0"/>
              </a:rPr>
              <a:t>Maria</a:t>
            </a:r>
            <a:r>
              <a:rPr lang="es-ES" sz="1600" dirty="0">
                <a:latin typeface="Arial Narrow" panose="020B0606020202030204" pitchFamily="34" charset="0"/>
                <a:ea typeface="Times New Roman" panose="02020603050405020304" pitchFamily="18" charset="0"/>
                <a:cs typeface="Arial" panose="020B0604020202020204" pitchFamily="34" charset="0"/>
              </a:rPr>
              <a:t> de los Ángeles Reyna</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María del Toro Sánchez </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Celia Ledo Royo</a:t>
            </a:r>
            <a:endParaRPr lang="es-ES" sz="1600" dirty="0">
              <a:latin typeface="Times New Roman" panose="02020603050405020304" pitchFamily="18" charset="0"/>
              <a:ea typeface="Times New Roman" panose="02020603050405020304" pitchFamily="18" charset="0"/>
            </a:endParaRPr>
          </a:p>
          <a:p>
            <a:pPr marL="228600" algn="just">
              <a:lnSpc>
                <a:spcPct val="150000"/>
              </a:lnSpc>
              <a:spcBef>
                <a:spcPts val="600"/>
              </a:spcBef>
              <a:spcAft>
                <a:spcPts val="600"/>
              </a:spcAft>
            </a:pPr>
            <a:r>
              <a:rPr lang="es-ES" sz="1600" dirty="0">
                <a:latin typeface="Arial Narrow" panose="020B0606020202030204" pitchFamily="34" charset="0"/>
                <a:ea typeface="Times New Roman" panose="02020603050405020304" pitchFamily="18" charset="0"/>
                <a:cs typeface="Arial" panose="020B0604020202020204" pitchFamily="34" charset="0"/>
              </a:rPr>
              <a:t>Dra. C. Angel Cintra Lugones</a:t>
            </a:r>
            <a:endParaRPr lang="es-ES" sz="1600" dirty="0">
              <a:latin typeface="Times New Roman" panose="02020603050405020304" pitchFamily="18" charset="0"/>
              <a:ea typeface="Times New Roman" panose="02020603050405020304" pitchFamily="18" charset="0"/>
            </a:endParaRPr>
          </a:p>
          <a:p>
            <a:endParaRPr lang="es-ES" dirty="0"/>
          </a:p>
        </p:txBody>
      </p:sp>
      <p:sp>
        <p:nvSpPr>
          <p:cNvPr id="7" name="Rectángulo 6"/>
          <p:cNvSpPr/>
          <p:nvPr/>
        </p:nvSpPr>
        <p:spPr>
          <a:xfrm>
            <a:off x="395536" y="378248"/>
            <a:ext cx="8352927" cy="1384995"/>
          </a:xfrm>
          <a:prstGeom prst="rect">
            <a:avLst/>
          </a:prstGeom>
        </p:spPr>
        <p:txBody>
          <a:bodyPr wrap="square">
            <a:spAutoFit/>
          </a:bodyPr>
          <a:lstStyle/>
          <a:p>
            <a:pPr algn="just"/>
            <a:r>
              <a:rPr lang="es-ES" sz="2800"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Objetivo 7:</a:t>
            </a:r>
            <a:r>
              <a:rPr lang="es-ES" sz="2800" b="1" i="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 </a:t>
            </a:r>
            <a:r>
              <a:rPr lang="es-ES" sz="2800" b="1" dirty="0">
                <a:latin typeface="Arial Narrow" panose="020B0606020202030204" pitchFamily="34" charset="0"/>
                <a:ea typeface="Times New Roman" panose="02020603050405020304" pitchFamily="18" charset="0"/>
                <a:cs typeface="Arial" panose="020B0604020202020204" pitchFamily="34" charset="0"/>
              </a:rPr>
              <a:t>Incrementar la calidad, eficiencia, eficacia y racionalidad de la gestión, con mayor  integración de todos los procesos hasta la base</a:t>
            </a:r>
            <a:endParaRPr lang="es-ES" sz="2800" dirty="0"/>
          </a:p>
        </p:txBody>
      </p:sp>
    </p:spTree>
    <p:extLst>
      <p:ext uri="{BB962C8B-B14F-4D97-AF65-F5344CB8AC3E}">
        <p14:creationId xmlns:p14="http://schemas.microsoft.com/office/powerpoint/2010/main" val="39033180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17557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TRABAJADORES DEL </a:t>
            </a:r>
            <a:r>
              <a:rPr lang="es-ES" sz="3200" dirty="0" err="1" smtClean="0">
                <a:solidFill>
                  <a:srgbClr val="FF0000"/>
                </a:solidFill>
                <a:latin typeface="Impact" pitchFamily="34" charset="0"/>
              </a:rPr>
              <a:t>CeeS</a:t>
            </a:r>
            <a:endParaRPr lang="es-ES" sz="3200" dirty="0" smtClean="0">
              <a:solidFill>
                <a:srgbClr val="FF0000"/>
              </a:solidFill>
              <a:latin typeface="Arial" charset="0"/>
              <a:ea typeface="Times New Roman" pitchFamily="18" charset="0"/>
              <a:cs typeface="Arial" charset="0"/>
            </a:endParaRPr>
          </a:p>
        </p:txBody>
      </p:sp>
      <p:graphicFrame>
        <p:nvGraphicFramePr>
          <p:cNvPr id="2" name="Tabla 1"/>
          <p:cNvGraphicFramePr>
            <a:graphicFrameLocks noGrp="1"/>
          </p:cNvGraphicFramePr>
          <p:nvPr>
            <p:extLst>
              <p:ext uri="{D42A27DB-BD31-4B8C-83A1-F6EECF244321}">
                <p14:modId xmlns:p14="http://schemas.microsoft.com/office/powerpoint/2010/main" val="1808590723"/>
              </p:ext>
            </p:extLst>
          </p:nvPr>
        </p:nvGraphicFramePr>
        <p:xfrm>
          <a:off x="755576" y="1556792"/>
          <a:ext cx="7416824" cy="2533650"/>
        </p:xfrm>
        <a:graphic>
          <a:graphicData uri="http://schemas.openxmlformats.org/drawingml/2006/table">
            <a:tbl>
              <a:tblPr>
                <a:tableStyleId>{5C22544A-7EE6-4342-B048-85BDC9FD1C3A}</a:tableStyleId>
              </a:tblPr>
              <a:tblGrid>
                <a:gridCol w="2880320"/>
                <a:gridCol w="4536504"/>
              </a:tblGrid>
              <a:tr h="177924">
                <a:tc>
                  <a:txBody>
                    <a:bodyPr/>
                    <a:lstStyle/>
                    <a:p>
                      <a:pPr marL="0" lvl="0" indent="0" fontAlgn="ctr">
                        <a:spcAft>
                          <a:spcPts val="0"/>
                        </a:spcAft>
                        <a:buFont typeface="+mj-lt"/>
                        <a:buNone/>
                      </a:pPr>
                      <a:r>
                        <a:rPr lang="es-ES" sz="1600" kern="1200" dirty="0">
                          <a:effectLst/>
                          <a:latin typeface="Calibri Light" panose="020F0302020204030204" pitchFamily="34" charset="0"/>
                        </a:rPr>
                        <a:t>Lizette Pérez Martínez</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r>
                        <a:rPr lang="es-ES" sz="1600" kern="1200" dirty="0" smtClean="0">
                          <a:effectLst/>
                          <a:latin typeface="Calibri Light" panose="020F0302020204030204" pitchFamily="34" charset="0"/>
                        </a:rPr>
                        <a:t>Director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María Elena Pardo Gómez</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José Manuel Izquierdo La O</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Dalia De J. Rodríguez Bencomo</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Celia Teresa Ledo Royo</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María Julia Rodríguez </a:t>
                      </a:r>
                      <a:r>
                        <a:rPr lang="es-ES" sz="1600" kern="1200" dirty="0" err="1">
                          <a:effectLst/>
                          <a:latin typeface="Calibri Light" panose="020F0302020204030204" pitchFamily="34" charset="0"/>
                        </a:rPr>
                        <a:t>Saif</a:t>
                      </a:r>
                      <a:r>
                        <a:rPr lang="es-ES" sz="1600" kern="1200" dirty="0">
                          <a:effectLst/>
                          <a:latin typeface="Calibri Light" panose="020F0302020204030204" pitchFamily="34" charset="0"/>
                        </a:rPr>
                        <a:t> </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Dra.C</a:t>
                      </a:r>
                      <a:r>
                        <a:rPr lang="es-ES" sz="1600" kern="1200" dirty="0">
                          <a:effectLst/>
                          <a:latin typeface="Calibri Light" panose="020F0302020204030204" pitchFamily="34" charset="0"/>
                        </a:rPr>
                        <a:t>.  Profesor Titular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0" lvl="0" indent="0" fontAlgn="ctr">
                        <a:spcAft>
                          <a:spcPts val="0"/>
                        </a:spcAft>
                        <a:buFont typeface="+mj-lt"/>
                        <a:buNone/>
                      </a:pPr>
                      <a:r>
                        <a:rPr lang="es-ES" sz="1600" kern="1200" dirty="0">
                          <a:effectLst/>
                          <a:latin typeface="Calibri Light" panose="020F0302020204030204" pitchFamily="34" charset="0"/>
                        </a:rPr>
                        <a:t>Ángel Cintra Lugones</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0" indent="0" fontAlgn="ctr">
                        <a:spcAft>
                          <a:spcPts val="0"/>
                        </a:spcAft>
                        <a:buFont typeface="+mj-lt"/>
                        <a:buNone/>
                      </a:pPr>
                      <a:r>
                        <a:rPr lang="es-ES" sz="1600" kern="1200" dirty="0" err="1">
                          <a:effectLst/>
                          <a:latin typeface="Calibri Light" panose="020F0302020204030204" pitchFamily="34" charset="0"/>
                        </a:rPr>
                        <a:t>Dr.C</a:t>
                      </a:r>
                      <a:r>
                        <a:rPr lang="es-ES" sz="1600" kern="1200" dirty="0">
                          <a:effectLst/>
                          <a:latin typeface="Calibri Light" panose="020F0302020204030204" pitchFamily="34" charset="0"/>
                        </a:rPr>
                        <a:t>.  Profesor </a:t>
                      </a:r>
                      <a:r>
                        <a:rPr lang="es-ES" sz="1600" kern="1200" dirty="0" smtClean="0">
                          <a:effectLst/>
                          <a:latin typeface="Calibri Light" panose="020F0302020204030204" pitchFamily="34" charset="0"/>
                        </a:rPr>
                        <a:t>Titular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228600" fontAlgn="ctr">
                        <a:spcAft>
                          <a:spcPts val="0"/>
                        </a:spcAft>
                      </a:pPr>
                      <a:r>
                        <a:rPr lang="es-ES" sz="1600" kern="1200" dirty="0" smtClean="0">
                          <a:effectLst/>
                          <a:latin typeface="Calibri Light" panose="020F0302020204030204" pitchFamily="34" charset="0"/>
                        </a:rPr>
                        <a:t>Jesús </a:t>
                      </a:r>
                      <a:r>
                        <a:rPr lang="es-ES" sz="1600" kern="1200" dirty="0">
                          <a:effectLst/>
                          <a:latin typeface="Calibri Light" panose="020F0302020204030204" pitchFamily="34" charset="0"/>
                        </a:rPr>
                        <a:t>Javier Amaros Silva</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228600" fontAlgn="ctr">
                        <a:spcAft>
                          <a:spcPts val="0"/>
                        </a:spcAft>
                      </a:pPr>
                      <a:r>
                        <a:rPr lang="es-ES" sz="1600" kern="1200" dirty="0">
                          <a:effectLst/>
                          <a:latin typeface="Calibri Light" panose="020F0302020204030204" pitchFamily="34" charset="0"/>
                        </a:rPr>
                        <a:t>Especialista "C" En Ciencias Informáticas</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228600" fontAlgn="ctr">
                        <a:spcAft>
                          <a:spcPts val="0"/>
                        </a:spcAft>
                      </a:pPr>
                      <a:r>
                        <a:rPr lang="es-ES" sz="1600" kern="1200">
                          <a:effectLst/>
                          <a:latin typeface="Calibri Light" panose="020F0302020204030204" pitchFamily="34" charset="0"/>
                        </a:rPr>
                        <a:t>Yona Montero Sosa</a:t>
                      </a:r>
                      <a:endParaRPr lang="es-ES" sz="160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228600" fontAlgn="ctr">
                        <a:spcAft>
                          <a:spcPts val="0"/>
                        </a:spcAft>
                      </a:pPr>
                      <a:r>
                        <a:rPr lang="es-ES" sz="1600" kern="1200" dirty="0" err="1">
                          <a:effectLst/>
                          <a:latin typeface="Calibri Light" panose="020F0302020204030204" pitchFamily="34" charset="0"/>
                        </a:rPr>
                        <a:t>Técnico"D</a:t>
                      </a:r>
                      <a:r>
                        <a:rPr lang="es-ES" sz="1600" kern="1200" dirty="0">
                          <a:effectLst/>
                          <a:latin typeface="Calibri Light" panose="020F0302020204030204" pitchFamily="34" charset="0"/>
                        </a:rPr>
                        <a:t>" En Gestión Universitaria</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r h="144145">
                <a:tc>
                  <a:txBody>
                    <a:bodyPr/>
                    <a:lstStyle/>
                    <a:p>
                      <a:pPr marL="228600" fontAlgn="ctr">
                        <a:spcAft>
                          <a:spcPts val="0"/>
                        </a:spcAft>
                      </a:pPr>
                      <a:r>
                        <a:rPr lang="es-ES" sz="1600" kern="1200">
                          <a:effectLst/>
                          <a:latin typeface="Calibri Light" panose="020F0302020204030204" pitchFamily="34" charset="0"/>
                        </a:rPr>
                        <a:t>Marilin Sánchez Borges</a:t>
                      </a:r>
                      <a:endParaRPr lang="es-ES" sz="1600">
                        <a:effectLst/>
                        <a:latin typeface="Calibri Light" panose="020F0302020204030204" pitchFamily="34" charset="0"/>
                        <a:ea typeface="Times New Roman" panose="02020603050405020304" pitchFamily="18" charset="0"/>
                      </a:endParaRPr>
                    </a:p>
                  </a:txBody>
                  <a:tcPr marL="9525" marR="9525" marT="9525" marB="0" anchor="ctr"/>
                </a:tc>
                <a:tc>
                  <a:txBody>
                    <a:bodyPr/>
                    <a:lstStyle/>
                    <a:p>
                      <a:pPr marL="228600" fontAlgn="ctr">
                        <a:spcAft>
                          <a:spcPts val="0"/>
                        </a:spcAft>
                      </a:pPr>
                      <a:r>
                        <a:rPr lang="es-ES" sz="1600" kern="1200" dirty="0">
                          <a:effectLst/>
                          <a:latin typeface="Calibri Light" panose="020F0302020204030204" pitchFamily="34" charset="0"/>
                        </a:rPr>
                        <a:t>Gestor "A" De Servicios De La Educación Superior</a:t>
                      </a:r>
                      <a:endParaRPr lang="es-ES" sz="1600" dirty="0">
                        <a:effectLst/>
                        <a:latin typeface="Calibri Light" panose="020F0302020204030204" pitchFamily="34" charset="0"/>
                        <a:ea typeface="Times New Roman" panose="02020603050405020304" pitchFamily="18" charset="0"/>
                      </a:endParaRPr>
                    </a:p>
                  </a:txBody>
                  <a:tcPr marL="9525" marR="9525" marT="9525" marB="0" anchor="ctr"/>
                </a:tc>
              </a:tr>
            </a:tbl>
          </a:graphicData>
        </a:graphic>
      </p:graphicFrame>
      <p:sp>
        <p:nvSpPr>
          <p:cNvPr id="4" name="CuadroTexto 3"/>
          <p:cNvSpPr txBox="1"/>
          <p:nvPr/>
        </p:nvSpPr>
        <p:spPr>
          <a:xfrm>
            <a:off x="1115616" y="4653136"/>
            <a:ext cx="4464496" cy="461665"/>
          </a:xfrm>
          <a:prstGeom prst="rect">
            <a:avLst/>
          </a:prstGeom>
          <a:noFill/>
        </p:spPr>
        <p:txBody>
          <a:bodyPr wrap="square" rtlCol="0">
            <a:spAutoFit/>
          </a:bodyPr>
          <a:lstStyle/>
          <a:p>
            <a:r>
              <a:rPr lang="es-ES" dirty="0" smtClean="0"/>
              <a:t>Plantilla equivalente: 7</a:t>
            </a:r>
            <a:endParaRPr lang="es-ES" dirty="0"/>
          </a:p>
        </p:txBody>
      </p:sp>
    </p:spTree>
    <p:extLst>
      <p:ext uri="{BB962C8B-B14F-4D97-AF65-F5344CB8AC3E}">
        <p14:creationId xmlns:p14="http://schemas.microsoft.com/office/powerpoint/2010/main" val="322651600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2008" y="254237"/>
            <a:ext cx="7772400" cy="1143000"/>
          </a:xfrm>
        </p:spPr>
        <p:txBody>
          <a:bodyPr/>
          <a:lstStyle/>
          <a:p>
            <a:r>
              <a:rPr lang="es-ES" b="1" dirty="0">
                <a:solidFill>
                  <a:srgbClr val="C00000"/>
                </a:solidFill>
                <a:latin typeface="Arial Narrow" panose="020B0606020202030204" pitchFamily="34" charset="0"/>
                <a:ea typeface="Times New Roman" panose="02020603050405020304" pitchFamily="18" charset="0"/>
                <a:cs typeface="Arial" panose="020B0604020202020204" pitchFamily="34" charset="0"/>
              </a:rPr>
              <a:t>Ecuador</a:t>
            </a:r>
            <a:r>
              <a:rPr lang="es-ES" b="1" dirty="0" smtClean="0">
                <a:solidFill>
                  <a:srgbClr val="C00000"/>
                </a:solidFill>
                <a:latin typeface="Arial Narrow" panose="020B0606020202030204" pitchFamily="34" charset="0"/>
                <a:ea typeface="Times New Roman" panose="02020603050405020304" pitchFamily="18" charset="0"/>
                <a:cs typeface="Arial" panose="020B0604020202020204" pitchFamily="34" charset="0"/>
              </a:rPr>
              <a:t>: ACCIONES</a:t>
            </a:r>
            <a:r>
              <a:rPr lang="es-ES" dirty="0">
                <a:solidFill>
                  <a:srgbClr val="C00000"/>
                </a:solidFill>
                <a:latin typeface="Times New Roman" panose="02020603050405020304" pitchFamily="18" charset="0"/>
                <a:ea typeface="Times New Roman" panose="02020603050405020304" pitchFamily="18" charset="0"/>
              </a:rPr>
              <a:t/>
            </a:r>
            <a:br>
              <a:rPr lang="es-ES" dirty="0">
                <a:solidFill>
                  <a:srgbClr val="C00000"/>
                </a:solidFill>
                <a:latin typeface="Times New Roman" panose="02020603050405020304" pitchFamily="18" charset="0"/>
                <a:ea typeface="Times New Roman" panose="02020603050405020304" pitchFamily="18" charset="0"/>
              </a:rPr>
            </a:br>
            <a:endParaRPr lang="es-ES" dirty="0">
              <a:solidFill>
                <a:srgbClr val="C00000"/>
              </a:solidFill>
            </a:endParaRPr>
          </a:p>
        </p:txBody>
      </p:sp>
      <p:sp>
        <p:nvSpPr>
          <p:cNvPr id="3" name="Marcador de contenido 2"/>
          <p:cNvSpPr>
            <a:spLocks noGrp="1"/>
          </p:cNvSpPr>
          <p:nvPr>
            <p:ph idx="1"/>
          </p:nvPr>
        </p:nvSpPr>
        <p:spPr>
          <a:xfrm>
            <a:off x="467544" y="1052736"/>
            <a:ext cx="3672408" cy="2572072"/>
          </a:xfrm>
        </p:spPr>
        <p:txBody>
          <a:bodyPr/>
          <a:lstStyle/>
          <a:p>
            <a:pPr marL="0" indent="0" algn="just">
              <a:lnSpc>
                <a:spcPct val="150000"/>
              </a:lnSpc>
              <a:spcBef>
                <a:spcPts val="600"/>
              </a:spcBef>
              <a:spcAft>
                <a:spcPts val="600"/>
              </a:spcAft>
              <a:buNone/>
            </a:pPr>
            <a:r>
              <a:rPr lang="es-ES" sz="1400" b="1" dirty="0" smtClean="0">
                <a:latin typeface="Arial Narrow" panose="020B0606020202030204" pitchFamily="34" charset="0"/>
                <a:ea typeface="Times New Roman" panose="02020603050405020304" pitchFamily="18" charset="0"/>
                <a:cs typeface="Arial" panose="020B0604020202020204" pitchFamily="34" charset="0"/>
              </a:rPr>
              <a:t>SE HAN REALIZADO HASTA LA FECHA 10 DEFENSAS</a:t>
            </a:r>
            <a:r>
              <a:rPr lang="es-ES" sz="1400" dirty="0" smtClean="0">
                <a:latin typeface="Arial Narrow" panose="020B0606020202030204" pitchFamily="34" charset="0"/>
                <a:ea typeface="Times New Roman" panose="02020603050405020304" pitchFamily="18" charset="0"/>
                <a:cs typeface="Arial" panose="020B0604020202020204" pitchFamily="34" charset="0"/>
              </a:rPr>
              <a:t>: febrero</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Diomedes Núñez </a:t>
            </a:r>
            <a:r>
              <a:rPr lang="es-ES" sz="1400" dirty="0" err="1">
                <a:latin typeface="Arial Narrow" panose="020B0606020202030204" pitchFamily="34" charset="0"/>
                <a:ea typeface="Calibri" panose="020F0502020204030204" pitchFamily="34" charset="0"/>
                <a:cs typeface="Arial" panose="020B0604020202020204" pitchFamily="34" charset="0"/>
              </a:rPr>
              <a:t>Minaya</a:t>
            </a:r>
            <a:r>
              <a:rPr lang="es-ES" sz="1400" dirty="0">
                <a:latin typeface="Arial Narrow" panose="020B0606020202030204" pitchFamily="34" charset="0"/>
                <a:ea typeface="Calibri" panose="020F0502020204030204" pitchFamily="34" charset="0"/>
                <a:cs typeface="Arial" panose="020B0604020202020204" pitchFamily="34" charset="0"/>
              </a:rPr>
              <a:t>.</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Francisco Martínez del Pozo</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Oswaldo López Bravo</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Olmedo Zapata </a:t>
            </a:r>
            <a:r>
              <a:rPr lang="es-ES" sz="1400" dirty="0" err="1">
                <a:latin typeface="Arial Narrow" panose="020B0606020202030204" pitchFamily="34" charset="0"/>
                <a:ea typeface="Calibri" panose="020F0502020204030204" pitchFamily="34" charset="0"/>
                <a:cs typeface="Arial" panose="020B0604020202020204" pitchFamily="34" charset="0"/>
              </a:rPr>
              <a:t>Llanes</a:t>
            </a:r>
            <a:r>
              <a:rPr lang="es-ES" sz="1400" dirty="0">
                <a:latin typeface="Arial Narrow" panose="020B0606020202030204" pitchFamily="34" charset="0"/>
                <a:ea typeface="Calibri" panose="020F0502020204030204" pitchFamily="34" charset="0"/>
                <a:cs typeface="Arial" panose="020B0604020202020204" pitchFamily="34" charset="0"/>
              </a:rPr>
              <a:t>.</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ES" sz="1400" dirty="0">
                <a:latin typeface="Arial Narrow" panose="020B0606020202030204" pitchFamily="34" charset="0"/>
                <a:ea typeface="Calibri" panose="020F0502020204030204" pitchFamily="34" charset="0"/>
                <a:cs typeface="Arial" panose="020B0604020202020204" pitchFamily="34" charset="0"/>
              </a:rPr>
              <a:t>Hugo Fabián Vásquez Coloma.</a:t>
            </a:r>
            <a:endParaRPr lang="es-ES" sz="1400" dirty="0">
              <a:latin typeface="Times New Roman" panose="02020603050405020304" pitchFamily="18" charset="0"/>
              <a:ea typeface="Times New Roman" panose="02020603050405020304" pitchFamily="18" charset="0"/>
            </a:endParaRPr>
          </a:p>
          <a:p>
            <a:pPr lvl="0">
              <a:lnSpc>
                <a:spcPct val="150000"/>
              </a:lnSpc>
              <a:spcAft>
                <a:spcPts val="0"/>
              </a:spcAft>
              <a:buFont typeface="+mj-lt"/>
              <a:buAutoNum type="arabicPeriod"/>
            </a:pPr>
            <a:r>
              <a:rPr lang="es-CO" sz="1400" dirty="0">
                <a:latin typeface="Arial Narrow" panose="020B0606020202030204" pitchFamily="34" charset="0"/>
                <a:ea typeface="Calibri" panose="020F0502020204030204" pitchFamily="34" charset="0"/>
                <a:cs typeface="Arial" panose="020B0604020202020204" pitchFamily="34" charset="0"/>
              </a:rPr>
              <a:t>Marcelo Remigio Castillo </a:t>
            </a:r>
            <a:r>
              <a:rPr lang="es-CO" sz="1400" dirty="0" smtClean="0">
                <a:latin typeface="Arial Narrow" panose="020B0606020202030204" pitchFamily="34" charset="0"/>
                <a:ea typeface="Calibri" panose="020F0502020204030204" pitchFamily="34" charset="0"/>
                <a:cs typeface="Arial" panose="020B0604020202020204" pitchFamily="34" charset="0"/>
              </a:rPr>
              <a:t>Bustos</a:t>
            </a:r>
            <a:endParaRPr lang="es-ES" sz="1400" dirty="0">
              <a:latin typeface="Times New Roman" panose="02020603050405020304" pitchFamily="18" charset="0"/>
              <a:ea typeface="Times New Roman" panose="02020603050405020304" pitchFamily="18" charset="0"/>
            </a:endParaRPr>
          </a:p>
        </p:txBody>
      </p:sp>
      <p:sp>
        <p:nvSpPr>
          <p:cNvPr id="4" name="CuadroTexto 3"/>
          <p:cNvSpPr txBox="1"/>
          <p:nvPr/>
        </p:nvSpPr>
        <p:spPr>
          <a:xfrm>
            <a:off x="685800" y="4071565"/>
            <a:ext cx="7270576" cy="2613023"/>
          </a:xfrm>
          <a:prstGeom prst="rect">
            <a:avLst/>
          </a:prstGeom>
          <a:noFill/>
        </p:spPr>
        <p:txBody>
          <a:bodyPr wrap="square" rtlCol="0">
            <a:spAutoFit/>
          </a:bodyPr>
          <a:lstStyle/>
          <a:p>
            <a:pPr lvl="0" algn="just">
              <a:lnSpc>
                <a:spcPct val="150000"/>
              </a:lnSpc>
              <a:spcBef>
                <a:spcPct val="20000"/>
              </a:spcBef>
              <a:spcAft>
                <a:spcPts val="0"/>
              </a:spcAft>
            </a:pPr>
            <a:r>
              <a:rPr lang="es-ES" sz="1400" b="1"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SE HAN REALIZADO_6_ PREDEFENSAS CON VISTAS A DEFENDER EN SEPTIEMBRE.</a:t>
            </a:r>
            <a:endParaRPr lang="es-ES" sz="1400" b="1"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JORGE </a:t>
            </a:r>
            <a:r>
              <a:rPr lang="es-ES" sz="1400" kern="0" dirty="0">
                <a:solidFill>
                  <a:srgbClr val="000000"/>
                </a:solidFill>
                <a:latin typeface="Arial Narrow" panose="020B0606020202030204" pitchFamily="34" charset="0"/>
                <a:ea typeface="Calibri" panose="020F0502020204030204" pitchFamily="34" charset="0"/>
                <a:cs typeface="Arial" panose="020B0604020202020204" pitchFamily="34" charset="0"/>
              </a:rPr>
              <a:t>ANDRADE  SANTAMARÍA. </a:t>
            </a: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a:t>
            </a:r>
            <a:endParaRPr lang="es-ES" sz="1400" kern="0" dirty="0" smtClean="0">
              <a:solidFill>
                <a:srgbClr val="000000"/>
              </a:solidFill>
              <a:ea typeface="Times New Roman" panose="02020603050405020304" pitchFamily="18" charset="0"/>
              <a:cs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CO"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CARLOS ALBERTO BASANTES JAIME. </a:t>
            </a:r>
            <a:endParaRPr lang="es-ES" sz="1400" kern="0" dirty="0" smtClean="0">
              <a:solidFill>
                <a:srgbClr val="000000"/>
              </a:solidFill>
              <a:ea typeface="Times New Roman" panose="02020603050405020304" pitchFamily="18" charset="0"/>
              <a:cs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tabLst>
                <a:tab pos="228600" algn="l"/>
              </a:tabLst>
            </a:pPr>
            <a:r>
              <a:rPr lang="es-CO"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MIRIAN </a:t>
            </a:r>
            <a:r>
              <a:rPr lang="es-CO" sz="1400" kern="0" dirty="0">
                <a:solidFill>
                  <a:srgbClr val="000000"/>
                </a:solidFill>
                <a:latin typeface="Arial Narrow" panose="020B0606020202030204" pitchFamily="34" charset="0"/>
                <a:ea typeface="Calibri" panose="020F0502020204030204" pitchFamily="34" charset="0"/>
                <a:cs typeface="Arial" panose="020B0604020202020204" pitchFamily="34" charset="0"/>
              </a:rPr>
              <a:t>MARLENE NICHOLLS VERDESOTO. </a:t>
            </a:r>
            <a:endParaRPr lang="es-ES" sz="1400" kern="0" dirty="0">
              <a:solidFill>
                <a:srgbClr val="000000"/>
              </a:solidFill>
              <a:ea typeface="Times New Roman" panose="02020603050405020304" pitchFamily="18" charset="0"/>
              <a:cs typeface="Times New Roman" panose="02020603050405020304" pitchFamily="18" charset="0"/>
            </a:endParaRPr>
          </a:p>
          <a:p>
            <a:pPr marL="342900" lvl="0" indent="-342900" algn="just">
              <a:lnSpc>
                <a:spcPct val="150000"/>
              </a:lnSpc>
              <a:spcBef>
                <a:spcPct val="20000"/>
              </a:spcBef>
              <a:spcAft>
                <a:spcPts val="0"/>
              </a:spcAft>
              <a:buFont typeface="+mj-lt"/>
              <a:buAutoNum type="arabicPeriod"/>
              <a:tabLst>
                <a:tab pos="228600" algn="l"/>
              </a:tabLst>
            </a:pPr>
            <a:r>
              <a:rPr lang="es-VE"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LORENA GONZÁLEZ ORTIZ.  </a:t>
            </a:r>
            <a:endParaRPr lang="es-ES" sz="1400" kern="0" dirty="0">
              <a:solidFill>
                <a:srgbClr val="000000"/>
              </a:solidFill>
              <a:ea typeface="Times New Roman" panose="02020603050405020304" pitchFamily="18" charset="0"/>
              <a:cs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ES"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DORA LETICIA FRANCO ZAVALA</a:t>
            </a:r>
            <a:r>
              <a:rPr lang="es-CO"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400" kern="0" dirty="0">
              <a:solidFill>
                <a:srgbClr val="000000"/>
              </a:solidFill>
              <a:ea typeface="Times New Roman" panose="02020603050405020304" pitchFamily="18" charset="0"/>
              <a:cs typeface="Times New Roman" panose="02020603050405020304" pitchFamily="18" charset="0"/>
            </a:endParaRPr>
          </a:p>
          <a:p>
            <a:pPr marL="342900" lvl="0" indent="-342900" algn="l">
              <a:lnSpc>
                <a:spcPct val="150000"/>
              </a:lnSpc>
              <a:spcBef>
                <a:spcPct val="20000"/>
              </a:spcBef>
              <a:spcAft>
                <a:spcPts val="0"/>
              </a:spcAft>
              <a:buFont typeface="+mj-lt"/>
              <a:buAutoNum type="arabicPeriod"/>
              <a:tabLst>
                <a:tab pos="228600" algn="l"/>
              </a:tabLst>
            </a:pPr>
            <a:r>
              <a:rPr lang="es-ES" sz="1400" kern="0" dirty="0">
                <a:solidFill>
                  <a:srgbClr val="000000"/>
                </a:solidFill>
                <a:latin typeface="Arial Narrow" panose="020B0606020202030204" pitchFamily="34" charset="0"/>
                <a:ea typeface="Times New Roman" panose="02020603050405020304" pitchFamily="18" charset="0"/>
                <a:cs typeface="Arial" panose="020B0604020202020204" pitchFamily="34" charset="0"/>
              </a:rPr>
              <a:t>MARIELA ISABEL GAIBOR GONZÁLEZ.</a:t>
            </a:r>
            <a:endParaRPr lang="es-ES" sz="1400" kern="0" dirty="0">
              <a:solidFill>
                <a:srgbClr val="000000"/>
              </a:solidFill>
              <a:ea typeface="Times New Roman" panose="02020603050405020304" pitchFamily="18" charset="0"/>
              <a:cs typeface="Times New Roman" panose="02020603050405020304" pitchFamily="18" charset="0"/>
            </a:endParaRPr>
          </a:p>
        </p:txBody>
      </p:sp>
      <p:sp>
        <p:nvSpPr>
          <p:cNvPr id="5" name="CuadroTexto 4"/>
          <p:cNvSpPr txBox="1"/>
          <p:nvPr/>
        </p:nvSpPr>
        <p:spPr>
          <a:xfrm>
            <a:off x="4067944" y="1484784"/>
            <a:ext cx="3816424" cy="2246769"/>
          </a:xfrm>
          <a:prstGeom prst="rect">
            <a:avLst/>
          </a:prstGeom>
          <a:noFill/>
        </p:spPr>
        <p:txBody>
          <a:bodyPr wrap="square" rtlCol="0">
            <a:spAutoFit/>
          </a:bodyPr>
          <a:lstStyle/>
          <a:p>
            <a:pPr lvl="0" algn="just">
              <a:lnSpc>
                <a:spcPct val="150000"/>
              </a:lnSpc>
              <a:spcBef>
                <a:spcPct val="20000"/>
              </a:spcBef>
              <a:spcAft>
                <a:spcPts val="0"/>
              </a:spcAft>
            </a:pPr>
            <a:r>
              <a:rPr lang="es-ES" sz="1400" b="1" kern="0" dirty="0" smtClean="0">
                <a:latin typeface="Arial Narrow" panose="020B0606020202030204" pitchFamily="34" charset="0"/>
                <a:ea typeface="Calibri" panose="020F0502020204030204" pitchFamily="34" charset="0"/>
                <a:cs typeface="Arial" panose="020B0604020202020204" pitchFamily="34" charset="0"/>
              </a:rPr>
              <a:t>EN EL MES DE JUNIO</a:t>
            </a:r>
            <a:endParaRPr lang="es-ES" sz="1400" b="1" kern="0" dirty="0" smtClean="0">
              <a:ea typeface="Times New Roman" panose="02020603050405020304" pitchFamily="18" charset="0"/>
            </a:endParaRPr>
          </a:p>
          <a:p>
            <a:pPr lvl="0" algn="l">
              <a:lnSpc>
                <a:spcPct val="150000"/>
              </a:lnSpc>
              <a:spcBef>
                <a:spcPct val="20000"/>
              </a:spcBef>
              <a:spcAft>
                <a:spcPts val="0"/>
              </a:spcAft>
            </a:pPr>
            <a:endParaRPr lang="es-ES" sz="1400" kern="0" dirty="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 sz="1400" kern="0" dirty="0" err="1" smtClean="0">
                <a:solidFill>
                  <a:srgbClr val="000000"/>
                </a:solidFill>
                <a:latin typeface="Arial Narrow" panose="020B0606020202030204" pitchFamily="34" charset="0"/>
                <a:ea typeface="Calibri" panose="020F0502020204030204" pitchFamily="34" charset="0"/>
                <a:cs typeface="Arial" panose="020B0604020202020204" pitchFamily="34" charset="0"/>
              </a:rPr>
              <a:t>Hennrry</a:t>
            </a: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Geovanny Tapia Molina. </a:t>
            </a:r>
            <a:endParaRPr lang="es-ES" sz="1400"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_tradnl"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Eddy Manuel Cárdenas Quintana. </a:t>
            </a:r>
            <a:endParaRPr lang="es-ES" sz="1400"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_tradnl"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Raúl Bolívar Cárdenas Quintana.</a:t>
            </a:r>
            <a:endParaRPr lang="es-ES" sz="1400" kern="0" dirty="0" smtClean="0">
              <a:solidFill>
                <a:srgbClr val="000000"/>
              </a:solidFill>
              <a:ea typeface="Times New Roman" panose="02020603050405020304" pitchFamily="18" charset="0"/>
            </a:endParaRPr>
          </a:p>
          <a:p>
            <a:pPr marL="342900" lvl="0" indent="-342900" algn="l">
              <a:lnSpc>
                <a:spcPct val="150000"/>
              </a:lnSpc>
              <a:spcBef>
                <a:spcPct val="20000"/>
              </a:spcBef>
              <a:spcAft>
                <a:spcPts val="0"/>
              </a:spcAft>
              <a:buFont typeface="+mj-lt"/>
              <a:buAutoNum type="arabicPeriod"/>
            </a:pPr>
            <a:r>
              <a:rPr lang="es-ES" sz="1400" kern="0" dirty="0" smtClean="0">
                <a:solidFill>
                  <a:srgbClr val="000000"/>
                </a:solidFill>
                <a:latin typeface="Arial Narrow" panose="020B0606020202030204" pitchFamily="34" charset="0"/>
                <a:ea typeface="Calibri" panose="020F0502020204030204" pitchFamily="34" charset="0"/>
                <a:cs typeface="Arial" panose="020B0604020202020204" pitchFamily="34" charset="0"/>
              </a:rPr>
              <a:t> </a:t>
            </a:r>
            <a:r>
              <a:rPr lang="es-CO" sz="1400"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Silvia Maribel Sarmiento </a:t>
            </a:r>
            <a:r>
              <a:rPr lang="es-CO" sz="1400" kern="0" dirty="0" err="1"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Berrezueta</a:t>
            </a:r>
            <a:r>
              <a:rPr lang="es-CO" sz="1400" kern="0" dirty="0" smtClean="0">
                <a:solidFill>
                  <a:srgbClr val="000000"/>
                </a:solidFill>
                <a:latin typeface="Arial Narrow" panose="020B0606020202030204" pitchFamily="34" charset="0"/>
                <a:ea typeface="Times New Roman" panose="02020603050405020304" pitchFamily="18" charset="0"/>
                <a:cs typeface="Arial" panose="020B0604020202020204" pitchFamily="34" charset="0"/>
              </a:rPr>
              <a:t>. </a:t>
            </a:r>
            <a:endParaRPr lang="es-ES" sz="1400" kern="0" dirty="0">
              <a:solidFill>
                <a:srgbClr val="000000"/>
              </a:solidFill>
              <a:ea typeface="Times New Roman" panose="02020603050405020304" pitchFamily="18" charset="0"/>
            </a:endParaRPr>
          </a:p>
        </p:txBody>
      </p:sp>
    </p:spTree>
    <p:extLst>
      <p:ext uri="{BB962C8B-B14F-4D97-AF65-F5344CB8AC3E}">
        <p14:creationId xmlns:p14="http://schemas.microsoft.com/office/powerpoint/2010/main" val="3932742737"/>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609600"/>
            <a:ext cx="7772400" cy="803176"/>
          </a:xfrm>
        </p:spPr>
        <p:txBody>
          <a:bodyPr/>
          <a:lstStyle/>
          <a:p>
            <a:r>
              <a:rPr lang="es-ES" dirty="0" smtClean="0">
                <a:solidFill>
                  <a:srgbClr val="C00000"/>
                </a:solidFill>
              </a:rPr>
              <a:t>PREVIAS A PREDEFENSAS</a:t>
            </a:r>
            <a:endParaRPr lang="es-ES" dirty="0">
              <a:solidFill>
                <a:srgbClr val="C00000"/>
              </a:solidFill>
            </a:endParaRPr>
          </a:p>
        </p:txBody>
      </p:sp>
      <p:sp>
        <p:nvSpPr>
          <p:cNvPr id="3" name="Rectángulo 2"/>
          <p:cNvSpPr/>
          <p:nvPr/>
        </p:nvSpPr>
        <p:spPr>
          <a:xfrm>
            <a:off x="2498" y="1556792"/>
            <a:ext cx="8676456" cy="4524315"/>
          </a:xfrm>
          <a:prstGeom prst="rect">
            <a:avLst/>
          </a:prstGeom>
        </p:spPr>
        <p:txBody>
          <a:bodyPr wrap="square">
            <a:spAutoFit/>
          </a:bodyPr>
          <a:lstStyle/>
          <a:p>
            <a:pPr marL="45085" indent="-45085">
              <a:lnSpc>
                <a:spcPct val="150000"/>
              </a:lnSpc>
              <a:spcAft>
                <a:spcPts val="0"/>
              </a:spcAft>
            </a:pPr>
            <a:r>
              <a:rPr lang="es-CO" b="1" dirty="0">
                <a:latin typeface="Arial Narrow" panose="020B0606020202030204" pitchFamily="34" charset="0"/>
                <a:ea typeface="Calibri" panose="020F0502020204030204" pitchFamily="34" charset="0"/>
                <a:cs typeface="Arial" panose="020B0604020202020204" pitchFamily="34" charset="0"/>
              </a:rPr>
              <a:t>Se </a:t>
            </a:r>
            <a:r>
              <a:rPr lang="es-CO" b="1" dirty="0" smtClean="0">
                <a:latin typeface="Arial Narrow" panose="020B0606020202030204" pitchFamily="34" charset="0"/>
                <a:ea typeface="Calibri" panose="020F0502020204030204" pitchFamily="34" charset="0"/>
                <a:cs typeface="Arial" panose="020B0604020202020204" pitchFamily="34" charset="0"/>
              </a:rPr>
              <a:t>realizaron 5 atestaciones </a:t>
            </a:r>
            <a:r>
              <a:rPr lang="es-CO" b="1" dirty="0">
                <a:latin typeface="Arial Narrow" panose="020B0606020202030204" pitchFamily="34" charset="0"/>
                <a:ea typeface="Calibri" panose="020F0502020204030204" pitchFamily="34" charset="0"/>
                <a:cs typeface="Arial" panose="020B0604020202020204" pitchFamily="34" charset="0"/>
              </a:rPr>
              <a:t>finales en el período </a:t>
            </a:r>
            <a:r>
              <a:rPr lang="es-CO" b="1" dirty="0" smtClean="0">
                <a:latin typeface="Arial Narrow" panose="020B0606020202030204" pitchFamily="34" charset="0"/>
                <a:ea typeface="Calibri" panose="020F0502020204030204" pitchFamily="34" charset="0"/>
                <a:cs typeface="Arial" panose="020B0604020202020204" pitchFamily="34" charset="0"/>
              </a:rPr>
              <a:t>Mayo-Junio.</a:t>
            </a:r>
            <a:endParaRPr lang="es-ES" b="1" dirty="0">
              <a:ea typeface="Times New Roman" panose="02020603050405020304" pitchFamily="18" charset="0"/>
            </a:endParaRPr>
          </a:p>
          <a:p>
            <a:pPr marL="45085" indent="-45085">
              <a:lnSpc>
                <a:spcPct val="150000"/>
              </a:lnSpc>
              <a:spcAft>
                <a:spcPts val="0"/>
              </a:spcAft>
            </a:pPr>
            <a:endParaRPr lang="es-ES" dirty="0">
              <a:ea typeface="Times New Roman" panose="02020603050405020304" pitchFamily="18" charset="0"/>
            </a:endParaRPr>
          </a:p>
          <a:p>
            <a:pPr marL="742950" lvl="1" indent="-285750">
              <a:lnSpc>
                <a:spcPct val="150000"/>
              </a:lnSpc>
              <a:spcAft>
                <a:spcPts val="0"/>
              </a:spcAft>
              <a:buFont typeface="+mj-lt"/>
              <a:buAutoNum type="arabicPeriod"/>
              <a:tabLst>
                <a:tab pos="685800" algn="l"/>
              </a:tabLst>
            </a:pPr>
            <a:r>
              <a:rPr lang="es-ES" dirty="0">
                <a:latin typeface="Arial Narrow" panose="020B0606020202030204" pitchFamily="34" charset="0"/>
                <a:ea typeface="Calibri" panose="020F0502020204030204" pitchFamily="34" charset="0"/>
                <a:cs typeface="Arial" panose="020B0604020202020204" pitchFamily="34" charset="0"/>
              </a:rPr>
              <a:t>EDELMIRA LILA GUEVARA IÑIGUEZ </a:t>
            </a:r>
            <a:endParaRPr lang="es-ES" dirty="0">
              <a:ea typeface="Times New Roman" panose="02020603050405020304" pitchFamily="18" charset="0"/>
              <a:cs typeface="Times New Roman" panose="02020603050405020304" pitchFamily="18" charset="0"/>
            </a:endParaRPr>
          </a:p>
          <a:p>
            <a:pPr marL="742950" lvl="1" indent="-285750">
              <a:lnSpc>
                <a:spcPct val="150000"/>
              </a:lnSpc>
              <a:spcAft>
                <a:spcPts val="0"/>
              </a:spcAft>
              <a:buFont typeface="+mj-lt"/>
              <a:buAutoNum type="arabicPeriod"/>
              <a:tabLst>
                <a:tab pos="685800" algn="l"/>
              </a:tabLst>
            </a:pPr>
            <a:r>
              <a:rPr lang="es-ES" dirty="0">
                <a:latin typeface="Arial Narrow" panose="020B0606020202030204" pitchFamily="34" charset="0"/>
                <a:ea typeface="Times New Roman" panose="02020603050405020304" pitchFamily="18" charset="0"/>
                <a:cs typeface="Arial" panose="020B0604020202020204" pitchFamily="34" charset="0"/>
              </a:rPr>
              <a:t>TELMO EDWIN VACA CERDA.</a:t>
            </a:r>
            <a:endParaRPr lang="es-ES" dirty="0">
              <a:ea typeface="Times New Roman" panose="02020603050405020304" pitchFamily="18" charset="0"/>
              <a:cs typeface="Times New Roman" panose="02020603050405020304" pitchFamily="18" charset="0"/>
            </a:endParaRPr>
          </a:p>
          <a:p>
            <a:pPr marL="742950" lvl="1" indent="-285750">
              <a:lnSpc>
                <a:spcPct val="150000"/>
              </a:lnSpc>
              <a:spcAft>
                <a:spcPts val="0"/>
              </a:spcAft>
              <a:buFont typeface="+mj-lt"/>
              <a:buAutoNum type="arabicPeriod"/>
              <a:tabLst>
                <a:tab pos="685800" algn="l"/>
              </a:tabLst>
            </a:pPr>
            <a:r>
              <a:rPr lang="es-ES" dirty="0">
                <a:latin typeface="Arial Narrow" panose="020B0606020202030204" pitchFamily="34" charset="0"/>
                <a:ea typeface="Times New Roman" panose="02020603050405020304" pitchFamily="18" charset="0"/>
                <a:cs typeface="Arial" panose="020B0604020202020204" pitchFamily="34" charset="0"/>
              </a:rPr>
              <a:t>NELSON ARTURO CORRALES SUÁREZ. </a:t>
            </a:r>
            <a:endParaRPr lang="es-ES" dirty="0">
              <a:ea typeface="Times New Roman" panose="02020603050405020304" pitchFamily="18" charset="0"/>
              <a:cs typeface="Times New Roman" panose="02020603050405020304" pitchFamily="18" charset="0"/>
            </a:endParaRPr>
          </a:p>
          <a:p>
            <a:pPr marL="742950" lvl="1" indent="-285750">
              <a:lnSpc>
                <a:spcPct val="150000"/>
              </a:lnSpc>
              <a:spcAft>
                <a:spcPts val="0"/>
              </a:spcAft>
              <a:buFont typeface="+mj-lt"/>
              <a:buAutoNum type="arabicPeriod"/>
              <a:tabLst>
                <a:tab pos="685800" algn="l"/>
              </a:tabLst>
            </a:pPr>
            <a:r>
              <a:rPr lang="pt-PT" dirty="0">
                <a:latin typeface="Arial Narrow" panose="020B0606020202030204" pitchFamily="34" charset="0"/>
                <a:ea typeface="Times New Roman" panose="02020603050405020304" pitchFamily="18" charset="0"/>
                <a:cs typeface="Arial" panose="020B0604020202020204" pitchFamily="34" charset="0"/>
              </a:rPr>
              <a:t>FELIZARDO NATANGUE TAMULISEKIFA. (ANGOLA</a:t>
            </a:r>
            <a:r>
              <a:rPr lang="pt-PT" dirty="0" smtClean="0">
                <a:latin typeface="Arial Narrow" panose="020B0606020202030204" pitchFamily="34" charset="0"/>
                <a:ea typeface="Times New Roman" panose="02020603050405020304" pitchFamily="18" charset="0"/>
                <a:cs typeface="Arial" panose="020B0604020202020204" pitchFamily="34" charset="0"/>
              </a:rPr>
              <a:t>)</a:t>
            </a:r>
          </a:p>
          <a:p>
            <a:pPr marL="742950" lvl="1" indent="-285750">
              <a:lnSpc>
                <a:spcPct val="150000"/>
              </a:lnSpc>
              <a:spcAft>
                <a:spcPts val="0"/>
              </a:spcAft>
              <a:buFont typeface="+mj-lt"/>
              <a:buAutoNum type="arabicPeriod"/>
              <a:tabLst>
                <a:tab pos="685800" algn="l"/>
              </a:tabLst>
            </a:pPr>
            <a:r>
              <a:rPr lang="pt-PT" dirty="0" smtClean="0">
                <a:latin typeface="Arial Narrow" panose="020B0606020202030204" pitchFamily="34" charset="0"/>
                <a:ea typeface="Times New Roman" panose="02020603050405020304" pitchFamily="18" charset="0"/>
                <a:cs typeface="Arial" panose="020B0604020202020204" pitchFamily="34" charset="0"/>
              </a:rPr>
              <a:t>ANTONIO SALGADO CASTILLO (Cuba) </a:t>
            </a:r>
          </a:p>
          <a:p>
            <a:pPr lvl="1">
              <a:lnSpc>
                <a:spcPct val="150000"/>
              </a:lnSpc>
              <a:spcAft>
                <a:spcPts val="0"/>
              </a:spcAft>
              <a:tabLst>
                <a:tab pos="685800" algn="l"/>
              </a:tabLst>
            </a:pPr>
            <a:endParaRPr lang="es-ES"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781450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060432" cy="1563960"/>
          </a:xfrm>
        </p:spPr>
        <p:txBody>
          <a:bodyPr/>
          <a:lstStyle/>
          <a:p>
            <a:r>
              <a:rPr lang="es-ES" b="1" dirty="0" smtClean="0"/>
              <a:t/>
            </a:r>
            <a:br>
              <a:rPr lang="es-ES" b="1" dirty="0" smtClean="0"/>
            </a:br>
            <a:r>
              <a:rPr lang="es-ES" sz="4000" dirty="0" smtClean="0">
                <a:solidFill>
                  <a:srgbClr val="FF0000"/>
                </a:solidFill>
                <a:latin typeface="Impact" pitchFamily="34" charset="0"/>
              </a:rPr>
              <a:t>EL TRIBUNAL DE CIENCIAS PEDAGÓGICAS</a:t>
            </a:r>
            <a:r>
              <a:rPr lang="es-ES" b="1" dirty="0" smtClean="0">
                <a:solidFill>
                  <a:srgbClr val="FF0000"/>
                </a:solidFill>
              </a:rPr>
              <a:t/>
            </a:r>
            <a:br>
              <a:rPr lang="es-ES" b="1" dirty="0" smtClean="0">
                <a:solidFill>
                  <a:srgbClr val="FF0000"/>
                </a:solidFill>
              </a:rPr>
            </a:br>
            <a:endParaRPr lang="es-ES" b="1" dirty="0">
              <a:solidFill>
                <a:srgbClr val="FF0000"/>
              </a:solidFill>
            </a:endParaRPr>
          </a:p>
        </p:txBody>
      </p:sp>
      <p:sp>
        <p:nvSpPr>
          <p:cNvPr id="3" name="2 Marcador de contenido"/>
          <p:cNvSpPr>
            <a:spLocks noGrp="1"/>
          </p:cNvSpPr>
          <p:nvPr>
            <p:ph idx="1"/>
          </p:nvPr>
        </p:nvSpPr>
        <p:spPr>
          <a:xfrm>
            <a:off x="467544" y="1484784"/>
            <a:ext cx="7988424" cy="4824536"/>
          </a:xfrm>
        </p:spPr>
        <p:txBody>
          <a:bodyPr/>
          <a:lstStyle/>
          <a:p>
            <a:pPr marL="0" indent="0" algn="just">
              <a:buNone/>
            </a:pPr>
            <a:r>
              <a:rPr lang="es-ES" sz="2400" dirty="0"/>
              <a:t>Se </a:t>
            </a:r>
            <a:r>
              <a:rPr lang="es-ES" sz="2400" dirty="0" smtClean="0"/>
              <a:t>realizan </a:t>
            </a:r>
            <a:r>
              <a:rPr lang="es-ES" sz="2400" b="1" dirty="0" smtClean="0"/>
              <a:t>dos  </a:t>
            </a:r>
            <a:r>
              <a:rPr lang="es-ES" sz="2400" b="1" dirty="0"/>
              <a:t>r</a:t>
            </a:r>
            <a:r>
              <a:rPr lang="es-ES" sz="2400" dirty="0"/>
              <a:t>euniones </a:t>
            </a:r>
            <a:r>
              <a:rPr lang="es-ES" sz="2400" dirty="0" smtClean="0"/>
              <a:t>en </a:t>
            </a:r>
            <a:r>
              <a:rPr lang="es-ES" sz="2400" dirty="0"/>
              <a:t>los meses de abril y octubre, los tribunales de las defensas planificadas fueron conformados y toda la programación respondió a los acuerdos tomados en las mismas.   </a:t>
            </a:r>
          </a:p>
          <a:p>
            <a:pPr marL="0" indent="0" algn="just">
              <a:buNone/>
            </a:pPr>
            <a:r>
              <a:rPr lang="es-ES" sz="2400" dirty="0"/>
              <a:t>En el periodo de julio se defendieron </a:t>
            </a:r>
            <a:r>
              <a:rPr lang="es-ES" sz="2400" b="1" dirty="0"/>
              <a:t>21 </a:t>
            </a:r>
            <a:r>
              <a:rPr lang="es-ES" sz="2400" b="1" dirty="0" smtClean="0"/>
              <a:t>aspirantes y en dic – febr. 50</a:t>
            </a:r>
            <a:r>
              <a:rPr lang="es-ES" sz="2400" dirty="0" smtClean="0"/>
              <a:t> </a:t>
            </a:r>
            <a:r>
              <a:rPr lang="es-ES" sz="2400" dirty="0"/>
              <a:t>de las provincias de Santiago de Cuba, Granma, Las Tunas, Camagüey, Ciego de Ávila y Sancti Spíritus. Toda la documentación fue procesada por el Centro y enviada a la Comisión Nacional de Grados Científicos, con la calidad requerida.</a:t>
            </a:r>
          </a:p>
          <a:p>
            <a:pPr marL="0" indent="0" algn="just">
              <a:buNone/>
            </a:pPr>
            <a:r>
              <a:rPr lang="es-ES" sz="2400" dirty="0"/>
              <a:t>Actualmente el Tribunal Nacional de Ciencias Pedagógicas tiene planificado el proceso de defensas para ser efectuadas en los meses de </a:t>
            </a:r>
            <a:r>
              <a:rPr lang="es-ES" sz="2400" dirty="0" smtClean="0"/>
              <a:t>julio – </a:t>
            </a:r>
            <a:r>
              <a:rPr lang="es-ES" sz="2400" dirty="0" err="1" smtClean="0"/>
              <a:t>sep</a:t>
            </a:r>
            <a:r>
              <a:rPr lang="es-ES" sz="2400" dirty="0" smtClean="0"/>
              <a:t> del </a:t>
            </a:r>
            <a:r>
              <a:rPr lang="es-ES" sz="2400" dirty="0"/>
              <a:t>2015.</a:t>
            </a:r>
          </a:p>
        </p:txBody>
      </p:sp>
    </p:spTree>
    <p:extLst>
      <p:ext uri="{BB962C8B-B14F-4D97-AF65-F5344CB8AC3E}">
        <p14:creationId xmlns:p14="http://schemas.microsoft.com/office/powerpoint/2010/main" val="422769882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620688"/>
            <a:ext cx="7772400" cy="1131912"/>
          </a:xfrm>
        </p:spPr>
        <p:txBody>
          <a:bodyPr/>
          <a:lstStyle/>
          <a:p>
            <a:r>
              <a:rPr lang="es-ES" b="1" i="1" u="sng" dirty="0"/>
              <a:t>Total de Graduados por </a:t>
            </a:r>
            <a:r>
              <a:rPr lang="es-ES" b="1" i="1" u="sng" dirty="0" smtClean="0"/>
              <a:t>año en el Tribunal de CP-UO</a:t>
            </a:r>
            <a:r>
              <a:rPr lang="es-ES" dirty="0"/>
              <a:t/>
            </a:r>
            <a:br>
              <a:rPr lang="es-ES" dirty="0"/>
            </a:br>
            <a:endParaRPr lang="es-ES" dirty="0"/>
          </a:p>
        </p:txBody>
      </p:sp>
      <p:graphicFrame>
        <p:nvGraphicFramePr>
          <p:cNvPr id="3" name="Tabla 2"/>
          <p:cNvGraphicFramePr>
            <a:graphicFrameLocks noGrp="1"/>
          </p:cNvGraphicFramePr>
          <p:nvPr>
            <p:extLst>
              <p:ext uri="{D42A27DB-BD31-4B8C-83A1-F6EECF244321}">
                <p14:modId xmlns:p14="http://schemas.microsoft.com/office/powerpoint/2010/main" val="1057883955"/>
              </p:ext>
            </p:extLst>
          </p:nvPr>
        </p:nvGraphicFramePr>
        <p:xfrm>
          <a:off x="1331640" y="1935480"/>
          <a:ext cx="6264696" cy="4206240"/>
        </p:xfrm>
        <a:graphic>
          <a:graphicData uri="http://schemas.openxmlformats.org/drawingml/2006/table">
            <a:tbl>
              <a:tblPr firstRow="1" firstCol="1" bandRow="1">
                <a:tableStyleId>{5C22544A-7EE6-4342-B048-85BDC9FD1C3A}</a:tableStyleId>
              </a:tblPr>
              <a:tblGrid>
                <a:gridCol w="3161963"/>
                <a:gridCol w="3102733"/>
              </a:tblGrid>
              <a:tr h="205740">
                <a:tc>
                  <a:txBody>
                    <a:bodyPr/>
                    <a:lstStyle/>
                    <a:p>
                      <a:pPr algn="ctr">
                        <a:lnSpc>
                          <a:spcPct val="115000"/>
                        </a:lnSpc>
                        <a:spcAft>
                          <a:spcPts val="0"/>
                        </a:spcAft>
                      </a:pPr>
                      <a:r>
                        <a:rPr lang="es-ES" sz="1200">
                          <a:effectLst/>
                        </a:rPr>
                        <a:t>Procedencia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Defendidos</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INDER</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MINED STGO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50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UNICA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MANZANILLO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GTMO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HOLGUIN</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60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MINSAP</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9</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Esc Pro PCC</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CAMAGUEY</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34</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GRANMA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16</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SANCTI SPÍRITUS </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4</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LAS TUNAS</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BUFETES</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CITMA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UO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6</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VENEZUELA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12(UNEFA)+2</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MEXICO</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5</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ECUADOR</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a:effectLst/>
                        </a:rPr>
                        <a:t>20</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r h="205740">
                <a:tc>
                  <a:txBody>
                    <a:bodyPr/>
                    <a:lstStyle/>
                    <a:p>
                      <a:pPr algn="ctr">
                        <a:lnSpc>
                          <a:spcPct val="115000"/>
                        </a:lnSpc>
                        <a:spcAft>
                          <a:spcPts val="0"/>
                        </a:spcAft>
                      </a:pPr>
                      <a:r>
                        <a:rPr lang="es-ES" sz="1200">
                          <a:effectLst/>
                        </a:rPr>
                        <a:t>COLOMBIA</a:t>
                      </a: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c>
                  <a:txBody>
                    <a:bodyPr/>
                    <a:lstStyle/>
                    <a:p>
                      <a:pPr algn="ctr">
                        <a:lnSpc>
                          <a:spcPct val="115000"/>
                        </a:lnSpc>
                        <a:spcAft>
                          <a:spcPts val="0"/>
                        </a:spcAft>
                      </a:pPr>
                      <a:r>
                        <a:rPr lang="es-ES" sz="1200" dirty="0">
                          <a:effectLst/>
                        </a:rPr>
                        <a:t>1</a:t>
                      </a:r>
                      <a:endParaRPr lang="es-E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0317" marR="50317" marT="0" marB="0"/>
                </a:tc>
              </a:tr>
            </a:tbl>
          </a:graphicData>
        </a:graphic>
      </p:graphicFrame>
    </p:spTree>
    <p:extLst>
      <p:ext uri="{BB962C8B-B14F-4D97-AF65-F5344CB8AC3E}">
        <p14:creationId xmlns:p14="http://schemas.microsoft.com/office/powerpoint/2010/main" val="418299843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11560" y="476672"/>
            <a:ext cx="7992888" cy="5760640"/>
          </a:xfrm>
          <a:prstGeom prst="rect">
            <a:avLst/>
          </a:prstGeom>
        </p:spPr>
      </p:pic>
    </p:spTree>
    <p:extLst>
      <p:ext uri="{BB962C8B-B14F-4D97-AF65-F5344CB8AC3E}">
        <p14:creationId xmlns:p14="http://schemas.microsoft.com/office/powerpoint/2010/main" val="4004636604"/>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áfico 2"/>
          <p:cNvGraphicFramePr/>
          <p:nvPr>
            <p:extLst>
              <p:ext uri="{D42A27DB-BD31-4B8C-83A1-F6EECF244321}">
                <p14:modId xmlns:p14="http://schemas.microsoft.com/office/powerpoint/2010/main" val="3518832412"/>
              </p:ext>
            </p:extLst>
          </p:nvPr>
        </p:nvGraphicFramePr>
        <p:xfrm>
          <a:off x="719336" y="332656"/>
          <a:ext cx="7381056" cy="59046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37198370"/>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76672"/>
            <a:ext cx="8496944" cy="1584176"/>
          </a:xfrm>
        </p:spPr>
        <p:txBody>
          <a:bodyPr/>
          <a:lstStyle/>
          <a:p>
            <a:r>
              <a:rPr lang="es-ES" sz="4000" dirty="0" smtClean="0">
                <a:solidFill>
                  <a:srgbClr val="FF0000"/>
                </a:solidFill>
                <a:latin typeface="Impact" pitchFamily="34" charset="0"/>
              </a:rPr>
              <a:t>APORTES FINANCIAMIENTO</a:t>
            </a:r>
            <a:endParaRPr lang="es-ES" sz="3200" b="1" dirty="0">
              <a:solidFill>
                <a:srgbClr val="FF0000"/>
              </a:solidFill>
            </a:endParaRPr>
          </a:p>
        </p:txBody>
      </p:sp>
      <p:sp>
        <p:nvSpPr>
          <p:cNvPr id="3" name="2 Rectángulo"/>
          <p:cNvSpPr/>
          <p:nvPr/>
        </p:nvSpPr>
        <p:spPr>
          <a:xfrm>
            <a:off x="323528" y="2204864"/>
            <a:ext cx="7885480" cy="3046988"/>
          </a:xfrm>
          <a:prstGeom prst="rect">
            <a:avLst/>
          </a:prstGeom>
        </p:spPr>
        <p:txBody>
          <a:bodyPr wrap="square">
            <a:spAutoFit/>
          </a:bodyPr>
          <a:lstStyle/>
          <a:p>
            <a:pPr algn="just"/>
            <a:r>
              <a:rPr lang="es-ES" sz="3200" dirty="0"/>
              <a:t>El financiamiento </a:t>
            </a:r>
            <a:r>
              <a:rPr lang="es-ES" sz="3200" dirty="0" smtClean="0"/>
              <a:t>ha </a:t>
            </a:r>
            <a:r>
              <a:rPr lang="es-ES" sz="3200" dirty="0"/>
              <a:t>alcanzado un monto de </a:t>
            </a:r>
            <a:r>
              <a:rPr lang="es-ES" sz="3200" b="1" dirty="0" smtClean="0"/>
              <a:t>15,000 CUP </a:t>
            </a:r>
            <a:r>
              <a:rPr lang="es-ES" sz="3200" dirty="0"/>
              <a:t>de fuentes nacionales</a:t>
            </a:r>
            <a:r>
              <a:rPr lang="es-ES" sz="3200" dirty="0" smtClean="0"/>
              <a:t>.</a:t>
            </a:r>
          </a:p>
          <a:p>
            <a:pPr algn="just"/>
            <a:r>
              <a:rPr lang="es-ES" sz="3200" dirty="0" smtClean="0"/>
              <a:t>Los </a:t>
            </a:r>
            <a:r>
              <a:rPr lang="es-ES" sz="3200" dirty="0"/>
              <a:t>ingresos por comercialización de productos y servicios de la </a:t>
            </a:r>
            <a:r>
              <a:rPr lang="es-ES" sz="3200" dirty="0" err="1"/>
              <a:t>IDi</a:t>
            </a:r>
            <a:r>
              <a:rPr lang="es-ES" sz="3200" dirty="0"/>
              <a:t>, han ascendido </a:t>
            </a:r>
            <a:r>
              <a:rPr lang="es-ES" sz="3200" b="1" dirty="0" smtClean="0"/>
              <a:t>entre 2012 -13   50,000 </a:t>
            </a:r>
            <a:r>
              <a:rPr lang="es-ES" sz="3200" b="1" dirty="0" err="1" smtClean="0"/>
              <a:t>cuc</a:t>
            </a:r>
            <a:r>
              <a:rPr lang="es-ES" sz="3200" b="1" dirty="0" smtClean="0"/>
              <a:t>,  </a:t>
            </a:r>
            <a:r>
              <a:rPr lang="es-ES" sz="3200" b="1" dirty="0" smtClean="0"/>
              <a:t>2014   27 770 </a:t>
            </a:r>
            <a:r>
              <a:rPr lang="es-ES" sz="3200" b="1" dirty="0" err="1" smtClean="0"/>
              <a:t>cuc</a:t>
            </a:r>
            <a:r>
              <a:rPr lang="es-ES" sz="3200" b="1" dirty="0" smtClean="0"/>
              <a:t>, </a:t>
            </a:r>
            <a:r>
              <a:rPr lang="es-ES" sz="3200" b="1" dirty="0" smtClean="0"/>
              <a:t>hasta julio </a:t>
            </a:r>
            <a:r>
              <a:rPr lang="es-ES" sz="3200" b="1" dirty="0"/>
              <a:t>del </a:t>
            </a:r>
            <a:r>
              <a:rPr lang="es-ES" sz="3200" b="1" dirty="0" smtClean="0"/>
              <a:t>2015, </a:t>
            </a:r>
            <a:r>
              <a:rPr lang="es-ES" sz="3200" b="1" dirty="0" smtClean="0"/>
              <a:t>142 238.00 </a:t>
            </a:r>
            <a:r>
              <a:rPr lang="es-ES" sz="3200" b="1" dirty="0" err="1" smtClean="0"/>
              <a:t>cuc</a:t>
            </a:r>
            <a:r>
              <a:rPr lang="es-ES" sz="3200" b="1" dirty="0" smtClean="0"/>
              <a:t>.</a:t>
            </a:r>
            <a:endParaRPr lang="es-ES" sz="3200" b="1" dirty="0"/>
          </a:p>
        </p:txBody>
      </p:sp>
    </p:spTree>
    <p:extLst>
      <p:ext uri="{BB962C8B-B14F-4D97-AF65-F5344CB8AC3E}">
        <p14:creationId xmlns:p14="http://schemas.microsoft.com/office/powerpoint/2010/main" val="615390593"/>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9144000" cy="4797251"/>
          </a:xfrm>
          <a:prstGeom prst="rect">
            <a:avLst/>
          </a:prstGeom>
        </p:spPr>
      </p:pic>
      <p:sp>
        <p:nvSpPr>
          <p:cNvPr id="5" name="CuadroTexto 4"/>
          <p:cNvSpPr txBox="1"/>
          <p:nvPr/>
        </p:nvSpPr>
        <p:spPr>
          <a:xfrm>
            <a:off x="3381385" y="857250"/>
            <a:ext cx="2381229" cy="369332"/>
          </a:xfrm>
          <a:prstGeom prst="rect">
            <a:avLst/>
          </a:prstGeom>
          <a:noFill/>
        </p:spPr>
        <p:txBody>
          <a:bodyPr wrap="none" rtlCol="0">
            <a:spAutoFit/>
          </a:bodyPr>
          <a:lstStyle/>
          <a:p>
            <a:r>
              <a:rPr lang="es-ES" sz="1800" dirty="0">
                <a:latin typeface="Arial Black" panose="020B0A04020102020204" pitchFamily="34" charset="0"/>
              </a:rPr>
              <a:t>Observatorio Red</a:t>
            </a:r>
          </a:p>
        </p:txBody>
      </p:sp>
    </p:spTree>
    <p:extLst>
      <p:ext uri="{BB962C8B-B14F-4D97-AF65-F5344CB8AC3E}">
        <p14:creationId xmlns:p14="http://schemas.microsoft.com/office/powerpoint/2010/main" val="189354858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3173279" cy="4797251"/>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3278" y="1203499"/>
            <a:ext cx="5970722" cy="4797251"/>
          </a:xfrm>
          <a:prstGeom prst="rect">
            <a:avLst/>
          </a:prstGeom>
        </p:spPr>
      </p:pic>
      <p:sp>
        <p:nvSpPr>
          <p:cNvPr id="6" name="CuadroTexto 5"/>
          <p:cNvSpPr txBox="1"/>
          <p:nvPr/>
        </p:nvSpPr>
        <p:spPr>
          <a:xfrm>
            <a:off x="3533971" y="857250"/>
            <a:ext cx="1651221" cy="369332"/>
          </a:xfrm>
          <a:prstGeom prst="rect">
            <a:avLst/>
          </a:prstGeom>
          <a:noFill/>
        </p:spPr>
        <p:txBody>
          <a:bodyPr wrap="none" rtlCol="0">
            <a:spAutoFit/>
          </a:bodyPr>
          <a:lstStyle/>
          <a:p>
            <a:r>
              <a:rPr lang="es-ES" sz="1800" dirty="0">
                <a:latin typeface="Arial Black" panose="020B0A04020102020204" pitchFamily="34" charset="0"/>
              </a:rPr>
              <a:t>Página Web</a:t>
            </a:r>
          </a:p>
        </p:txBody>
      </p:sp>
    </p:spTree>
    <p:extLst>
      <p:ext uri="{BB962C8B-B14F-4D97-AF65-F5344CB8AC3E}">
        <p14:creationId xmlns:p14="http://schemas.microsoft.com/office/powerpoint/2010/main" val="2556227324"/>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9322231" cy="4797251"/>
          </a:xfrm>
          <a:prstGeom prst="rect">
            <a:avLst/>
          </a:prstGeom>
        </p:spPr>
      </p:pic>
      <p:sp>
        <p:nvSpPr>
          <p:cNvPr id="5" name="CuadroTexto 4"/>
          <p:cNvSpPr txBox="1"/>
          <p:nvPr/>
        </p:nvSpPr>
        <p:spPr>
          <a:xfrm>
            <a:off x="3394198" y="857250"/>
            <a:ext cx="2533835" cy="369332"/>
          </a:xfrm>
          <a:prstGeom prst="rect">
            <a:avLst/>
          </a:prstGeom>
          <a:noFill/>
        </p:spPr>
        <p:txBody>
          <a:bodyPr wrap="none" rtlCol="0">
            <a:spAutoFit/>
          </a:bodyPr>
          <a:lstStyle/>
          <a:p>
            <a:r>
              <a:rPr lang="es-ES" sz="1800" dirty="0">
                <a:latin typeface="Arial Black" panose="020B0A04020102020204" pitchFamily="34" charset="0"/>
              </a:rPr>
              <a:t>Comunidad Virtual</a:t>
            </a:r>
          </a:p>
        </p:txBody>
      </p:sp>
    </p:spTree>
    <p:extLst>
      <p:ext uri="{BB962C8B-B14F-4D97-AF65-F5344CB8AC3E}">
        <p14:creationId xmlns:p14="http://schemas.microsoft.com/office/powerpoint/2010/main" val="107867777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971600" y="836712"/>
            <a:ext cx="7061312" cy="4893647"/>
          </a:xfrm>
          <a:prstGeom prst="rect">
            <a:avLst/>
          </a:prstGeom>
          <a:noFill/>
        </p:spPr>
        <p:txBody>
          <a:bodyPr wrap="square" rtlCol="0">
            <a:spAutoFit/>
          </a:bodyPr>
          <a:lstStyle/>
          <a:p>
            <a:r>
              <a:rPr lang="es-ES" sz="3200" b="1" dirty="0" smtClean="0">
                <a:solidFill>
                  <a:srgbClr val="FF0000"/>
                </a:solidFill>
                <a:latin typeface="Impact" pitchFamily="34" charset="0"/>
              </a:rPr>
              <a:t>CLAUSTRO Y CONSEJO CIENTÍFICO</a:t>
            </a:r>
          </a:p>
          <a:p>
            <a:endParaRPr lang="es-ES" sz="3200" b="1" dirty="0">
              <a:solidFill>
                <a:srgbClr val="FF0000"/>
              </a:solidFill>
              <a:latin typeface="Impact" pitchFamily="34" charset="0"/>
            </a:endParaRPr>
          </a:p>
          <a:p>
            <a:endParaRPr lang="es-ES" sz="3200" b="1" dirty="0" smtClean="0">
              <a:solidFill>
                <a:srgbClr val="FF0000"/>
              </a:solidFill>
              <a:latin typeface="Impact" pitchFamily="34" charset="0"/>
            </a:endParaRPr>
          </a:p>
          <a:p>
            <a:pPr algn="l"/>
            <a:r>
              <a:rPr lang="es-ES" b="1" dirty="0" smtClean="0"/>
              <a:t>Constituido 29 doctores de las </a:t>
            </a:r>
            <a:r>
              <a:rPr lang="es-ES" b="1" dirty="0"/>
              <a:t>siguientes especialidades de doctorados: </a:t>
            </a:r>
            <a:endParaRPr lang="es-ES" b="1" dirty="0" smtClean="0"/>
          </a:p>
          <a:p>
            <a:endParaRPr lang="es-ES" dirty="0"/>
          </a:p>
          <a:p>
            <a:pPr algn="l"/>
            <a:r>
              <a:rPr lang="es-ES" dirty="0"/>
              <a:t>Doctores en Pedagogía </a:t>
            </a:r>
            <a:r>
              <a:rPr lang="es-ES" dirty="0" smtClean="0"/>
              <a:t>20- 69%   </a:t>
            </a:r>
            <a:endParaRPr lang="es-ES" dirty="0"/>
          </a:p>
          <a:p>
            <a:pPr algn="l"/>
            <a:r>
              <a:rPr lang="es-ES" dirty="0" smtClean="0"/>
              <a:t>Doctores </a:t>
            </a:r>
            <a:r>
              <a:rPr lang="es-ES" dirty="0"/>
              <a:t>en Psicología. 2 – 7%</a:t>
            </a:r>
          </a:p>
          <a:p>
            <a:pPr algn="l"/>
            <a:r>
              <a:rPr lang="es-ES" dirty="0"/>
              <a:t>Doctores en Filosofía  4 – 17%       </a:t>
            </a:r>
            <a:endParaRPr lang="es-ES" dirty="0" smtClean="0"/>
          </a:p>
          <a:p>
            <a:pPr algn="l"/>
            <a:r>
              <a:rPr lang="es-ES" dirty="0" smtClean="0"/>
              <a:t>Doctores </a:t>
            </a:r>
            <a:r>
              <a:rPr lang="es-ES" dirty="0"/>
              <a:t>en Economía 1 – </a:t>
            </a:r>
            <a:r>
              <a:rPr lang="es-ES" dirty="0" smtClean="0"/>
              <a:t>7%</a:t>
            </a:r>
          </a:p>
          <a:p>
            <a:pPr algn="l"/>
            <a:r>
              <a:rPr lang="es-ES" dirty="0" smtClean="0"/>
              <a:t>Doctor en Filología 1– 3,4%    </a:t>
            </a:r>
          </a:p>
          <a:p>
            <a:pPr algn="l"/>
            <a:r>
              <a:rPr lang="es-ES" dirty="0" smtClean="0"/>
              <a:t>Doctor en Ciencias Técnicas 1-3,4%</a:t>
            </a:r>
            <a:endParaRPr lang="es-ES" dirty="0"/>
          </a:p>
        </p:txBody>
      </p:sp>
    </p:spTree>
    <p:extLst>
      <p:ext uri="{BB962C8B-B14F-4D97-AF65-F5344CB8AC3E}">
        <p14:creationId xmlns:p14="http://schemas.microsoft.com/office/powerpoint/2010/main" val="333270427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3499"/>
            <a:ext cx="9144000" cy="4797251"/>
          </a:xfrm>
          <a:prstGeom prst="rect">
            <a:avLst/>
          </a:prstGeom>
        </p:spPr>
      </p:pic>
      <p:sp>
        <p:nvSpPr>
          <p:cNvPr id="5" name="CuadroTexto 4"/>
          <p:cNvSpPr txBox="1"/>
          <p:nvPr/>
        </p:nvSpPr>
        <p:spPr>
          <a:xfrm>
            <a:off x="3214417" y="857250"/>
            <a:ext cx="2715167" cy="369332"/>
          </a:xfrm>
          <a:prstGeom prst="rect">
            <a:avLst/>
          </a:prstGeom>
          <a:noFill/>
        </p:spPr>
        <p:txBody>
          <a:bodyPr wrap="none" rtlCol="0">
            <a:spAutoFit/>
          </a:bodyPr>
          <a:lstStyle/>
          <a:p>
            <a:pPr algn="ctr"/>
            <a:r>
              <a:rPr lang="es-ES" sz="1800" dirty="0">
                <a:latin typeface="Arial Black" panose="020B0A04020102020204" pitchFamily="34" charset="0"/>
              </a:rPr>
              <a:t>Gestor Bibliográfico</a:t>
            </a:r>
          </a:p>
        </p:txBody>
      </p:sp>
    </p:spTree>
    <p:extLst>
      <p:ext uri="{BB962C8B-B14F-4D97-AF65-F5344CB8AC3E}">
        <p14:creationId xmlns:p14="http://schemas.microsoft.com/office/powerpoint/2010/main" val="3392470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107721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LA RELACIÓN DE ENTIDADES CON LAS QUE SE TIENEN CONVENIOS INTERINSTITUCIONALES </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498791" y="1844824"/>
            <a:ext cx="8352928" cy="3961149"/>
          </a:xfrm>
          <a:prstGeom prst="rect">
            <a:avLst/>
          </a:prstGeom>
        </p:spPr>
        <p:txBody>
          <a:bodyPr wrap="square">
            <a:spAutoFit/>
          </a:bodyPr>
          <a:lstStyle/>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Sancti Spíritus, demandas D, y posdoctorado</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Ciego de Ávila, demandas D, y posdoctorado </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Centro Universitario de Las Tunas,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Granma, demandas D, y posdoctorado</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Las Tunas,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Holguín,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Santiago de </a:t>
            </a:r>
            <a:r>
              <a:rPr lang="es-ES_tradnl" b="1" dirty="0" smtClean="0">
                <a:latin typeface="Arial Narrow"/>
                <a:ea typeface="Times New Roman"/>
                <a:cs typeface="Arial"/>
              </a:rPr>
              <a:t>Cuba</a:t>
            </a:r>
            <a:endParaRPr lang="es-ES" b="1" dirty="0">
              <a:latin typeface="Calibri"/>
              <a:ea typeface="Calibri"/>
              <a:cs typeface="Times New Roman"/>
            </a:endParaRPr>
          </a:p>
        </p:txBody>
      </p:sp>
    </p:spTree>
    <p:extLst>
      <p:ext uri="{BB962C8B-B14F-4D97-AF65-F5344CB8AC3E}">
        <p14:creationId xmlns:p14="http://schemas.microsoft.com/office/powerpoint/2010/main" val="1972987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LA RELACIÓN DE ENTIDADES CON LAS QUE SE TIENEN CONVENIOS INTERINSTITUCIONALES </a:t>
            </a:r>
            <a:endParaRPr lang="es-ES" sz="2800" dirty="0" smtClean="0">
              <a:solidFill>
                <a:srgbClr val="FF0000"/>
              </a:solidFill>
              <a:latin typeface="Arial" charset="0"/>
              <a:ea typeface="Times New Roman" pitchFamily="18" charset="0"/>
              <a:cs typeface="Arial" charset="0"/>
            </a:endParaRPr>
          </a:p>
        </p:txBody>
      </p:sp>
      <p:sp>
        <p:nvSpPr>
          <p:cNvPr id="4" name="3 Rectángulo"/>
          <p:cNvSpPr/>
          <p:nvPr/>
        </p:nvSpPr>
        <p:spPr>
          <a:xfrm>
            <a:off x="888508" y="1439115"/>
            <a:ext cx="7848872" cy="5091650"/>
          </a:xfrm>
          <a:prstGeom prst="rect">
            <a:avLst/>
          </a:prstGeom>
        </p:spPr>
        <p:txBody>
          <a:bodyPr wrap="square">
            <a:spAutoFit/>
          </a:bodyPr>
          <a:lstStyle/>
          <a:p>
            <a:pPr marL="342900" lvl="0" indent="-342900" algn="just">
              <a:lnSpc>
                <a:spcPct val="115000"/>
              </a:lnSpc>
              <a:spcBef>
                <a:spcPts val="1200"/>
              </a:spcBef>
              <a:spcAft>
                <a:spcPts val="0"/>
              </a:spcAft>
              <a:buFont typeface="+mj-lt"/>
              <a:buAutoNum type="arabicPeriod" startAt="8"/>
            </a:pPr>
            <a:r>
              <a:rPr lang="es-ES_tradnl" b="1" dirty="0">
                <a:solidFill>
                  <a:srgbClr val="000000"/>
                </a:solidFill>
                <a:latin typeface="Arial Narrow"/>
                <a:ea typeface="Times New Roman"/>
                <a:cs typeface="Arial"/>
              </a:rPr>
              <a:t>Universidad de Ciencias Médicas de Santiago de Cuba, demandas de maestrías, Doctorado, y </a:t>
            </a:r>
            <a:r>
              <a:rPr lang="es-ES_tradnl" b="1" dirty="0" smtClean="0">
                <a:solidFill>
                  <a:srgbClr val="000000"/>
                </a:solidFill>
                <a:latin typeface="Arial Narrow"/>
                <a:ea typeface="Times New Roman"/>
                <a:cs typeface="Arial"/>
              </a:rPr>
              <a:t>posdoctorado</a:t>
            </a:r>
          </a:p>
          <a:p>
            <a:pPr marL="342900" lvl="0" indent="-342900" algn="just">
              <a:lnSpc>
                <a:spcPct val="115000"/>
              </a:lnSpc>
              <a:spcAft>
                <a:spcPts val="0"/>
              </a:spcAft>
              <a:buFont typeface="+mj-lt"/>
              <a:buAutoNum type="arabicPeriod" startAt="8"/>
            </a:pPr>
            <a:r>
              <a:rPr lang="es-ES_tradnl" b="1" dirty="0" smtClean="0">
                <a:solidFill>
                  <a:srgbClr val="000000"/>
                </a:solidFill>
                <a:latin typeface="Arial Narrow"/>
                <a:ea typeface="Times New Roman"/>
                <a:cs typeface="Arial"/>
              </a:rPr>
              <a:t>Facultad </a:t>
            </a:r>
            <a:r>
              <a:rPr lang="es-ES_tradnl" b="1" dirty="0">
                <a:solidFill>
                  <a:srgbClr val="000000"/>
                </a:solidFill>
                <a:latin typeface="Arial Narrow"/>
                <a:ea typeface="Times New Roman"/>
                <a:cs typeface="Arial"/>
              </a:rPr>
              <a:t>de Cultura Física de Santiago de Cuba. demandas de maestrías, Doctorado, y posdoctorado</a:t>
            </a:r>
            <a:r>
              <a:rPr lang="es-ES_tradnl" b="1" dirty="0" smtClean="0">
                <a:solidFill>
                  <a:srgbClr val="000000"/>
                </a:solidFill>
                <a:latin typeface="Arial Narrow"/>
                <a:ea typeface="Times New Roman"/>
                <a:cs typeface="Arial"/>
              </a:rPr>
              <a:t>.</a:t>
            </a:r>
          </a:p>
          <a:p>
            <a:pPr marL="342900" lvl="0" indent="-342900" algn="just">
              <a:lnSpc>
                <a:spcPct val="115000"/>
              </a:lnSpc>
              <a:spcAft>
                <a:spcPts val="1000"/>
              </a:spcAft>
              <a:buFont typeface="+mj-lt"/>
              <a:buAutoNum type="arabicPeriod" startAt="8"/>
            </a:pPr>
            <a:r>
              <a:rPr lang="es-ES" b="1" dirty="0" smtClean="0">
                <a:solidFill>
                  <a:srgbClr val="000000"/>
                </a:solidFill>
                <a:latin typeface="Arial Narrow"/>
                <a:ea typeface="Calibri"/>
                <a:cs typeface="Arial"/>
              </a:rPr>
              <a:t>Centro </a:t>
            </a:r>
            <a:r>
              <a:rPr lang="es-ES" b="1" dirty="0">
                <a:solidFill>
                  <a:srgbClr val="000000"/>
                </a:solidFill>
                <a:latin typeface="Arial Narrow"/>
                <a:ea typeface="Calibri"/>
                <a:cs typeface="Arial"/>
              </a:rPr>
              <a:t>de Estudios Pedagógicos del Instituto Superior Minero Metalúrgico de </a:t>
            </a:r>
            <a:r>
              <a:rPr lang="es-ES" b="1" dirty="0" err="1">
                <a:solidFill>
                  <a:srgbClr val="000000"/>
                </a:solidFill>
                <a:latin typeface="Arial Narrow"/>
                <a:ea typeface="Calibri"/>
                <a:cs typeface="Arial"/>
              </a:rPr>
              <a:t>Moa</a:t>
            </a:r>
            <a:r>
              <a:rPr lang="es-ES" b="1" dirty="0">
                <a:solidFill>
                  <a:srgbClr val="000000"/>
                </a:solidFill>
                <a:latin typeface="Arial Narrow"/>
                <a:ea typeface="Calibri"/>
                <a:cs typeface="Arial"/>
              </a:rPr>
              <a:t>.</a:t>
            </a:r>
            <a:r>
              <a:rPr lang="es-ES" b="1" dirty="0">
                <a:solidFill>
                  <a:srgbClr val="000000"/>
                </a:solidFill>
                <a:latin typeface="Arial Narrow"/>
                <a:ea typeface="Times New Roman"/>
                <a:cs typeface="Arial"/>
              </a:rPr>
              <a:t> </a:t>
            </a:r>
            <a:r>
              <a:rPr lang="es-ES_tradnl" b="1" dirty="0">
                <a:solidFill>
                  <a:srgbClr val="000000"/>
                </a:solidFill>
                <a:latin typeface="Arial Narrow"/>
                <a:ea typeface="Times New Roman"/>
                <a:cs typeface="Arial"/>
              </a:rPr>
              <a:t>demandas D, y posdoctorado</a:t>
            </a:r>
            <a:r>
              <a:rPr lang="es-ES_tradnl" b="1" dirty="0" smtClean="0">
                <a:solidFill>
                  <a:srgbClr val="000000"/>
                </a:solidFill>
                <a:latin typeface="Arial Narrow"/>
                <a:ea typeface="Times New Roman"/>
                <a:cs typeface="Arial"/>
              </a:rPr>
              <a:t>.</a:t>
            </a:r>
          </a:p>
          <a:p>
            <a:pPr lvl="0" algn="just">
              <a:lnSpc>
                <a:spcPct val="115000"/>
              </a:lnSpc>
              <a:spcAft>
                <a:spcPts val="1000"/>
              </a:spcAft>
            </a:pPr>
            <a:endParaRPr lang="es-ES_tradnl" b="1" dirty="0" smtClean="0">
              <a:solidFill>
                <a:srgbClr val="000000"/>
              </a:solidFill>
              <a:latin typeface="Arial Narrow"/>
              <a:ea typeface="Times New Roman"/>
              <a:cs typeface="Arial"/>
            </a:endParaRPr>
          </a:p>
          <a:p>
            <a:pPr marL="85725" algn="just">
              <a:lnSpc>
                <a:spcPct val="115000"/>
              </a:lnSpc>
              <a:spcAft>
                <a:spcPts val="1000"/>
              </a:spcAft>
            </a:pPr>
            <a:r>
              <a:rPr lang="es-ES" sz="2000" b="1" dirty="0">
                <a:latin typeface="Arial"/>
                <a:ea typeface="Calibri"/>
                <a:cs typeface="Times New Roman"/>
              </a:rPr>
              <a:t>A partir de la labor </a:t>
            </a:r>
            <a:r>
              <a:rPr lang="es-ES" sz="2000" b="1" dirty="0" smtClean="0">
                <a:latin typeface="Arial"/>
                <a:ea typeface="Calibri"/>
                <a:cs typeface="Times New Roman"/>
              </a:rPr>
              <a:t>de la Línea de Virtualización y su maestría , </a:t>
            </a:r>
            <a:r>
              <a:rPr lang="es-ES" sz="2000" b="1" dirty="0">
                <a:latin typeface="Arial"/>
                <a:ea typeface="Calibri"/>
                <a:cs typeface="Times New Roman"/>
              </a:rPr>
              <a:t>se mantienen intercambios con  Entidades del territorio tales como ETECSA, Oficina del Arquitecto de la Comunidad, COPEXTEL, Empresa Aguas Santiago, MEGACEN, Joven Club Provincial de Computación</a:t>
            </a:r>
            <a:r>
              <a:rPr lang="es-ES" sz="2000" b="1" dirty="0" smtClean="0">
                <a:latin typeface="Arial"/>
                <a:ea typeface="Calibri"/>
                <a:cs typeface="Times New Roman"/>
              </a:rPr>
              <a:t>.</a:t>
            </a:r>
            <a:endParaRPr lang="es-ES" sz="2000" b="1" dirty="0">
              <a:solidFill>
                <a:srgbClr val="000000"/>
              </a:solidFill>
              <a:latin typeface="Calibri"/>
              <a:ea typeface="Calibri"/>
              <a:cs typeface="Times New Roman"/>
            </a:endParaRPr>
          </a:p>
        </p:txBody>
      </p:sp>
    </p:spTree>
    <p:extLst>
      <p:ext uri="{BB962C8B-B14F-4D97-AF65-F5344CB8AC3E}">
        <p14:creationId xmlns:p14="http://schemas.microsoft.com/office/powerpoint/2010/main" val="26102936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114866"/>
            <a:ext cx="8496944" cy="2585323"/>
          </a:xfrm>
          <a:prstGeom prst="rect">
            <a:avLst/>
          </a:prstGeom>
        </p:spPr>
        <p:txBody>
          <a:bodyPr wrap="square">
            <a:spAutoFit/>
          </a:bodyPr>
          <a:lstStyle/>
          <a:p>
            <a:pPr algn="just">
              <a:lnSpc>
                <a:spcPct val="150000"/>
              </a:lnSpc>
            </a:pPr>
            <a:r>
              <a:rPr lang="es-ES" dirty="0" smtClean="0">
                <a:solidFill>
                  <a:srgbClr val="FF0000"/>
                </a:solidFill>
                <a:latin typeface="Impact" pitchFamily="34" charset="0"/>
              </a:rPr>
              <a:t>REPÚBLICA DEL ECUADOR</a:t>
            </a:r>
            <a:endParaRPr lang="es-ES" dirty="0">
              <a:solidFill>
                <a:srgbClr val="FF0000"/>
              </a:solidFill>
              <a:latin typeface="Impact" pitchFamily="34" charset="0"/>
            </a:endParaRP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Estatal de </a:t>
            </a:r>
            <a:r>
              <a:rPr lang="es-ES" sz="2000" b="1" dirty="0" smtClean="0">
                <a:latin typeface="Arial" pitchFamily="34" charset="0"/>
                <a:cs typeface="Arial" pitchFamily="34" charset="0"/>
              </a:rPr>
              <a:t>Bolívar.</a:t>
            </a:r>
            <a:endParaRPr lang="es-ES" sz="2000" b="1" dirty="0">
              <a:latin typeface="Arial" pitchFamily="34" charset="0"/>
              <a:cs typeface="Arial" pitchFamily="34" charset="0"/>
            </a:endParaRP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Técnica Luis Vargas Torres, de </a:t>
            </a:r>
            <a:r>
              <a:rPr lang="es-ES" sz="2000" b="1" dirty="0" smtClean="0">
                <a:latin typeface="Arial" pitchFamily="34" charset="0"/>
                <a:cs typeface="Arial" pitchFamily="34" charset="0"/>
              </a:rPr>
              <a:t>Las Esmeraldas</a:t>
            </a:r>
            <a:r>
              <a:rPr lang="es-ES" sz="2000" b="1" dirty="0">
                <a:latin typeface="Arial" pitchFamily="34" charset="0"/>
                <a:cs typeface="Arial" pitchFamily="34" charset="0"/>
              </a:rPr>
              <a:t>.</a:t>
            </a: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Politécnica del Chimborazo.</a:t>
            </a: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Técnica de  Cotopaxi</a:t>
            </a:r>
            <a:r>
              <a:rPr lang="es-ES" b="1" dirty="0" smtClean="0">
                <a:latin typeface="Arial" pitchFamily="34" charset="0"/>
                <a:cs typeface="Arial" pitchFamily="34" charset="0"/>
              </a:rPr>
              <a:t>.</a:t>
            </a:r>
            <a:endParaRPr lang="es-ES" b="1" dirty="0">
              <a:latin typeface="Arial" pitchFamily="34" charset="0"/>
              <a:cs typeface="Arial" pitchFamily="34" charset="0"/>
            </a:endParaRPr>
          </a:p>
        </p:txBody>
      </p:sp>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CONVENIOS INTERINSTITUCIONALES CON EL EXTRANJERO</a:t>
            </a:r>
            <a:endParaRPr lang="es-ES" sz="2800" dirty="0">
              <a:solidFill>
                <a:srgbClr val="FF0000"/>
              </a:solidFill>
              <a:latin typeface="Impact" pitchFamily="34" charset="0"/>
            </a:endParaRPr>
          </a:p>
        </p:txBody>
      </p:sp>
      <p:sp>
        <p:nvSpPr>
          <p:cNvPr id="4" name="3 Rectángulo"/>
          <p:cNvSpPr/>
          <p:nvPr/>
        </p:nvSpPr>
        <p:spPr>
          <a:xfrm>
            <a:off x="395536" y="4163596"/>
            <a:ext cx="8496944" cy="1569660"/>
          </a:xfrm>
          <a:prstGeom prst="rect">
            <a:avLst/>
          </a:prstGeom>
        </p:spPr>
        <p:txBody>
          <a:bodyPr wrap="square">
            <a:spAutoFit/>
          </a:bodyPr>
          <a:lstStyle/>
          <a:p>
            <a:pPr algn="just">
              <a:lnSpc>
                <a:spcPct val="150000"/>
              </a:lnSpc>
            </a:pPr>
            <a:r>
              <a:rPr lang="es-ES" dirty="0" smtClean="0">
                <a:solidFill>
                  <a:srgbClr val="FF0000"/>
                </a:solidFill>
                <a:latin typeface="Impact" pitchFamily="34" charset="0"/>
              </a:rPr>
              <a:t>REPÚBLICA BOLIVARIANA DE VENEZUELA</a:t>
            </a:r>
          </a:p>
          <a:p>
            <a:pPr algn="just">
              <a:lnSpc>
                <a:spcPct val="150000"/>
              </a:lnSpc>
            </a:pPr>
            <a:r>
              <a:rPr lang="es-ES" sz="2000" dirty="0">
                <a:latin typeface="Arial" pitchFamily="34" charset="0"/>
                <a:cs typeface="Arial" pitchFamily="34" charset="0"/>
              </a:rPr>
              <a:t>S</a:t>
            </a:r>
            <a:r>
              <a:rPr lang="es-ES" sz="2000" dirty="0" smtClean="0">
                <a:latin typeface="Arial" pitchFamily="34" charset="0"/>
                <a:cs typeface="Arial" pitchFamily="34" charset="0"/>
              </a:rPr>
              <a:t>egunda </a:t>
            </a:r>
            <a:r>
              <a:rPr lang="es-ES" sz="2000" dirty="0">
                <a:latin typeface="Arial" pitchFamily="34" charset="0"/>
                <a:cs typeface="Arial" pitchFamily="34" charset="0"/>
              </a:rPr>
              <a:t>edición del Doctorado en Ciencias Pedagógicas como parte  del Programa ALBA-MES</a:t>
            </a:r>
            <a:r>
              <a:rPr lang="es-ES" sz="2000" dirty="0" smtClean="0">
                <a:latin typeface="Arial" pitchFamily="34" charset="0"/>
                <a:cs typeface="Arial" pitchFamily="34" charset="0"/>
              </a:rPr>
              <a:t>, con </a:t>
            </a:r>
            <a:r>
              <a:rPr lang="es-ES" sz="2000" dirty="0">
                <a:latin typeface="Arial" pitchFamily="34" charset="0"/>
                <a:cs typeface="Arial" pitchFamily="34" charset="0"/>
              </a:rPr>
              <a:t>sedes en Caracas y Cumaná.</a:t>
            </a:r>
          </a:p>
        </p:txBody>
      </p:sp>
    </p:spTree>
    <p:extLst>
      <p:ext uri="{BB962C8B-B14F-4D97-AF65-F5344CB8AC3E}">
        <p14:creationId xmlns:p14="http://schemas.microsoft.com/office/powerpoint/2010/main" val="31715002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effectLst>
                  <a:outerShdw blurRad="50800" dist="38100" algn="tr" rotWithShape="0">
                    <a:prstClr val="black">
                      <a:alpha val="40000"/>
                    </a:prstClr>
                  </a:outerShdw>
                </a:effectLst>
              </a:rPr>
              <a:t>OBJETIVOS Y CRITERIOS DE MEDIDA</a:t>
            </a:r>
            <a:r>
              <a:rPr lang="es-ES" dirty="0"/>
              <a:t/>
            </a:r>
            <a:br>
              <a:rPr lang="es-ES" dirty="0"/>
            </a:br>
            <a:r>
              <a:rPr lang="es-ES" dirty="0"/>
              <a:t> </a:t>
            </a:r>
            <a:br>
              <a:rPr lang="es-ES" dirty="0"/>
            </a:br>
            <a:r>
              <a:rPr lang="es-ES" dirty="0"/>
              <a:t> </a:t>
            </a:r>
            <a:br>
              <a:rPr lang="es-ES" dirty="0"/>
            </a:br>
            <a:r>
              <a:rPr lang="es-ES" b="1" dirty="0">
                <a:effectLst>
                  <a:outerShdw blurRad="50800" dist="38100" algn="tr" rotWithShape="0">
                    <a:prstClr val="black">
                      <a:alpha val="40000"/>
                    </a:prstClr>
                  </a:outerShdw>
                </a:effectLst>
              </a:rPr>
              <a:t>ESTRATEGIA PRINCIPAL:</a:t>
            </a:r>
            <a:r>
              <a:rPr lang="es-ES" b="1" i="1" dirty="0"/>
              <a:t> </a:t>
            </a:r>
            <a:r>
              <a:rPr lang="es-ES" sz="2800" b="1" i="1" dirty="0"/>
              <a:t>MANTENER ENFOQUE INTEGRAL Y SOSTENIBLE EN  LA LABOR EDUCATIVA Y POLÍTICO-IDEOLÓGICA EN LA UNIVERSIDAD DE ORIENTE</a:t>
            </a:r>
            <a:endParaRPr lang="es-ES" sz="2800" dirty="0"/>
          </a:p>
        </p:txBody>
      </p:sp>
    </p:spTree>
    <p:extLst>
      <p:ext uri="{BB962C8B-B14F-4D97-AF65-F5344CB8AC3E}">
        <p14:creationId xmlns:p14="http://schemas.microsoft.com/office/powerpoint/2010/main" val="2960329031"/>
      </p:ext>
    </p:extLst>
  </p:cSld>
  <p:clrMapOvr>
    <a:masterClrMapping/>
  </p:clrMapOvr>
  <p:transition/>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15125</TotalTime>
  <Words>5214</Words>
  <Application>Microsoft Office PowerPoint</Application>
  <PresentationFormat>Presentación en pantalla (4:3)</PresentationFormat>
  <Paragraphs>665</Paragraphs>
  <Slides>50</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50</vt:i4>
      </vt:variant>
    </vt:vector>
  </HeadingPairs>
  <TitlesOfParts>
    <vt:vector size="58" baseType="lpstr">
      <vt:lpstr>Arial</vt:lpstr>
      <vt:lpstr>Arial Black</vt:lpstr>
      <vt:lpstr>Arial Narrow</vt:lpstr>
      <vt:lpstr>Calibri</vt:lpstr>
      <vt:lpstr>Calibri Light</vt:lpstr>
      <vt:lpstr>Impact</vt:lpstr>
      <vt:lpstr>Times New Roman</vt:lpstr>
      <vt:lpstr>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OBJETIVOS Y CRITERIOS DE MEDIDA     ESTRATEGIA PRINCIPAL: MANTENER ENFOQUE INTEGRAL Y SOSTENIBLE EN  LA LABOR EDUCATIVA Y POLÍTICO-IDEOLÓGICA EN LA UNIVERSIDAD DE ORIENTE</vt:lpstr>
      <vt:lpstr>Tesis desarrollo local en los municipios  Maestría de Gestión de los Procesos Formativos</vt:lpstr>
      <vt:lpstr>Presentación de PowerPoint</vt:lpstr>
      <vt:lpstr>ARC 3: IMPACTO ECONÓMICO Y SOCIAL. Obj 3</vt:lpstr>
      <vt:lpstr>ARC 3: IMPACTO ECONÓMICO Y SOCIAL. Obj 3</vt:lpstr>
      <vt:lpstr>ARC 3: IMPACTO ECONÓMICO Y SOCIAL. Obj 3</vt:lpstr>
      <vt:lpstr>Presentación de PowerPoint</vt:lpstr>
      <vt:lpstr>Presentación de PowerPoint</vt:lpstr>
      <vt:lpstr>Presentación de PowerPoint</vt:lpstr>
      <vt:lpstr>Se continúan desarrollando la Maestría en Gestión de los Procesos Formativos, con una matrícula de 25. Se culmina la parte académica de la Maestría en Gestión de los Procesos Formativos y se desarrollan las primeras predefensas a finales de año 2015.  </vt:lpstr>
      <vt:lpstr>Presentación de PowerPoint</vt:lpstr>
      <vt:lpstr>Presentación de PowerPoint</vt:lpstr>
      <vt:lpstr>Presentación de PowerPoint</vt:lpstr>
      <vt:lpstr>Presentación de PowerPoint</vt:lpstr>
      <vt:lpstr>CIENCIA Y TÉCNICA</vt:lpstr>
      <vt:lpstr>Presentación de PowerPoint</vt:lpstr>
      <vt:lpstr>Presentación de PowerPoint</vt:lpstr>
      <vt:lpstr>Presentación de PowerPoint</vt:lpstr>
      <vt:lpstr> Línea 2: FORMACIÓN UNIVERSITARIA Y SU IMPACTO SOCIAL </vt:lpstr>
      <vt:lpstr>Presentación de PowerPoint</vt:lpstr>
      <vt:lpstr> Línea 3: FORMACIÓN DEL PENSAMIENTO CIENTÍFICO-INVESTIGATIVO. TESIS DOCTORALES DEFENDIDAS DIC 2014: </vt:lpstr>
      <vt:lpstr>Línea 3: FORMACIÓN DEL PENSAMIENTO CIENTÍFICO-INVESTIGATIVO EN LA COMUNIDAD UNIVERSITARIA PRINCIPALES RESULTADOS ASOCIADOS CON LAS SIGUIENTES DEFENSAS</vt:lpstr>
      <vt:lpstr>            OBJ 5. C Y T</vt:lpstr>
      <vt:lpstr>BALANCE DE PUBLICACIONES</vt:lpstr>
      <vt:lpstr>PUBLICACIONES</vt:lpstr>
      <vt:lpstr>Presentación de PowerPoint</vt:lpstr>
      <vt:lpstr>Presentación de PowerPoint</vt:lpstr>
      <vt:lpstr>Presentación de PowerPoint</vt:lpstr>
      <vt:lpstr>RED DE INVESTIGACIÓN. PES</vt:lpstr>
      <vt:lpstr>RED DE  PERFECCIONAMIENTO DE LA EDUCACIÓN SUPERIOR </vt:lpstr>
      <vt:lpstr>Presentación de PowerPoint</vt:lpstr>
      <vt:lpstr>Ecuador: ACCIONES </vt:lpstr>
      <vt:lpstr>PREVIAS A PREDEFENSAS</vt:lpstr>
      <vt:lpstr> EL TRIBUNAL DE CIENCIAS PEDAGÓGICAS </vt:lpstr>
      <vt:lpstr>Total de Graduados por año en el Tribunal de CP-UO </vt:lpstr>
      <vt:lpstr>Presentación de PowerPoint</vt:lpstr>
      <vt:lpstr>Presentación de PowerPoint</vt:lpstr>
      <vt:lpstr>APORTES FINANCIAMIENTO</vt:lpstr>
      <vt:lpstr>Presentación de PowerPoint</vt:lpstr>
      <vt:lpstr>Presentación de PowerPoint</vt:lpstr>
      <vt:lpstr>Presentación de PowerPoint</vt:lpstr>
      <vt:lpstr>Presentación de PowerPoint</vt:lpstr>
    </vt:vector>
  </TitlesOfParts>
  <Company>Universidad de Oriente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cp:lastModifiedBy>
  <cp:revision>588</cp:revision>
  <cp:lastPrinted>2013-10-20T17:21:37Z</cp:lastPrinted>
  <dcterms:created xsi:type="dcterms:W3CDTF">1999-02-16T18:00:15Z</dcterms:created>
  <dcterms:modified xsi:type="dcterms:W3CDTF">2015-10-05T16:14:01Z</dcterms:modified>
</cp:coreProperties>
</file>